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88" r:id="rId8"/>
    <p:sldId id="261" r:id="rId9"/>
    <p:sldId id="262" r:id="rId10"/>
    <p:sldId id="289" r:id="rId11"/>
    <p:sldId id="263" r:id="rId12"/>
    <p:sldId id="264" r:id="rId13"/>
    <p:sldId id="265" r:id="rId14"/>
    <p:sldId id="266" r:id="rId15"/>
    <p:sldId id="267" r:id="rId16"/>
    <p:sldId id="268" r:id="rId17"/>
    <p:sldId id="269" r:id="rId18"/>
    <p:sldId id="270" r:id="rId19"/>
    <p:sldId id="271" r:id="rId20"/>
    <p:sldId id="272" r:id="rId21"/>
    <p:sldId id="302" r:id="rId22"/>
    <p:sldId id="303" r:id="rId23"/>
    <p:sldId id="304" r:id="rId24"/>
    <p:sldId id="305" r:id="rId25"/>
    <p:sldId id="306" r:id="rId26"/>
    <p:sldId id="307" r:id="rId27"/>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20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203"/>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fontAlgn="base"/>
            <a:r>
              <a:rPr lang="en-US" altLang="zh-CN" strike="noStrike" noProof="0" smtClean="0"/>
              <a:t>Click to edit Master title style</a:t>
            </a:r>
            <a:endParaRPr lang="en-US" altLang="zh-CN" strike="noStrike" noProof="0" smtClean="0"/>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fontAlgn="base"/>
            <a:r>
              <a:rPr lang="en-US" altLang="zh-CN" strike="noStrike" noProof="0" smtClean="0"/>
              <a:t>Click to edit Master subtitle style</a:t>
            </a:r>
            <a:endParaRPr lang="en-US" altLang="zh-CN" strike="noStrike"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190500"/>
            <a:ext cx="6019800" cy="5937250"/>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30238" y="2505075"/>
            <a:ext cx="3868737"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2505075"/>
            <a:ext cx="3887788"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lvl="0" fontAlgn="base"/>
            <a:endParaRPr lang="zh-CN" altLang="en-US" strike="noStrike" noProof="1" dirty="0"/>
          </a:p>
        </p:txBody>
      </p:sp>
      <p:sp>
        <p:nvSpPr>
          <p:cNvPr id="8" name="Footer Placeholder 7"/>
          <p:cNvSpPr>
            <a:spLocks noGrp="1"/>
          </p:cNvSpPr>
          <p:nvPr>
            <p:ph type="ftr" sz="quarter" idx="11"/>
          </p:nvPr>
        </p:nvSpPr>
        <p:spPr/>
        <p:txBody>
          <a:bodyPr/>
          <a:p>
            <a:pPr lvl="0" fontAlgn="base"/>
            <a:endParaRPr lang="zh-CN" altLang="en-US" strike="noStrike" noProof="1" dirty="0"/>
          </a:p>
        </p:txBody>
      </p:sp>
      <p:sp>
        <p:nvSpPr>
          <p:cNvPr id="9" name="Slide Number Placeholder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lvl="0" fontAlgn="base"/>
            <a:endParaRPr lang="zh-CN" altLang="en-US" strike="noStrike" noProof="1" dirty="0"/>
          </a:p>
        </p:txBody>
      </p:sp>
      <p:sp>
        <p:nvSpPr>
          <p:cNvPr id="4" name="Footer Placeholder 3"/>
          <p:cNvSpPr>
            <a:spLocks noGrp="1"/>
          </p:cNvSpPr>
          <p:nvPr>
            <p:ph type="ftr" sz="quarter" idx="11"/>
          </p:nvPr>
        </p:nvSpPr>
        <p:spPr/>
        <p:txBody>
          <a:bodyPr/>
          <a:p>
            <a:pPr lvl="0" fontAlgn="base"/>
            <a:endParaRPr lang="zh-CN" altLang="en-US" strike="noStrike" noProof="1" dirty="0"/>
          </a:p>
        </p:txBody>
      </p:sp>
      <p:sp>
        <p:nvSpPr>
          <p:cNvPr id="5" name="Slide Number Placeholder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lvl="0" fontAlgn="base"/>
            <a:endParaRPr lang="zh-CN" altLang="en-US" strike="noStrike" noProof="1" dirty="0"/>
          </a:p>
        </p:txBody>
      </p:sp>
      <p:sp>
        <p:nvSpPr>
          <p:cNvPr id="3" name="Footer Placeholder 2"/>
          <p:cNvSpPr>
            <a:spLocks noGrp="1"/>
          </p:cNvSpPr>
          <p:nvPr>
            <p:ph type="ftr" sz="quarter" idx="11"/>
          </p:nvPr>
        </p:nvSpPr>
        <p:spPr/>
        <p:txBody>
          <a:bodyPr/>
          <a:p>
            <a:pPr lvl="0" fontAlgn="base"/>
            <a:endParaRPr lang="zh-CN" altLang="en-US" strike="noStrike" noProof="1" dirty="0"/>
          </a:p>
        </p:txBody>
      </p:sp>
      <p:sp>
        <p:nvSpPr>
          <p:cNvPr id="4" name="Slide Number Placeholder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p:nvPr>
        </p:nvSpPr>
        <p:spPr>
          <a:xfrm>
            <a:off x="457200" y="1174750"/>
            <a:ext cx="8229600" cy="4953000"/>
          </a:xfrm>
          <a:prstGeom prst="rect">
            <a:avLst/>
          </a:prstGeom>
          <a:noFill/>
          <a:ln w="9525">
            <a:noFill/>
          </a:ln>
        </p:spPr>
        <p:txBody>
          <a:bodyPr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fontAlgn="base"/>
            <a:endParaRPr lang="zh-CN" altLang="en-US" strike="noStrike" noProof="1" dirty="0"/>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fontAlgn="base"/>
            <a:endParaRPr lang="zh-CN" altLang="en-US" strike="noStrike" noProof="1" dirty="0"/>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Title 1"/>
          <p:cNvSpPr>
            <a:spLocks noGrp="1"/>
          </p:cNvSpPr>
          <p:nvPr>
            <p:ph type="ctrTitle"/>
          </p:nvPr>
        </p:nvSpPr>
        <p:spPr>
          <a:xfrm>
            <a:off x="1971040" y="1701800"/>
            <a:ext cx="4831080" cy="1082675"/>
          </a:xfrm>
        </p:spPr>
        <p:txBody>
          <a:bodyPr anchor="ctr" anchorCtr="0"/>
          <a:p>
            <a:pPr>
              <a:buClrTx/>
              <a:buSzTx/>
              <a:buFontTx/>
            </a:pPr>
            <a:r>
              <a:rPr lang="en-US" altLang="en-US" b="1" kern="1200" dirty="0">
                <a:solidFill>
                  <a:srgbClr val="000000"/>
                </a:solidFill>
                <a:latin typeface="Calibri" panose="020F0502020204030204" charset="0"/>
                <a:ea typeface="+mj-ea"/>
                <a:cs typeface="+mj-cs"/>
              </a:rPr>
              <a:t>5</a:t>
            </a:r>
            <a:r>
              <a:rPr lang="en-US" altLang="en-US" b="1" kern="1200" dirty="0">
                <a:solidFill>
                  <a:srgbClr val="000000"/>
                </a:solidFill>
                <a:latin typeface="Calibri" panose="020F0502020204030204" charset="0"/>
                <a:ea typeface="+mj-ea"/>
                <a:cs typeface="+mj-cs"/>
              </a:rPr>
              <a:t>th</a:t>
            </a:r>
            <a:r>
              <a:rPr lang="en-US" altLang="zh-CN" b="1" kern="1200" dirty="0">
                <a:solidFill>
                  <a:srgbClr val="000000"/>
                </a:solidFill>
                <a:latin typeface="Calibri" panose="020F0502020204030204" charset="0"/>
                <a:ea typeface="+mj-ea"/>
                <a:cs typeface="+mj-cs"/>
              </a:rPr>
              <a:t> Class, 2nd Semester</a:t>
            </a:r>
            <a:r>
              <a:rPr lang="en-US" altLang="en-US" b="1" kern="1200" dirty="0">
                <a:solidFill>
                  <a:srgbClr val="000000"/>
                </a:solidFill>
                <a:latin typeface="Calibri" panose="020F0502020204030204" charset="0"/>
                <a:ea typeface="+mj-ea"/>
                <a:cs typeface="+mj-cs"/>
              </a:rPr>
              <a:t>              </a:t>
            </a:r>
            <a:endParaRPr lang="en-US" altLang="en-US" b="1" kern="1200" dirty="0">
              <a:solidFill>
                <a:srgbClr val="000000"/>
              </a:solidFill>
              <a:latin typeface="Calibri" panose="020F0502020204030204" charset="0"/>
              <a:ea typeface="+mj-ea"/>
              <a:cs typeface="+mj-cs"/>
            </a:endParaRPr>
          </a:p>
        </p:txBody>
      </p:sp>
      <p:sp>
        <p:nvSpPr>
          <p:cNvPr id="3" name="Subtitle 2"/>
          <p:cNvSpPr>
            <a:spLocks noGrp="1"/>
          </p:cNvSpPr>
          <p:nvPr>
            <p:ph type="subTitle" idx="1"/>
          </p:nvPr>
        </p:nvSpPr>
        <p:spPr>
          <a:xfrm>
            <a:off x="1547813" y="2927350"/>
            <a:ext cx="6913563" cy="1752600"/>
          </a:xfrm>
        </p:spPr>
        <p:txBody>
          <a:bodyPr/>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chemeClr val="tx1"/>
                </a:solidFill>
                <a:latin typeface="+mn-lt"/>
                <a:ea typeface="+mn-ea"/>
                <a:cs typeface="+mn-cs"/>
              </a:rPr>
              <a:t>Hospital Training  </a:t>
            </a:r>
            <a:endParaRPr kumimoji="0" lang="en-US" sz="3200" b="0" i="0" u="none" strike="noStrike" kern="1200" cap="none" spc="0" normalizeH="0" baseline="0" noProof="1">
              <a:solidFill>
                <a:schemeClr val="tx1"/>
              </a:solidFill>
              <a:latin typeface="+mn-lt"/>
              <a:ea typeface="+mn-ea"/>
              <a:cs typeface="+mn-cs"/>
            </a:endParaRPr>
          </a:p>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rPr>
              <a:t>Ph.D Teba Jasim Mohammed</a:t>
            </a:r>
            <a:endPar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endParaRPr>
          </a:p>
        </p:txBody>
      </p:sp>
      <p:sp>
        <p:nvSpPr>
          <p:cNvPr id="3075" name="Rectangle 3"/>
          <p:cNvSpPr/>
          <p:nvPr/>
        </p:nvSpPr>
        <p:spPr>
          <a:xfrm>
            <a:off x="92075" y="184150"/>
            <a:ext cx="8070850" cy="1506538"/>
          </a:xfrm>
          <a:prstGeom prst="rect">
            <a:avLst/>
          </a:prstGeom>
          <a:noFill/>
          <a:ln w="9525">
            <a:noFill/>
          </a:ln>
        </p:spPr>
        <p:txBody>
          <a:bodyPr wrap="square" lIns="91440" tIns="45720" rIns="91440" bIns="45720" anchor="ctr" anchorCtr="0">
            <a:spAutoFit/>
          </a:bodyPr>
          <a:p>
            <a:pPr algn="justLow" defTabSz="914400">
              <a:buClrTx/>
              <a:buFontTx/>
              <a:tabLst>
                <a:tab pos="360680" algn="l"/>
              </a:tabLst>
            </a:pPr>
            <a:r>
              <a:rPr lang="en-GB" altLang="en-US" sz="2400" b="1" dirty="0">
                <a:solidFill>
                  <a:srgbClr val="000000"/>
                </a:solidFill>
                <a:latin typeface="Arial" panose="020B0604020202020204" pitchFamily="34" charset="0"/>
              </a:rPr>
              <a:t>Republic of Iraq</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000" b="1" dirty="0">
                <a:solidFill>
                  <a:srgbClr val="000000"/>
                </a:solidFill>
                <a:latin typeface="Arial" panose="020B0604020202020204" pitchFamily="34" charset="0"/>
              </a:rPr>
              <a:t>Ministry of Higher Education and Scientific Research</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400" b="1" dirty="0">
                <a:solidFill>
                  <a:srgbClr val="000000"/>
                </a:solidFill>
                <a:latin typeface="Arial" panose="020B0604020202020204" pitchFamily="34" charset="0"/>
              </a:rPr>
              <a:t>Al-</a:t>
            </a:r>
            <a:r>
              <a:rPr lang="en-GB" altLang="en-US" sz="2400" b="1" dirty="0" err="1">
                <a:solidFill>
                  <a:srgbClr val="000000"/>
                </a:solidFill>
                <a:latin typeface="Arial" panose="020B0604020202020204" pitchFamily="34" charset="0"/>
              </a:rPr>
              <a:t>Mustaqbal</a:t>
            </a:r>
            <a:r>
              <a:rPr lang="en-GB" altLang="en-US" sz="2400" b="1" dirty="0">
                <a:solidFill>
                  <a:srgbClr val="000000"/>
                </a:solidFill>
                <a:latin typeface="Arial" panose="020B0604020202020204" pitchFamily="34" charset="0"/>
              </a:rPr>
              <a:t> University</a:t>
            </a:r>
            <a:endParaRPr lang="en-US" altLang="zh-CN" sz="2400" b="1" dirty="0">
              <a:latin typeface="Arial" panose="020B0604020202020204" pitchFamily="34" charset="0"/>
            </a:endParaRPr>
          </a:p>
          <a:p>
            <a:pPr algn="justLow" defTabSz="914400" eaLnBrk="0" hangingPunct="0">
              <a:buClrTx/>
              <a:buFontTx/>
              <a:tabLst>
                <a:tab pos="360680" algn="l"/>
              </a:tabLst>
            </a:pPr>
            <a:r>
              <a:rPr lang="en-US" altLang="zh-CN" sz="2400" b="1" dirty="0">
                <a:solidFill>
                  <a:srgbClr val="000000"/>
                </a:solidFill>
                <a:latin typeface="Arial" panose="020B0604020202020204" pitchFamily="34" charset="0"/>
              </a:rPr>
              <a:t>College </a:t>
            </a:r>
            <a:r>
              <a:rPr lang="en-GB" altLang="en-US" sz="2400" b="1" dirty="0">
                <a:solidFill>
                  <a:srgbClr val="000000"/>
                </a:solidFill>
                <a:latin typeface="Arial" panose="020B0604020202020204" pitchFamily="34" charset="0"/>
              </a:rPr>
              <a:t>of Pharmacy</a:t>
            </a:r>
            <a:endParaRPr lang="en-GB" altLang="en-US" sz="2400" b="1" dirty="0">
              <a:latin typeface="Arial" panose="020B0604020202020204" pitchFamily="34" charset="0"/>
            </a:endParaRPr>
          </a:p>
        </p:txBody>
      </p:sp>
      <p:pic>
        <p:nvPicPr>
          <p:cNvPr id="3076" name="صورة 7"/>
          <p:cNvPicPr>
            <a:picLocks noChangeAspect="1"/>
          </p:cNvPicPr>
          <p:nvPr/>
        </p:nvPicPr>
        <p:blipFill>
          <a:blip r:embed="rId1"/>
          <a:srcRect l="7018" r="5264"/>
          <a:stretch>
            <a:fillRect/>
          </a:stretch>
        </p:blipFill>
        <p:spPr>
          <a:xfrm>
            <a:off x="7021513" y="188913"/>
            <a:ext cx="2022475" cy="2446337"/>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endParaRPr lang="en-US"/>
          </a:p>
        </p:txBody>
      </p:sp>
      <p:sp>
        <p:nvSpPr>
          <p:cNvPr id="3" name="Content Placeholder 2"/>
          <p:cNvSpPr>
            <a:spLocks noGrp="1"/>
          </p:cNvSpPr>
          <p:nvPr>
            <p:ph sz="half" idx="1"/>
          </p:nvPr>
        </p:nvSpPr>
        <p:spPr>
          <a:xfrm>
            <a:off x="457200" y="981710"/>
            <a:ext cx="8241665" cy="5146040"/>
          </a:xfrm>
        </p:spPr>
        <p:txBody>
          <a:bodyPr/>
          <a:p>
            <a:pPr marL="0" indent="0">
              <a:buNone/>
            </a:pPr>
            <a:r>
              <a:rPr lang="en-US" sz="1600">
                <a:latin typeface="Arial" panose="020B0604020202020204" pitchFamily="34" charset="0"/>
                <a:cs typeface="Arial" panose="020B0604020202020204" pitchFamily="34" charset="0"/>
                <a:sym typeface="+mn-ea"/>
              </a:rPr>
              <a:t>ACE inhibitors and ARBs have shown efficacy in preventing the clinical progression of renal disease in patients with type 2 DM. </a:t>
            </a:r>
            <a:endParaRPr lang="en-US" sz="1600">
              <a:latin typeface="Arial" panose="020B0604020202020204" pitchFamily="34" charset="0"/>
              <a:cs typeface="Arial" panose="020B0604020202020204" pitchFamily="34" charset="0"/>
              <a:sym typeface="+mn-ea"/>
            </a:endParaRPr>
          </a:p>
          <a:p>
            <a:pPr marL="0" indent="0">
              <a:buNone/>
            </a:pPr>
            <a:r>
              <a:rPr lang="en-US" sz="1600">
                <a:solidFill>
                  <a:srgbClr val="FF0000"/>
                </a:solidFill>
                <a:latin typeface="Arial" panose="020B0604020202020204" pitchFamily="34" charset="0"/>
                <a:cs typeface="Arial" panose="020B0604020202020204" pitchFamily="34" charset="0"/>
                <a:sym typeface="+mn-ea"/>
              </a:rPr>
              <a:t>4- Peripheral Vascular Disease and Foot Ulcers </a:t>
            </a:r>
            <a:endParaRPr lang="en-US" sz="1600">
              <a:latin typeface="Arial" panose="020B0604020202020204" pitchFamily="34" charset="0"/>
              <a:cs typeface="Arial" panose="020B0604020202020204" pitchFamily="34" charset="0"/>
              <a:sym typeface="+mn-ea"/>
            </a:endParaRPr>
          </a:p>
          <a:p>
            <a:pPr marL="0" indent="0">
              <a:buNone/>
            </a:pPr>
            <a:r>
              <a:rPr lang="en-US" sz="1400">
                <a:latin typeface="Arial" panose="020B0604020202020204" pitchFamily="34" charset="0"/>
                <a:cs typeface="Arial" panose="020B0604020202020204" pitchFamily="34" charset="0"/>
                <a:sym typeface="+mn-ea"/>
              </a:rPr>
              <a:t>Claudication and nonhealing foot ulcers are common in type 2 DM. Smoking cessation, correction of dyslipidemia, and antiplatelet therapy are important treatment strategies Cilostazol may be useful in selected patients. </a:t>
            </a:r>
            <a:endParaRPr lang="en-US" sz="14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sym typeface="+mn-ea"/>
              </a:rPr>
              <a:t>5- Coronary Heart Disease </a:t>
            </a:r>
            <a:endParaRPr lang="en-US" sz="1600">
              <a:solidFill>
                <a:srgbClr val="FF0000"/>
              </a:solidFill>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Multiple-risk-factor intervention [treatment of dyslipidemia (usually with a statin) and hypertension (a goal BP of &lt;140/80 mm Hg), smoking cessation, antiplatelet therapy] reduces macrovascular events.</a:t>
            </a:r>
            <a:endParaRPr lang="en-US" sz="1600">
              <a:latin typeface="Arial" panose="020B0604020202020204" pitchFamily="34" charset="0"/>
              <a:cs typeface="Arial" panose="020B0604020202020204" pitchFamily="34" charset="0"/>
              <a:sym typeface="+mn-ea"/>
            </a:endParaRPr>
          </a:p>
          <a:p>
            <a:pPr marL="0" indent="0">
              <a:buNone/>
            </a:pPr>
            <a:endParaRPr lang="en-US" sz="14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rPr>
              <a:t>D- Renal disorders </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rPr>
              <a:t>1- Acute kidney injury previously known as acute renal failure, is characterized by the sudden and often reversible impairment of kidney function which develops over a period of hours to days resulting in the retention of nitrogenous and other waste products normally cleared by the kidneys </a:t>
            </a: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2745" y="190500"/>
            <a:ext cx="8314055" cy="579120"/>
          </a:xfrm>
        </p:spPr>
        <p:txBody>
          <a:bodyPr/>
          <a:p>
            <a:r>
              <a:rPr lang="en-US" sz="2800">
                <a:solidFill>
                  <a:srgbClr val="FF0000"/>
                </a:solidFill>
                <a:latin typeface="Arial Black" panose="020B0A04020102020204" charset="0"/>
                <a:cs typeface="Arial Black" panose="020B0A04020102020204" charset="0"/>
              </a:rPr>
              <a:t>Pathophysiology :</a:t>
            </a:r>
            <a:r>
              <a:rPr lang="en-US" sz="2800">
                <a:solidFill>
                  <a:srgbClr val="FF0000"/>
                </a:solidFill>
              </a:rPr>
              <a:t> </a:t>
            </a:r>
            <a:endParaRPr lang="en-US" sz="2800">
              <a:solidFill>
                <a:srgbClr val="FF0000"/>
              </a:solidFill>
            </a:endParaRPr>
          </a:p>
        </p:txBody>
      </p:sp>
      <p:sp>
        <p:nvSpPr>
          <p:cNvPr id="3" name="Content Placeholder 2"/>
          <p:cNvSpPr>
            <a:spLocks noGrp="1"/>
          </p:cNvSpPr>
          <p:nvPr>
            <p:ph idx="1"/>
          </p:nvPr>
        </p:nvSpPr>
        <p:spPr>
          <a:xfrm>
            <a:off x="372745" y="880745"/>
            <a:ext cx="8314055" cy="5247005"/>
          </a:xfrm>
        </p:spPr>
        <p:txBody>
          <a:bodyPr/>
          <a:p>
            <a:pPr marL="0" indent="0">
              <a:buNone/>
            </a:pPr>
            <a:r>
              <a:rPr lang="en-US" sz="1600">
                <a:latin typeface="Arial" panose="020B0604020202020204" pitchFamily="34" charset="0"/>
                <a:cs typeface="Arial" panose="020B0604020202020204" pitchFamily="34" charset="0"/>
              </a:rPr>
              <a:t>A- Pre-renal (resulting from decreased renal perfusion) for example hypotension, and hypovolaemia .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B- Renal (resulting from structural damage to the kidney) occurs in diseases such as acute tubular necrosis (ATN).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C- Post-renal resulting from obstruction of urine flow (e.g. by renal stones).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Signs and Symptoms of Uremia </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Neurological: weakness, fatigue, Mental status changes (coma and seizure may occur with severe uremia).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Skin symptoms include: Pruritus.</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 Gastrointestinal: Nausea, vomiting and anorexia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Complications:</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The kidney plays a central role in the control of volume status, blood pressure, electrolyte balance, acid-base balance, and for excretion of nitrogenous and other waste products. Complications associated with AKI are:</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Uremia:Buildup of nitrogenous waste products, manifested as an elevated BUN concentration, is a hallmark of AKI. At higher concentrations, mental status changes and bleeding complications can arise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 Intravascular volume overload </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
        <p:nvSpPr>
          <p:cNvPr id="5" name="Text Box 4"/>
          <p:cNvSpPr txBox="1"/>
          <p:nvPr/>
        </p:nvSpPr>
        <p:spPr>
          <a:xfrm>
            <a:off x="2930525" y="458470"/>
            <a:ext cx="3048000" cy="368300"/>
          </a:xfrm>
          <a:prstGeom prst="rect">
            <a:avLst/>
          </a:prstGeom>
          <a:noFill/>
        </p:spPr>
        <p:txBody>
          <a:bodyPr wrap="square" rtlCol="0">
            <a:spAutoFit/>
          </a:bodyPr>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Complication</a:t>
            </a:r>
            <a:endParaRPr lang="en-US" alt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57200" y="952500"/>
            <a:ext cx="8229600" cy="4953000"/>
          </a:xfrm>
        </p:spPr>
        <p:txBody>
          <a:bodyPr/>
          <a:p>
            <a:pPr marL="0" indent="0">
              <a:buNone/>
            </a:pPr>
            <a:r>
              <a:rPr lang="en-US" sz="2000">
                <a:latin typeface="Arial" panose="020B0604020202020204" pitchFamily="34" charset="0"/>
                <a:cs typeface="Arial" panose="020B0604020202020204" pitchFamily="34" charset="0"/>
                <a:sym typeface="+mn-ea"/>
              </a:rPr>
              <a:t>3-Hyperkalemia (Higher levels may trigger arrhythmias)</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4-Hyperphosphatemia </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5-Hypocalcemia</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6-Metabolic acidosis</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7-Hematologic complications of AKI include anemia and bleeding. Uremia causes decreased erythropoiesis and platelet dysfunction</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8-Malnutrition: AKI is often a severely hypercatabolic state, and, therefore, malnutrition is a major complication.</a:t>
            </a:r>
            <a:endParaRPr lang="en-US" sz="2000">
              <a:latin typeface="Arial" panose="020B0604020202020204" pitchFamily="34" charset="0"/>
              <a:cs typeface="Arial" panose="020B0604020202020204" pitchFamily="34" charset="0"/>
            </a:endParaRPr>
          </a:p>
          <a:p>
            <a:pPr marL="0" indent="0">
              <a:buNone/>
            </a:pPr>
            <a:r>
              <a:rPr lang="en-US" sz="2000">
                <a:latin typeface="Arial" panose="020B0604020202020204" pitchFamily="34" charset="0"/>
                <a:cs typeface="Arial" panose="020B0604020202020204" pitchFamily="34" charset="0"/>
                <a:sym typeface="+mn-ea"/>
              </a:rPr>
              <a:t>9-Infection: Patients with AKI are at substantial risk of infection because humoral and cellular immune mechanisms are depressed</a:t>
            </a:r>
            <a:endParaRPr lang="en-US" sz="2000">
              <a:latin typeface="Arial" panose="020B0604020202020204" pitchFamily="34" charset="0"/>
              <a:cs typeface="Arial" panose="020B0604020202020204" pitchFamily="34" charset="0"/>
            </a:endParaRPr>
          </a:p>
          <a:p>
            <a:pPr marL="0" indent="0">
              <a:buNone/>
            </a:pPr>
            <a:endParaRPr 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Investigation</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00990" y="772795"/>
            <a:ext cx="8385810" cy="5609590"/>
          </a:xfrm>
        </p:spPr>
        <p:txBody>
          <a:bodyPr/>
          <a:p>
            <a:pPr marL="0" indent="0">
              <a:buNone/>
            </a:pPr>
            <a:r>
              <a:rPr lang="en-US" sz="1600"/>
              <a:t>A-Physical examinations</a:t>
            </a:r>
            <a:endParaRPr lang="en-US" sz="1600"/>
          </a:p>
          <a:p>
            <a:pPr marL="0" indent="0">
              <a:buNone/>
            </a:pPr>
            <a:r>
              <a:rPr lang="en-US" sz="1600"/>
              <a:t>B-Laboratory Tests (serum creatinine , BUN(blood urea nitrogen) , Blood count, serum Ca , K+, Na , phosphate,….) </a:t>
            </a:r>
            <a:endParaRPr lang="en-US" sz="1600"/>
          </a:p>
          <a:p>
            <a:pPr marL="0" indent="0">
              <a:buNone/>
            </a:pPr>
            <a:r>
              <a:rPr lang="en-US" sz="1600"/>
              <a:t>C-Renal Ultrasound and pyelography.</a:t>
            </a:r>
            <a:endParaRPr lang="en-US" sz="1600"/>
          </a:p>
          <a:p>
            <a:pPr marL="0" indent="0">
              <a:buNone/>
            </a:pPr>
            <a:r>
              <a:rPr lang="en-US" sz="1600"/>
              <a:t>D-Histological investigations: renal biopsy.</a:t>
            </a:r>
            <a:endParaRPr lang="en-US" sz="1600"/>
          </a:p>
          <a:p>
            <a:pPr marL="0" indent="0">
              <a:buNone/>
            </a:pPr>
            <a:r>
              <a:rPr lang="en-US" sz="1800">
                <a:solidFill>
                  <a:srgbClr val="FF0000"/>
                </a:solidFill>
                <a:latin typeface="Arial" panose="020B0604020202020204" pitchFamily="34" charset="0"/>
                <a:cs typeface="Arial" panose="020B0604020202020204" pitchFamily="34" charset="0"/>
              </a:rPr>
              <a:t>Treatment </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600"/>
              <a:t>Currently, there is no definitive therapy for AKI. Supportive care is the mainstay of AKI management regardless of etiology. The ultimate goal is to have the patient's renal function restored to pre-AKI baseline </a:t>
            </a:r>
            <a:endParaRPr lang="en-US" sz="1600"/>
          </a:p>
          <a:p>
            <a:pPr marL="0" indent="0">
              <a:buNone/>
            </a:pPr>
            <a:r>
              <a:rPr lang="en-US" sz="1800">
                <a:solidFill>
                  <a:srgbClr val="FF0000"/>
                </a:solidFill>
                <a:latin typeface="Arial" panose="020B0604020202020204" pitchFamily="34" charset="0"/>
                <a:cs typeface="Arial" panose="020B0604020202020204" pitchFamily="34" charset="0"/>
              </a:rPr>
              <a:t>A-Hemodynamic status</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600"/>
              <a:t>1-If hypovolaemia is present, it should be corrected by replacement of intravenous fluid or blood; excessive administration of fluid should be avoided, since this can cause pulmonary oedema (2)</a:t>
            </a:r>
            <a:endParaRPr lang="en-US" sz="1600"/>
          </a:p>
          <a:p>
            <a:pPr marL="0" indent="0">
              <a:buNone/>
            </a:pPr>
            <a:r>
              <a:rPr lang="en-US" sz="1600"/>
              <a:t>2-Volume overload can complicate ARF</a:t>
            </a:r>
            <a:endParaRPr lang="en-US" sz="1600"/>
          </a:p>
          <a:p>
            <a:pPr marL="0" indent="0">
              <a:buNone/>
            </a:pPr>
            <a:r>
              <a:rPr lang="en-US" sz="1600"/>
              <a:t> Diuretics (usually high-dose loop diuretics) may be used . Volume overload causing respiratory compromise that is refractory to medical management is an indication for urgent dialysis </a:t>
            </a:r>
            <a:endParaRPr lang="en-US" sz="1600"/>
          </a:p>
          <a:p>
            <a:pPr marL="0" indent="0">
              <a:buNone/>
            </a:pPr>
            <a:r>
              <a:rPr lang="en-US" sz="1600">
                <a:solidFill>
                  <a:srgbClr val="FF0000"/>
                </a:solidFill>
                <a:latin typeface="Arial" panose="020B0604020202020204" pitchFamily="34" charset="0"/>
                <a:cs typeface="Arial" panose="020B0604020202020204" pitchFamily="34" charset="0"/>
              </a:rPr>
              <a:t>B-Dietary measures</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t>Adequate nutritional support should be ensured. Enteral or parenteral nutritionmay be required </a:t>
            </a:r>
            <a:endParaRPr lang="en-US" sz="1600"/>
          </a:p>
          <a:p>
            <a:pPr marL="0" indent="0">
              <a:buNone/>
            </a:pPr>
            <a:r>
              <a:rPr lang="en-US" sz="1600"/>
              <a:t>.</a:t>
            </a:r>
            <a:endParaRPr lang="en-US" sz="1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90500"/>
            <a:ext cx="8229600" cy="678815"/>
          </a:xfrm>
        </p:spPr>
        <p:txBody>
          <a:bodyPr/>
          <a:p>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299085" y="884555"/>
            <a:ext cx="8387715" cy="5243195"/>
          </a:xfrm>
        </p:spPr>
        <p:txBody>
          <a:bodyPr/>
          <a:p>
            <a:pPr marL="0" indent="0">
              <a:buNone/>
            </a:pPr>
            <a:r>
              <a:rPr lang="en-US" sz="1600">
                <a:solidFill>
                  <a:srgbClr val="FF0000"/>
                </a:solidFill>
                <a:latin typeface="Arial" panose="020B0604020202020204" pitchFamily="34" charset="0"/>
                <a:cs typeface="Arial" panose="020B0604020202020204" pitchFamily="34" charset="0"/>
              </a:rPr>
              <a:t>C-Hyperkalemia</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Hyperkalemia is the most common and serious electrolyte abnormality in AKI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2-The condition may be life threatening causing cardiac arrhythmias and, if untreated, can result in cardiac arrest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 If serum K+ concentration is &gt; 6.5 mmol/L (normal range 3.5–5.5 mmol/L), this should be treated immediately to prevent life-threatening cardiac arrhythmias</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rPr>
              <a:t>E-Hypocalcaemia </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 Hypocalcemia is prevented and treated using oral calcium supplementation with calcium carbonate is usually adequate.</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2-For symptomatic hypocalcemia, i.v calcium is used (e.g. as calcium gluconate).</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rPr>
              <a:t>F-Hyperphosphataemia</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1-Hyperphosphataemia can occur in AKI but rarely requires treatment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2-If it become necessary to treat, phosphate-binding agents may be used to retain phosphate ions in the gut. The most commonly used agents are calcium containing such as calcium carbonate and are given with food </a:t>
            </a: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solidFill>
                <a:srgbClr val="FF0000"/>
              </a:solidFill>
            </a:endParaRPr>
          </a:p>
        </p:txBody>
      </p:sp>
      <p:sp>
        <p:nvSpPr>
          <p:cNvPr id="3" name="Content Placeholder 2"/>
          <p:cNvSpPr>
            <a:spLocks noGrp="1"/>
          </p:cNvSpPr>
          <p:nvPr>
            <p:ph idx="1"/>
          </p:nvPr>
        </p:nvSpPr>
        <p:spPr>
          <a:xfrm>
            <a:off x="293370" y="908050"/>
            <a:ext cx="8393430" cy="5219700"/>
          </a:xfrm>
        </p:spPr>
        <p:txBody>
          <a:bodyPr/>
          <a:p>
            <a:pPr marL="0" indent="0">
              <a:buNone/>
            </a:pPr>
            <a:r>
              <a:rPr lang="en-US" sz="1600">
                <a:solidFill>
                  <a:srgbClr val="FF0000"/>
                </a:solidFill>
                <a:latin typeface="Arial" panose="020B0604020202020204" pitchFamily="34" charset="0"/>
                <a:cs typeface="Arial" panose="020B0604020202020204" pitchFamily="34" charset="0"/>
              </a:rPr>
              <a:t>G-Infection</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t>1-Patients with AKI are at substantial risk of infection because humoral and cellular immune mechanisms are depressed </a:t>
            </a:r>
            <a:endParaRPr lang="en-US" sz="1600"/>
          </a:p>
          <a:p>
            <a:pPr marL="0" indent="0">
              <a:buNone/>
            </a:pPr>
            <a:r>
              <a:rPr lang="en-US" sz="1600"/>
              <a:t>2-Ptients with pyrexia must be immediately investigated and treated with appropriate antibiotic therapy if infection is discovered</a:t>
            </a:r>
            <a:endParaRPr lang="en-US" sz="1600"/>
          </a:p>
          <a:p>
            <a:pPr marL="0" indent="0">
              <a:buNone/>
            </a:pPr>
            <a:r>
              <a:rPr lang="en-US" sz="1600">
                <a:solidFill>
                  <a:srgbClr val="FF0000"/>
                </a:solidFill>
                <a:latin typeface="Arial" panose="020B0604020202020204" pitchFamily="34" charset="0"/>
                <a:cs typeface="Arial" panose="020B0604020202020204" pitchFamily="34" charset="0"/>
              </a:rPr>
              <a:t>H-Acidosis</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t>1-Metabolic acidosis can be treated by infusions of sodium bicarbonate (8.4%) </a:t>
            </a:r>
            <a:endParaRPr lang="en-US" sz="1600"/>
          </a:p>
          <a:p>
            <a:pPr marL="0" indent="0">
              <a:buNone/>
            </a:pPr>
            <a:r>
              <a:rPr lang="en-US" sz="1600"/>
              <a:t>2-If elevation of serum sodium or fluid overload precludes the use of sodium </a:t>
            </a:r>
            <a:endParaRPr lang="en-US" sz="1600"/>
          </a:p>
          <a:p>
            <a:pPr marL="0" indent="0">
              <a:buNone/>
            </a:pPr>
            <a:r>
              <a:rPr lang="en-US" sz="1600"/>
              <a:t>bicarbonate, extreme acidosis is best treated by dialysis</a:t>
            </a:r>
            <a:endParaRPr lang="en-US" sz="1600"/>
          </a:p>
          <a:p>
            <a:pPr marL="0" indent="0">
              <a:buNone/>
            </a:pPr>
            <a:r>
              <a:rPr lang="en-US" sz="1600"/>
              <a:t> </a:t>
            </a:r>
            <a:r>
              <a:rPr lang="en-US" sz="1600">
                <a:highlight>
                  <a:srgbClr val="FFFF00"/>
                </a:highlight>
              </a:rPr>
              <a:t>I-Uraemic gastro-intestinal erosions</a:t>
            </a:r>
            <a:endParaRPr lang="en-US" sz="1600"/>
          </a:p>
          <a:p>
            <a:pPr marL="0" indent="0">
              <a:buNone/>
            </a:pPr>
            <a:r>
              <a:rPr lang="en-US" sz="1600"/>
              <a:t>These are a recognized consequence of AKI, probably as a result of reduced mucosal cell turnover owing to high circulating levels of uraemic toxins GI prophylaxis with PPI or H2RA is required. Uremic bleeding may respond to desmopressin </a:t>
            </a:r>
            <a:endParaRPr lang="en-US" sz="1600"/>
          </a:p>
          <a:p>
            <a:pPr marL="0" indent="0">
              <a:buNone/>
            </a:pPr>
            <a:r>
              <a:rPr lang="en-US" sz="1600">
                <a:solidFill>
                  <a:srgbClr val="FF0000"/>
                </a:solidFill>
                <a:latin typeface="Arial" panose="020B0604020202020204" pitchFamily="34" charset="0"/>
                <a:cs typeface="Arial" panose="020B0604020202020204" pitchFamily="34" charset="0"/>
              </a:rPr>
              <a:t>J-Anemia</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t>1-The anemia seen in AKI is usually multifactorial and is not improved by erythropoiesis stimulating agents, due to their delayed onset of action and the presence of bone marrow resistance in critically ill patients </a:t>
            </a:r>
            <a:endParaRPr lang="en-US" sz="1600"/>
          </a:p>
          <a:p>
            <a:pPr marL="0" indent="0">
              <a:buNone/>
            </a:pPr>
            <a:r>
              <a:rPr lang="en-US" sz="1600"/>
              <a:t>2-Blood transfusion is appropriate for patients with symptoms attributable to anemia </a:t>
            </a:r>
            <a:endParaRPr lang="en-US"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Renal Replacement Therapy</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457200" y="856615"/>
            <a:ext cx="8282305" cy="5271135"/>
          </a:xfrm>
        </p:spPr>
        <p:txBody>
          <a:bodyPr/>
          <a:p>
            <a:pPr marL="0" indent="0">
              <a:buNone/>
            </a:pPr>
            <a:r>
              <a:rPr lang="en-US" sz="1600">
                <a:latin typeface="Arial" panose="020B0604020202020204" pitchFamily="34" charset="0"/>
                <a:cs typeface="Arial" panose="020B0604020202020204" pitchFamily="34" charset="0"/>
              </a:rPr>
              <a:t>Renal replacement therapy (RRT) may be required on a temporary basis in patients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with AKI or on a permanent basis for those with chronic kidney disease (CKD)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The common types of renal replacement therapy used in clinical practice are: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Haemodialysis • Peritoneal dialysis Indications for dialysis are summarized by table</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pic>
        <p:nvPicPr>
          <p:cNvPr id="4" name="Content Placeholder 3"/>
          <p:cNvPicPr>
            <a:picLocks noChangeAspect="1"/>
          </p:cNvPicPr>
          <p:nvPr>
            <p:ph sz="half" idx="2"/>
          </p:nvPr>
        </p:nvPicPr>
        <p:blipFill>
          <a:blip r:embed="rId1"/>
          <a:stretch>
            <a:fillRect/>
          </a:stretch>
        </p:blipFill>
        <p:spPr>
          <a:xfrm>
            <a:off x="1835150" y="2277110"/>
            <a:ext cx="6206490" cy="232537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394335" y="414020"/>
            <a:ext cx="8607425" cy="5713730"/>
          </a:xfrm>
        </p:spPr>
        <p:txBody>
          <a:bodyPr/>
          <a:p>
            <a:pPr marL="0" indent="0">
              <a:buNone/>
            </a:pPr>
            <a:r>
              <a:rPr lang="en-US" sz="1800">
                <a:solidFill>
                  <a:srgbClr val="FF0000"/>
                </a:solidFill>
                <a:latin typeface="Arial" panose="020B0604020202020204" pitchFamily="34" charset="0"/>
                <a:cs typeface="Arial" panose="020B0604020202020204" pitchFamily="34" charset="0"/>
              </a:rPr>
              <a:t>A-Haemodialysis</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1-In haemodialysis, the blood is removed from the patient and is returned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to the patient after passing through a dialyser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2-Heparin is added to the blood as it leaves the body to prevent the dialyser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clotting </a:t>
            </a:r>
            <a:endParaRPr lang="en-US" sz="1800">
              <a:latin typeface="Arial" panose="020B0604020202020204" pitchFamily="34" charset="0"/>
              <a:cs typeface="Arial" panose="020B0604020202020204" pitchFamily="34" charset="0"/>
            </a:endParaRPr>
          </a:p>
          <a:p>
            <a:pPr marL="0" indent="0">
              <a:buNone/>
            </a:pPr>
            <a:r>
              <a:rPr lang="en-US" sz="1800">
                <a:solidFill>
                  <a:srgbClr val="FF0000"/>
                </a:solidFill>
                <a:latin typeface="Arial" panose="020B0604020202020204" pitchFamily="34" charset="0"/>
                <a:cs typeface="Arial" panose="020B0604020202020204" pitchFamily="34" charset="0"/>
              </a:rPr>
              <a:t>B-Peritoneal dialysis</a:t>
            </a:r>
            <a:endParaRPr lang="en-US" sz="1800">
              <a:solidFill>
                <a:srgbClr val="FF0000"/>
              </a:solidFill>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1-Peritoneal dialysis is rarely used now for AKI except in circumstances where</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haemodialysis is unavailable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2-Warmed sterile peritoneal dialysis fluid (typically 1–2 L) is instilled into the abdomen, left for a period of about 30 min (dwell time) and then drained into a collecting bag. The process may be repeated up to 20 times a day, depending on the condition of the patient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3-It is associated with a high incidence of peritonitis and permits protein loss,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as albumin crosses the peritoneal membrane </a:t>
            </a:r>
            <a:endParaRPr lang="en-US" sz="1800">
              <a:latin typeface="Arial" panose="020B0604020202020204" pitchFamily="34" charset="0"/>
              <a:cs typeface="Arial" panose="020B0604020202020204" pitchFamily="34" charset="0"/>
            </a:endParaRPr>
          </a:p>
          <a:p>
            <a:pPr marL="0" indent="0">
              <a:buNone/>
            </a:pPr>
            <a:r>
              <a:rPr lang="en-US" sz="1800">
                <a:latin typeface="Arial" panose="020B0604020202020204" pitchFamily="34" charset="0"/>
                <a:cs typeface="Arial" panose="020B0604020202020204" pitchFamily="34" charset="0"/>
              </a:rPr>
              <a:t>.</a:t>
            </a:r>
            <a:endParaRPr lang="en-US" sz="180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Chronic kidney disease</a:t>
            </a:r>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57200" y="908685"/>
            <a:ext cx="8229600" cy="4953000"/>
          </a:xfrm>
        </p:spPr>
        <p:txBody>
          <a:bodyPr/>
          <a:p>
            <a:pPr marL="0" indent="0">
              <a:buNone/>
            </a:pPr>
            <a:r>
              <a:rPr lang="en-US" sz="1800"/>
              <a:t>Chronic kidney disease (CKD), previously termed chronic renal failure, refers to </a:t>
            </a:r>
            <a:endParaRPr lang="en-US" sz="1800"/>
          </a:p>
          <a:p>
            <a:pPr marL="0" indent="0">
              <a:buNone/>
            </a:pPr>
            <a:r>
              <a:rPr lang="en-US" sz="1800"/>
              <a:t>an irreversible deterioration in renal function which usually develops over a</a:t>
            </a:r>
            <a:endParaRPr lang="en-US" sz="1800"/>
          </a:p>
          <a:p>
            <a:pPr marL="0" indent="0">
              <a:buNone/>
            </a:pPr>
            <a:r>
              <a:rPr lang="en-US" sz="1800"/>
              <a:t>period of months to years </a:t>
            </a:r>
            <a:endParaRPr lang="en-US" sz="1800"/>
          </a:p>
          <a:p>
            <a:pPr marL="0" indent="0">
              <a:buNone/>
            </a:pPr>
            <a:r>
              <a:rPr lang="en-US" sz="2400">
                <a:solidFill>
                  <a:srgbClr val="FF0000"/>
                </a:solidFill>
                <a:latin typeface="Arial" panose="020B0604020202020204" pitchFamily="34" charset="0"/>
                <a:cs typeface="Arial" panose="020B0604020202020204" pitchFamily="34" charset="0"/>
              </a:rPr>
              <a:t>Etiology </a:t>
            </a:r>
            <a:endParaRPr lang="en-US" sz="2400">
              <a:solidFill>
                <a:srgbClr val="FF0000"/>
              </a:solidFill>
              <a:latin typeface="Arial" panose="020B0604020202020204" pitchFamily="34" charset="0"/>
              <a:cs typeface="Arial" panose="020B0604020202020204" pitchFamily="34" charset="0"/>
            </a:endParaRPr>
          </a:p>
          <a:p>
            <a:pPr marL="0" indent="0">
              <a:buNone/>
            </a:pPr>
            <a:r>
              <a:rPr lang="en-US" sz="1800"/>
              <a:t>Many disorders can cause CKD. However, epidemiologic studies indicate that </a:t>
            </a:r>
            <a:endParaRPr lang="en-US" sz="1800"/>
          </a:p>
          <a:p>
            <a:pPr marL="0" indent="0">
              <a:buNone/>
            </a:pPr>
            <a:r>
              <a:rPr lang="en-US" sz="1800"/>
              <a:t>diabetes mellitus and hypertension account for the majority of cases (&gt;60%) </a:t>
            </a:r>
            <a:endParaRPr lang="en-US" sz="1800"/>
          </a:p>
          <a:p>
            <a:pPr marL="0" indent="0">
              <a:buNone/>
            </a:pPr>
            <a:r>
              <a:rPr lang="en-US" sz="1800"/>
              <a:t>Metabolic and Systemic Consequences of CKD</a:t>
            </a:r>
            <a:endParaRPr lang="en-US" sz="1800"/>
          </a:p>
          <a:p>
            <a:pPr marL="0" indent="0">
              <a:buNone/>
            </a:pPr>
            <a:r>
              <a:rPr lang="en-US" sz="1800">
                <a:highlight>
                  <a:srgbClr val="FFFF00"/>
                </a:highlight>
              </a:rPr>
              <a:t>A- Uraemia</a:t>
            </a:r>
            <a:endParaRPr lang="en-US" sz="1800">
              <a:highlight>
                <a:srgbClr val="FFFF00"/>
              </a:highlight>
            </a:endParaRPr>
          </a:p>
          <a:p>
            <a:pPr marL="0" indent="0">
              <a:buNone/>
            </a:pPr>
            <a:r>
              <a:rPr lang="en-US" sz="1800"/>
              <a:t>Uraemia results from the accumulation of urea and other nitrogenous toxins</a:t>
            </a:r>
            <a:endParaRPr lang="en-US" sz="1800"/>
          </a:p>
          <a:p>
            <a:pPr marL="0" indent="0">
              <a:buNone/>
            </a:pPr>
            <a:r>
              <a:rPr lang="en-US" sz="1800"/>
              <a:t>The symptoms of uraemia :include anorexia, nausea, vomiting, and </a:t>
            </a:r>
            <a:endParaRPr lang="en-US" sz="1800"/>
          </a:p>
          <a:p>
            <a:pPr marL="0" indent="0">
              <a:buNone/>
            </a:pPr>
            <a:r>
              <a:rPr lang="en-US" sz="1800"/>
              <a:t>an increased tendency to bleed (uremic bleeding) due to impaired platelet adhesion Patient may also experience itching and peripheral neuropathies</a:t>
            </a:r>
            <a:endParaRPr lang="en-US"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a:t>
            </a:r>
            <a:r>
              <a:rPr lang="en-US" sz="3200">
                <a:solidFill>
                  <a:srgbClr val="FF0000"/>
                </a:solidFill>
                <a:latin typeface="Arial Black" panose="020B0A04020102020204" charset="0"/>
                <a:cs typeface="Arial Black" panose="020B0A04020102020204" charset="0"/>
              </a:rPr>
              <a:t>B-Cardiovascular Complications</a:t>
            </a:r>
            <a:endParaRPr lang="en-US" sz="32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36880" y="868680"/>
            <a:ext cx="8249920" cy="5259070"/>
          </a:xfrm>
        </p:spPr>
        <p:txBody>
          <a:bodyPr/>
          <a:p>
            <a:pPr marL="0" indent="0">
              <a:buNone/>
            </a:pPr>
            <a:r>
              <a:rPr lang="en-US" sz="1600">
                <a:latin typeface="Arial" panose="020B0604020202020204" pitchFamily="34" charset="0"/>
                <a:cs typeface="Arial" panose="020B0604020202020204" pitchFamily="34" charset="0"/>
              </a:rPr>
              <a:t>1-The risk of cardiovascular disease is substantially increased and represent an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important cause of death in patients with CKD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2-Hypertension is the most common complication of CKD. As kidney disease progresses, hypertension due to salt and water retention usually develops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3-Dyslipidemia may be associated with kidney disease Dyslipidaemia results in a raised, atherogenic lipid profile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4-Patients with CKD are at higher risk for Coronary artery disease and heart failure </a:t>
            </a:r>
            <a:endParaRPr lang="en-US" sz="1600">
              <a:latin typeface="Arial" panose="020B0604020202020204" pitchFamily="34" charset="0"/>
              <a:cs typeface="Arial" panose="020B0604020202020204" pitchFamily="34" charset="0"/>
            </a:endParaRPr>
          </a:p>
          <a:p>
            <a:pPr marL="0" indent="0">
              <a:buNone/>
            </a:pPr>
            <a:r>
              <a:rPr lang="en-US" sz="2000">
                <a:solidFill>
                  <a:srgbClr val="FF0000"/>
                </a:solidFill>
                <a:latin typeface="Arial Black" panose="020B0A04020102020204" charset="0"/>
                <a:cs typeface="Arial Black" panose="020B0A04020102020204" charset="0"/>
              </a:rPr>
              <a:t>C-Hematologic Complications</a:t>
            </a:r>
            <a:endParaRPr lang="en-US" sz="20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rPr>
              <a:t>1-Anemia: The anemia of CKD is primarily due to decreased erythropoietin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2-Coagulopathy: The coagulopathy of CKD is mainly caused by platelet dysfunction. Clinically, patients can have petechiae, purpura, and an increased tendency for bleeding during surgery</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rPr>
              <a:t>D-Calcium, Phosphorus, and Bone Homeostasis</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rPr>
              <a:t>1-Declining GFR leads to reduced excretion of phosphate and, thus, hyperphosphataemia; which stimulates increased synthesis of parathyroid hormone(PTH)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2-Failing kidneys are not able to convert vitamin D to the active form 1,25 dihydroxycholecalciferol This will impair intestinal absorption of calcium, thereby causing hypocalcaemia which also stimulate PTH production </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itle 1"/>
          <p:cNvSpPr>
            <a:spLocks noGrp="1"/>
          </p:cNvSpPr>
          <p:nvPr>
            <p:ph type="title"/>
          </p:nvPr>
        </p:nvSpPr>
        <p:spPr/>
        <p:txBody>
          <a:bodyPr anchor="ctr" anchorCtr="0"/>
          <a:p>
            <a:r>
              <a:rPr lang="en-US" altLang="zh-CN" sz="2800">
                <a:solidFill>
                  <a:srgbClr val="FF0000"/>
                </a:solidFill>
                <a:latin typeface="Arial Black" panose="020B0A04020102020204" charset="0"/>
                <a:cs typeface="Arial Black" panose="020B0A04020102020204" charset="0"/>
              </a:rPr>
              <a:t>Endocrine Disorder (</a:t>
            </a:r>
            <a:r>
              <a:rPr lang="en-US" altLang="zh-CN" sz="2800">
                <a:solidFill>
                  <a:srgbClr val="00B0F0"/>
                </a:solidFill>
                <a:latin typeface="Arial Black" panose="020B0A04020102020204" charset="0"/>
                <a:cs typeface="Arial Black" panose="020B0A04020102020204" charset="0"/>
              </a:rPr>
              <a:t>Diabetes Mellitus</a:t>
            </a:r>
            <a:r>
              <a:rPr lang="en-US" altLang="zh-CN" sz="2800">
                <a:solidFill>
                  <a:srgbClr val="FF0000"/>
                </a:solidFill>
                <a:latin typeface="Arial Black" panose="020B0A04020102020204" charset="0"/>
                <a:cs typeface="Arial Black" panose="020B0A04020102020204" charset="0"/>
              </a:rPr>
              <a:t>)</a:t>
            </a:r>
            <a:endParaRPr lang="en-US" altLang="zh-CN" sz="2800">
              <a:solidFill>
                <a:srgbClr val="FF0000"/>
              </a:solidFill>
              <a:latin typeface="Arial Black" panose="020B0A04020102020204" charset="0"/>
              <a:cs typeface="Arial Black" panose="020B0A04020102020204" charset="0"/>
            </a:endParaRPr>
          </a:p>
        </p:txBody>
      </p:sp>
      <p:sp>
        <p:nvSpPr>
          <p:cNvPr id="4098" name="Content Placeholder 2"/>
          <p:cNvSpPr>
            <a:spLocks noGrp="1"/>
          </p:cNvSpPr>
          <p:nvPr>
            <p:ph sz="half" idx="1"/>
          </p:nvPr>
        </p:nvSpPr>
        <p:spPr>
          <a:xfrm>
            <a:off x="457200" y="772795"/>
            <a:ext cx="7796530" cy="5354955"/>
          </a:xfrm>
        </p:spPr>
        <p:txBody>
          <a:bodyPr anchor="t" anchorCtr="0"/>
          <a:p>
            <a:pPr marL="0" indent="0">
              <a:buNone/>
            </a:pPr>
            <a:r>
              <a:rPr lang="en-US" altLang="zh-CN" sz="1800">
                <a:latin typeface="Arial" panose="020B0604020202020204" pitchFamily="34" charset="0"/>
                <a:cs typeface="Arial" panose="020B0604020202020204" pitchFamily="34" charset="0"/>
              </a:rPr>
              <a:t>Diabetes mellitus (DM) is a group of metabolic diseases characterized by </a:t>
            </a:r>
            <a:endParaRPr lang="en-US" altLang="zh-CN" sz="1800">
              <a:latin typeface="Arial" panose="020B0604020202020204" pitchFamily="34" charset="0"/>
              <a:cs typeface="Arial" panose="020B0604020202020204" pitchFamily="34" charset="0"/>
            </a:endParaRPr>
          </a:p>
          <a:p>
            <a:pPr marL="0" indent="0">
              <a:buNone/>
            </a:pPr>
            <a:r>
              <a:rPr lang="en-US" altLang="zh-CN" sz="1800">
                <a:latin typeface="Arial" panose="020B0604020202020204" pitchFamily="34" charset="0"/>
                <a:cs typeface="Arial" panose="020B0604020202020204" pitchFamily="34" charset="0"/>
              </a:rPr>
              <a:t>hyperglycemia resulting from defects in insulin secretion, insulin action, or both </a:t>
            </a:r>
            <a:endParaRPr lang="en-US" altLang="zh-CN" sz="1800">
              <a:latin typeface="Arial" panose="020B0604020202020204" pitchFamily="34" charset="0"/>
              <a:cs typeface="Arial" panose="020B0604020202020204" pitchFamily="34" charset="0"/>
            </a:endParaRPr>
          </a:p>
          <a:p>
            <a:pPr marL="0" indent="0">
              <a:buNone/>
            </a:pPr>
            <a:r>
              <a:rPr lang="en-US" altLang="zh-CN" sz="1800">
                <a:solidFill>
                  <a:srgbClr val="FF0000"/>
                </a:solidFill>
                <a:latin typeface="Arial Black" panose="020B0A04020102020204" charset="0"/>
                <a:cs typeface="Arial Black" panose="020B0A04020102020204" charset="0"/>
              </a:rPr>
              <a:t>Pathophysiology</a:t>
            </a:r>
            <a:endParaRPr lang="en-US" altLang="zh-CN" sz="1800">
              <a:solidFill>
                <a:srgbClr val="FF0000"/>
              </a:solidFill>
              <a:latin typeface="Arial Black" panose="020B0A04020102020204" charset="0"/>
              <a:cs typeface="Arial Black" panose="020B0A04020102020204" charset="0"/>
            </a:endParaRPr>
          </a:p>
          <a:p>
            <a:pPr marL="0" indent="0">
              <a:buNone/>
            </a:pPr>
            <a:r>
              <a:rPr lang="en-US" altLang="zh-CN" sz="1800">
                <a:latin typeface="Arial" panose="020B0604020202020204" pitchFamily="34" charset="0"/>
                <a:cs typeface="Arial" panose="020B0604020202020204" pitchFamily="34" charset="0"/>
              </a:rPr>
              <a:t>There are two main types of diabetes: </a:t>
            </a:r>
            <a:endParaRPr lang="en-US" altLang="zh-CN" sz="1800">
              <a:latin typeface="Arial" panose="020B0604020202020204" pitchFamily="34" charset="0"/>
              <a:cs typeface="Arial" panose="020B0604020202020204" pitchFamily="34" charset="0"/>
            </a:endParaRPr>
          </a:p>
          <a:p>
            <a:pPr marL="0" indent="0">
              <a:buNone/>
            </a:pPr>
            <a:r>
              <a:rPr lang="en-US" altLang="zh-CN" sz="1800">
                <a:solidFill>
                  <a:srgbClr val="FF0000"/>
                </a:solidFill>
                <a:latin typeface="Arial" panose="020B0604020202020204" pitchFamily="34" charset="0"/>
                <a:cs typeface="Arial" panose="020B0604020202020204" pitchFamily="34" charset="0"/>
              </a:rPr>
              <a:t>1-</a:t>
            </a:r>
            <a:r>
              <a:rPr lang="en-US" altLang="zh-CN" sz="1800">
                <a:latin typeface="Arial" panose="020B0604020202020204" pitchFamily="34" charset="0"/>
                <a:cs typeface="Arial" panose="020B0604020202020204" pitchFamily="34" charset="0"/>
              </a:rPr>
              <a:t>Type 1 diabetes (accounts for &lt;10%), is caused by destruction of the insulin producing β-cells of the pancreas (2) (leading to absolute deficiency of insulin </a:t>
            </a:r>
            <a:endParaRPr lang="en-US" altLang="zh-CN" sz="1800">
              <a:latin typeface="Arial" panose="020B0604020202020204" pitchFamily="34" charset="0"/>
              <a:cs typeface="Arial" panose="020B0604020202020204" pitchFamily="34" charset="0"/>
            </a:endParaRPr>
          </a:p>
          <a:p>
            <a:pPr marL="0" indent="0">
              <a:buNone/>
            </a:pPr>
            <a:r>
              <a:rPr lang="en-US" altLang="zh-CN" sz="1800">
                <a:solidFill>
                  <a:srgbClr val="FF0000"/>
                </a:solidFill>
                <a:latin typeface="Arial" panose="020B0604020202020204" pitchFamily="34" charset="0"/>
                <a:cs typeface="Arial" panose="020B0604020202020204" pitchFamily="34" charset="0"/>
              </a:rPr>
              <a:t>2-</a:t>
            </a:r>
            <a:r>
              <a:rPr lang="en-US" altLang="zh-CN" sz="1800">
                <a:latin typeface="Arial" panose="020B0604020202020204" pitchFamily="34" charset="0"/>
                <a:cs typeface="Arial" panose="020B0604020202020204" pitchFamily="34" charset="0"/>
              </a:rPr>
              <a:t>Type 2 diabetes (accounts for about 90%), results from lack of sufficient insulin production and/or lack of sensitivity to the effects of insulin (insulin resistance)</a:t>
            </a:r>
            <a:endParaRPr lang="en-US" altLang="zh-CN" sz="1800">
              <a:latin typeface="Arial" panose="020B0604020202020204" pitchFamily="34" charset="0"/>
              <a:cs typeface="Arial" panose="020B0604020202020204" pitchFamily="34" charset="0"/>
            </a:endParaRPr>
          </a:p>
          <a:p>
            <a:pPr marL="0" indent="0">
              <a:buNone/>
            </a:pPr>
            <a:endParaRPr lang="en-US" altLang="zh-CN" sz="1800">
              <a:latin typeface="Arial" panose="020B0604020202020204" pitchFamily="34" charset="0"/>
              <a:cs typeface="Arial" panose="020B0604020202020204" pitchFamily="34" charset="0"/>
            </a:endParaRPr>
          </a:p>
          <a:p>
            <a:pPr marL="0" indent="0">
              <a:buNone/>
            </a:pPr>
            <a:endParaRPr lang="en-US" altLang="zh-CN" sz="1800">
              <a:latin typeface="Arial" panose="020B0604020202020204" pitchFamily="34" charset="0"/>
              <a:cs typeface="Arial" panose="020B0604020202020204" pitchFamily="34" charset="0"/>
            </a:endParaRPr>
          </a:p>
        </p:txBody>
      </p:sp>
      <p:pic>
        <p:nvPicPr>
          <p:cNvPr id="2" name="Content Placeholder 1"/>
          <p:cNvPicPr>
            <a:picLocks noChangeAspect="1"/>
          </p:cNvPicPr>
          <p:nvPr>
            <p:ph sz="half" idx="2"/>
          </p:nvPr>
        </p:nvPicPr>
        <p:blipFill>
          <a:blip r:embed="rId1"/>
          <a:stretch>
            <a:fillRect/>
          </a:stretch>
        </p:blipFill>
        <p:spPr>
          <a:xfrm>
            <a:off x="1764030" y="3933190"/>
            <a:ext cx="6182995" cy="200850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sz="1600">
                <a:latin typeface="Arial" panose="020B0604020202020204" pitchFamily="34" charset="0"/>
                <a:cs typeface="Arial" panose="020B0604020202020204" pitchFamily="34" charset="0"/>
                <a:sym typeface="+mn-ea"/>
              </a:rPr>
              <a:t>3-Hyperparathyroidism stimulates bone turnover (renal osteodystrophy) (increased bone reabsorption to maintain adequate calcium levels)</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sym typeface="+mn-ea"/>
              </a:rPr>
              <a:t>E-Electrolyte, and acid-base disorders</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Patients with CKD often develop hyperkalemia and metabolic acidosis</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Black" panose="020B0A04020102020204" charset="0"/>
                <a:cs typeface="Arial Black" panose="020B0A04020102020204" charset="0"/>
                <a:sym typeface="+mn-ea"/>
              </a:rPr>
              <a:t>F-Immune dysfunction</a:t>
            </a:r>
            <a:endParaRPr lang="en-US" sz="16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Cellular and humoral immunity is impaired in advanced CKD and there is increased susceptibility to infections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sym typeface="+mn-ea"/>
              </a:rPr>
              <a:t>G-Neurological and muscle function</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1-Muscle symptoms are probably caused by general nutritional deficiencies and electrolyte disturbances(especially hypocalcaemia)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2-Muscle cramps are common. The ‘restless leg syndrome’, in which the patient’s legs are jumpy during the night, may be troublesome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3-The neurological changes are non-specific and include inability to concentrate, memory impairment, and irritability probably caused by uraemic toxins</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sym typeface="+mn-ea"/>
            </a:endParaRPr>
          </a:p>
          <a:p>
            <a:pPr marL="0" indent="0">
              <a:buNone/>
            </a:pPr>
            <a:r>
              <a:rPr lang="en-US" sz="1600"/>
              <a:t>.</a:t>
            </a:r>
            <a:endParaRPr lang="en-US" sz="1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361315" y="955040"/>
            <a:ext cx="8325485" cy="5172710"/>
          </a:xfrm>
        </p:spPr>
        <p:txBody>
          <a:bodyPr/>
          <a:p>
            <a:pPr marL="0" indent="0">
              <a:buNone/>
            </a:pPr>
            <a:r>
              <a:rPr lang="en-US" sz="1800">
                <a:solidFill>
                  <a:srgbClr val="FF0000"/>
                </a:solidFill>
                <a:latin typeface="Arial Black" panose="020B0A04020102020204" charset="0"/>
                <a:cs typeface="Arial Black" panose="020B0A04020102020204" charset="0"/>
                <a:sym typeface="+mn-ea"/>
              </a:rPr>
              <a:t>H-Endocrine function</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1-In both genders, there is loss of libido related, at least in part, to hypogonadism as a consequence of hyperprolactinaemia.</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2-The half-life of insulin is prolonged in CKD (because of decreased renal insulin clearance) but there is also insulin resistance  Because of this, insulin requirements are unpredictable in diabetic patients in advanced CKD</a:t>
            </a:r>
            <a:endParaRPr lang="en-US" sz="1600">
              <a:latin typeface="Arial" panose="020B0604020202020204" pitchFamily="34" charset="0"/>
              <a:cs typeface="Arial" panose="020B0604020202020204" pitchFamily="34" charset="0"/>
              <a:sym typeface="+mn-ea"/>
            </a:endParaRPr>
          </a:p>
          <a:p>
            <a:pPr marL="0" indent="0">
              <a:buNone/>
            </a:pPr>
            <a:r>
              <a:rPr lang="en-US" sz="1800">
                <a:solidFill>
                  <a:srgbClr val="FF0000"/>
                </a:solidFill>
                <a:latin typeface="Arial Black" panose="020B0A04020102020204" charset="0"/>
                <a:cs typeface="Arial Black" panose="020B0A04020102020204" charset="0"/>
                <a:sym typeface="+mn-ea"/>
              </a:rPr>
              <a:t>Diagnostic test result </a:t>
            </a:r>
            <a:endParaRPr lang="en-US" sz="1800">
              <a:solidFill>
                <a:srgbClr val="FF0000"/>
              </a:solidFill>
              <a:latin typeface="Arial Black" panose="020B0A04020102020204" charset="0"/>
              <a:cs typeface="Arial Black" panose="020B0A04020102020204" charset="0"/>
              <a:sym typeface="+mn-ea"/>
            </a:endParaRPr>
          </a:p>
          <a:p>
            <a:pPr marL="0" indent="0">
              <a:buNone/>
            </a:pPr>
            <a:r>
              <a:rPr lang="en-US" sz="1600">
                <a:highlight>
                  <a:srgbClr val="FFFF00"/>
                </a:highlight>
                <a:latin typeface="Arial" panose="020B0604020202020204" pitchFamily="34" charset="0"/>
                <a:cs typeface="Arial" panose="020B0604020202020204" pitchFamily="34" charset="0"/>
                <a:sym typeface="+mn-ea"/>
              </a:rPr>
              <a:t>A- Blood tests typically show:</a:t>
            </a:r>
            <a:endParaRPr lang="en-US" sz="1600">
              <a:highlight>
                <a:srgbClr val="FFFF00"/>
              </a:highlight>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 (1) Elevated BUN and serum creatinine concentration.</a:t>
            </a:r>
            <a:endParaRPr lang="en-US" sz="1600">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 (2) Reduced arterial pH and bicarbonate concentration (metabolic acidosis).</a:t>
            </a:r>
            <a:endParaRPr lang="en-US" sz="1600">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 (3) Reduced serum calcium level.</a:t>
            </a:r>
            <a:endParaRPr lang="en-US" sz="1600">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 (4) Increased serum potassium and phosphate levels.</a:t>
            </a:r>
            <a:endParaRPr lang="en-US" sz="1600">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 (5) Normochromic, normocytic anemia.</a:t>
            </a:r>
            <a:endParaRPr lang="en-US" sz="1600">
              <a:latin typeface="Arial" panose="020B0604020202020204" pitchFamily="34" charset="0"/>
              <a:cs typeface="Arial" panose="020B0604020202020204" pitchFamily="34" charset="0"/>
              <a:sym typeface="+mn-ea"/>
            </a:endParaRPr>
          </a:p>
          <a:p>
            <a:pPr marL="0" indent="0">
              <a:buNone/>
            </a:pPr>
            <a:r>
              <a:rPr lang="en-US" sz="1600">
                <a:highlight>
                  <a:srgbClr val="FFFF00"/>
                </a:highlight>
                <a:latin typeface="Arial" panose="020B0604020202020204" pitchFamily="34" charset="0"/>
                <a:cs typeface="Arial" panose="020B0604020202020204" pitchFamily="34" charset="0"/>
                <a:sym typeface="+mn-ea"/>
              </a:rPr>
              <a:t>B-Urinalysis may reveal glycosuria, proteinuria.</a:t>
            </a:r>
            <a:endParaRPr lang="en-US" sz="1600">
              <a:highlight>
                <a:srgbClr val="FFFF00"/>
              </a:highlight>
              <a:latin typeface="Arial" panose="020B0604020202020204" pitchFamily="34" charset="0"/>
              <a:cs typeface="Arial" panose="020B0604020202020204" pitchFamily="34" charset="0"/>
              <a:sym typeface="+mn-ea"/>
            </a:endParaRPr>
          </a:p>
          <a:p>
            <a:pPr marL="0" indent="0">
              <a:buNone/>
            </a:pPr>
            <a:r>
              <a:rPr lang="en-US" sz="2000">
                <a:solidFill>
                  <a:srgbClr val="FF0000"/>
                </a:solidFill>
                <a:latin typeface="Arial" panose="020B0604020202020204" pitchFamily="34" charset="0"/>
                <a:cs typeface="Arial" panose="020B0604020202020204" pitchFamily="34" charset="0"/>
                <a:sym typeface="+mn-ea"/>
              </a:rPr>
              <a:t>Differentiation ARF from CRF:</a:t>
            </a:r>
            <a:endParaRPr lang="en-US" sz="2000">
              <a:solidFill>
                <a:srgbClr val="FF0000"/>
              </a:solidFill>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Distinction between ARF and CRF depend on history , and duration of symptoms. </a:t>
            </a:r>
            <a:endParaRPr lang="en-US" sz="1600">
              <a:latin typeface="Arial" panose="020B0604020202020204" pitchFamily="34" charset="0"/>
              <a:cs typeface="Arial" panose="020B0604020202020204" pitchFamily="34" charset="0"/>
              <a:sym typeface="+mn-ea"/>
            </a:endParaRPr>
          </a:p>
          <a:p>
            <a:pPr marL="0" indent="0">
              <a:buNone/>
            </a:pPr>
            <a:r>
              <a:rPr lang="en-US" sz="1600">
                <a:latin typeface="Arial" panose="020B0604020202020204" pitchFamily="34" charset="0"/>
                <a:cs typeface="Arial" panose="020B0604020202020204" pitchFamily="34" charset="0"/>
                <a:sym typeface="+mn-ea"/>
              </a:rPr>
              <a:t>A Normochromic anemia and the presence of renal osteodystrophy are suggestive of CRF </a:t>
            </a:r>
            <a:endParaRPr lang="en-US" sz="1600">
              <a:latin typeface="Arial" panose="020B0604020202020204" pitchFamily="34" charset="0"/>
              <a:cs typeface="Arial" panose="020B0604020202020204" pitchFamily="34" charset="0"/>
              <a:sym typeface="+mn-ea"/>
            </a:endParaRPr>
          </a:p>
          <a:p>
            <a:endParaRPr lang="en-US" sz="16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Treatment</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37185" y="965200"/>
            <a:ext cx="8349615" cy="5162550"/>
          </a:xfrm>
        </p:spPr>
        <p:txBody>
          <a:bodyPr/>
          <a:p>
            <a:pPr marL="0" indent="0">
              <a:buNone/>
            </a:pPr>
            <a:r>
              <a:rPr lang="en-US" sz="1600">
                <a:latin typeface="Arial" panose="020B0604020202020204" pitchFamily="34" charset="0"/>
                <a:cs typeface="Arial" panose="020B0604020202020204" pitchFamily="34" charset="0"/>
              </a:rPr>
              <a:t>The goal is to delay the progression of CKD, minimizing the development or severity of complications</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rPr>
              <a:t>A-Anemia:</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rPr>
              <a:t>1-Erythropoiesis-stimulating agents (ESAs) (e.g., recombinant erythropoietin [epoetin] and darbepoetin) are FD Aapproved for CKD-anemia. [epoetin is given once or twice a week. Darbepoetin can be administered every 2–4 weeks]. These agents usually given subcutaneously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2-The recommended target hemoglobin in patients receiving ESAs is 11 to 12g/dL for optimal safety; studies show that targeting a higher Hgb increases risk of stroke and possibly other cardiovascular events 3-Iron supplementation is necessary to replete iron stores. Iron is usually given parenterally (oral therapy is limited by poor absorption and adverse effects)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rPr>
              <a:t>B-Hypertension </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rPr>
              <a:t>1-The target blood pressure is less than 130/80 mm Hg for patients with CKD; a goal of 125/75 mm Hg is recommended for patients with proteinuria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2-Salt and fluid intake should be restricted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3-Most patients require three or more antihypertensive agents to achieve target blood pressure. ACEIs, ARBs, and dihydropyridine calcium channel blockers are the preferred agents </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230505" y="929640"/>
            <a:ext cx="8456295" cy="5198110"/>
          </a:xfrm>
        </p:spPr>
        <p:txBody>
          <a:bodyPr/>
          <a:p>
            <a:pPr marL="0" indent="0">
              <a:buNone/>
            </a:pPr>
            <a:r>
              <a:rPr lang="en-US" sz="1800">
                <a:solidFill>
                  <a:srgbClr val="FF0000"/>
                </a:solidFill>
                <a:latin typeface="Arial Black" panose="020B0A04020102020204" charset="0"/>
                <a:cs typeface="Arial Black" panose="020B0A04020102020204" charset="0"/>
                <a:sym typeface="+mn-ea"/>
              </a:rPr>
              <a:t>C-Volume Overload</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1-Patients with evidence of fluid retention should have a restriction of salt and fluid intake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2-Loop diuretics, such as furosemide (Lasix) are generally indicated to treat fluid overload </a:t>
            </a:r>
            <a:endParaRPr lang="en-US" sz="1600">
              <a:latin typeface="Arial" panose="020B0604020202020204" pitchFamily="34" charset="0"/>
              <a:cs typeface="Arial" panose="020B0604020202020204" pitchFamily="34" charset="0"/>
              <a:sym typeface="+mn-ea"/>
            </a:endParaRPr>
          </a:p>
          <a:p>
            <a:pPr marL="0" indent="0">
              <a:buNone/>
            </a:pPr>
            <a:r>
              <a:rPr lang="en-US" sz="1800">
                <a:solidFill>
                  <a:srgbClr val="FF0000"/>
                </a:solidFill>
                <a:latin typeface="Arial Black" panose="020B0A04020102020204" charset="0"/>
                <a:cs typeface="Arial Black" panose="020B0A04020102020204" charset="0"/>
              </a:rPr>
              <a:t>D-Hyperlipidemia</a:t>
            </a:r>
            <a:endParaRPr lang="en-US" sz="1800">
              <a:solidFill>
                <a:srgbClr val="FF0000"/>
              </a:solidFill>
              <a:latin typeface="Arial Black" panose="020B0A04020102020204" charset="0"/>
              <a:cs typeface="Arial Black" panose="020B0A04020102020204" charset="0"/>
            </a:endParaRPr>
          </a:p>
          <a:p>
            <a:pPr marL="0" indent="0">
              <a:buNone/>
            </a:pPr>
            <a:r>
              <a:rPr lang="en-US" sz="1600"/>
              <a:t>Hyperlipidemia should be managed aggressively in patients with CKD to a LDL- cholesterol goal &lt;100 mg/dL . Statins are the drugs of first choice </a:t>
            </a:r>
            <a:endParaRPr lang="en-US" sz="1600"/>
          </a:p>
          <a:p>
            <a:pPr marL="0" indent="0">
              <a:buNone/>
            </a:pPr>
            <a:r>
              <a:rPr lang="en-US" sz="1800">
                <a:solidFill>
                  <a:srgbClr val="FF0000"/>
                </a:solidFill>
                <a:latin typeface="Arial Black" panose="020B0A04020102020204" charset="0"/>
                <a:cs typeface="Arial Black" panose="020B0A04020102020204" charset="0"/>
              </a:rPr>
              <a:t>E-Osteodystrophy</a:t>
            </a:r>
            <a:endParaRPr lang="en-US" sz="1800">
              <a:solidFill>
                <a:srgbClr val="FF0000"/>
              </a:solidFill>
              <a:latin typeface="Arial Black" panose="020B0A04020102020204" charset="0"/>
              <a:cs typeface="Arial Black" panose="020B0A04020102020204" charset="0"/>
            </a:endParaRPr>
          </a:p>
          <a:p>
            <a:pPr marL="0" indent="0">
              <a:buNone/>
            </a:pPr>
            <a:r>
              <a:rPr lang="en-US" sz="1600"/>
              <a:t>The osteodystrophy of CKD is due to three factors: hyperphosphataemia, vitamin D deficiency and hyperparathyroidism </a:t>
            </a:r>
            <a:endParaRPr lang="en-US" sz="1600"/>
          </a:p>
          <a:p>
            <a:pPr marL="0" indent="0">
              <a:buNone/>
            </a:pPr>
            <a:r>
              <a:rPr lang="en-US" sz="1600"/>
              <a:t>1-hyperphosphataemia should be treated by dietary restriction of foods with high phosphate content (milk, cheese, eggs and protein-rich foods) and by the use of phosphate-binding drugs. Various drugs are available, including calcium carbonate, and polymer phosphate binders such as sevelamer .</a:t>
            </a:r>
            <a:endParaRPr lang="en-US" sz="1600"/>
          </a:p>
          <a:p>
            <a:pPr marL="0" indent="0">
              <a:buNone/>
            </a:pPr>
            <a:r>
              <a:rPr lang="en-US" sz="1600"/>
              <a:t>2-Vitamin D deficiency may be treated with the synthetic vitamin D analogues 1α-hydroxycholecalciferol (alfacalcidol) at 0.25–1 μcg/day. The serum calcium level should be monitored, and the dose adjusted accordingly.</a:t>
            </a:r>
            <a:endParaRPr lang="en-US" sz="1600"/>
          </a:p>
          <a:p>
            <a:pPr marL="0" indent="0">
              <a:buNone/>
            </a:pPr>
            <a:r>
              <a:rPr lang="en-US" sz="1600"/>
              <a:t>3-Cinacalcet targets the calcium-sensing receptors of the parathyroid gland and </a:t>
            </a:r>
            <a:endParaRPr lang="en-US" sz="1600"/>
          </a:p>
          <a:p>
            <a:pPr marL="0" indent="0">
              <a:buNone/>
            </a:pPr>
            <a:r>
              <a:rPr lang="en-US" sz="1600"/>
              <a:t>suppresses PTH production. Cinacalcet, 30–90 mg orally once aday</a:t>
            </a:r>
            <a:endParaRPr lang="en-US" sz="1600"/>
          </a:p>
          <a:p>
            <a:pPr marL="0" indent="0">
              <a:buNone/>
            </a:pPr>
            <a:endParaRPr lang="en-US" sz="16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240665" y="965200"/>
            <a:ext cx="8446135" cy="5162550"/>
          </a:xfrm>
        </p:spPr>
        <p:txBody>
          <a:bodyPr/>
          <a:p>
            <a:pPr marL="0" indent="0">
              <a:buNone/>
            </a:pPr>
            <a:r>
              <a:rPr lang="en-US" sz="1600">
                <a:latin typeface="Arial" panose="020B0604020202020204" pitchFamily="34" charset="0"/>
                <a:cs typeface="Arial" panose="020B0604020202020204" pitchFamily="34" charset="0"/>
                <a:sym typeface="+mn-ea"/>
              </a:rPr>
              <a:t> 4-The rise in Vitamin D and calcium levels that result from starting vitamin D therapy usually suppresses the production of PTH by the parathyroids. If vitamin D therapy does not correct PTH levels then parathyroidectomy, to remove part or most of the parathyroid glands, may be needed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sym typeface="+mn-ea"/>
              </a:rPr>
              <a:t>F-Potassium homeostasis </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G-Metabolic acidosis :Metabolic acidosis can be corrected by the administration of sodium bicarbonate</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sym typeface="+mn-ea"/>
              </a:rPr>
              <a:t>H-Neurological problems</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1-Neurological changes are generally caused by uraemic toxins and improve on the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treatment of uraemia by dialysis or diet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2-Muscle cramps are common and are often treated with quinine sulphate. Restless legs may respond to low doses of clonazepam or co-careldopa </a:t>
            </a:r>
            <a:endParaRPr lang="en-US" sz="1600">
              <a:latin typeface="Arial" panose="020B0604020202020204" pitchFamily="34" charset="0"/>
              <a:cs typeface="Arial" panose="020B0604020202020204" pitchFamily="34" charset="0"/>
            </a:endParaRPr>
          </a:p>
          <a:p>
            <a:pPr marL="0" indent="0">
              <a:buNone/>
            </a:pPr>
            <a:r>
              <a:rPr lang="en-US" sz="1800">
                <a:solidFill>
                  <a:srgbClr val="FF0000"/>
                </a:solidFill>
                <a:latin typeface="Arial Black" panose="020B0A04020102020204" charset="0"/>
                <a:cs typeface="Arial Black" panose="020B0A04020102020204" charset="0"/>
                <a:sym typeface="+mn-ea"/>
              </a:rPr>
              <a:t>I-Pruritus</a:t>
            </a:r>
            <a:endParaRPr lang="en-US" sz="18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sym typeface="+mn-ea"/>
              </a:rPr>
              <a:t>Itching associated with CKD failure can be extremely severe, and difficult to treat.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sym typeface="+mn-ea"/>
              </a:rPr>
              <a:t>Non-sedating antihistamines such as loratidine are generally less effective than sedating antihistamines such as chlorphenamine which may be useful,particularly at night </a:t>
            </a:r>
            <a:endParaRPr lang="en-US" sz="1600">
              <a:latin typeface="Arial" panose="020B0604020202020204" pitchFamily="34" charset="0"/>
              <a:cs typeface="Arial" panose="020B0604020202020204" pitchFamily="34" charset="0"/>
              <a:sym typeface="+mn-ea"/>
            </a:endParaRPr>
          </a:p>
          <a:p>
            <a:pPr marL="0" indent="0">
              <a:buNone/>
            </a:pPr>
            <a:r>
              <a:rPr lang="en-US" sz="1800">
                <a:solidFill>
                  <a:srgbClr val="FF0000"/>
                </a:solidFill>
                <a:latin typeface="Arial Black" panose="020B0A04020102020204" charset="0"/>
                <a:cs typeface="Arial Black" panose="020B0A04020102020204" charset="0"/>
                <a:sym typeface="+mn-ea"/>
              </a:rPr>
              <a:t>J-Uremic bleeding </a:t>
            </a:r>
            <a:r>
              <a:rPr lang="en-US" sz="1400">
                <a:latin typeface="Arial" panose="020B0604020202020204" pitchFamily="34" charset="0"/>
                <a:cs typeface="Arial" panose="020B0604020202020204" pitchFamily="34" charset="0"/>
                <a:sym typeface="+mn-ea"/>
              </a:rPr>
              <a:t>:Abnormal bleeding time and coagulopathy in patients with CKD may be reversed temporarily with desmopressin. Optimal dialysis will usually correct a prolonged bleeding time</a:t>
            </a:r>
            <a:endParaRPr lang="en-US" sz="1400">
              <a:latin typeface="Arial" panose="020B0604020202020204" pitchFamily="34" charset="0"/>
              <a:cs typeface="Arial" panose="020B0604020202020204" pitchFamily="34" charset="0"/>
            </a:endParaRPr>
          </a:p>
          <a:p>
            <a:endParaRPr lang="en-US" sz="1400">
              <a:latin typeface="Arial" panose="020B0604020202020204"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800">
                <a:solidFill>
                  <a:srgbClr val="FF0000"/>
                </a:solidFill>
                <a:latin typeface="Arial Black" panose="020B0A04020102020204" charset="0"/>
                <a:cs typeface="Arial Black" panose="020B0A04020102020204" charset="0"/>
              </a:rPr>
              <a:t>Treatment of End-Stage Renal Disease</a:t>
            </a:r>
            <a:endParaRPr lang="en-US" sz="28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37185" y="882015"/>
            <a:ext cx="8349615" cy="5245735"/>
          </a:xfrm>
        </p:spPr>
        <p:txBody>
          <a:bodyPr/>
          <a:p>
            <a:pPr marL="0" indent="0">
              <a:buNone/>
            </a:pPr>
            <a:r>
              <a:rPr lang="en-US" sz="1600">
                <a:latin typeface="Arial" panose="020B0604020202020204" pitchFamily="34" charset="0"/>
                <a:cs typeface="Arial" panose="020B0604020202020204" pitchFamily="34" charset="0"/>
              </a:rPr>
              <a:t>When GFR declines to 5–10 mL/min/1.73 m2 renal replacement therapy(hemodialysis, peritoneal dialysis, or kidney transplantation) is required </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Black" panose="020B0A04020102020204" charset="0"/>
                <a:cs typeface="Arial Black" panose="020B0A04020102020204" charset="0"/>
              </a:rPr>
              <a:t>Rejection of Kidney Transplant</a:t>
            </a:r>
            <a:endParaRPr lang="en-US" sz="1600">
              <a:solidFill>
                <a:srgbClr val="FF0000"/>
              </a:solidFill>
              <a:latin typeface="Arial Black" panose="020B0A04020102020204" charset="0"/>
              <a:cs typeface="Arial Black" panose="020B0A04020102020204" charset="0"/>
            </a:endParaRPr>
          </a:p>
          <a:p>
            <a:pPr marL="0" indent="0">
              <a:buNone/>
            </a:pPr>
            <a:r>
              <a:rPr lang="en-US" sz="1600">
                <a:latin typeface="Arial" panose="020B0604020202020204" pitchFamily="34" charset="0"/>
                <a:cs typeface="Arial" panose="020B0604020202020204" pitchFamily="34" charset="0"/>
              </a:rPr>
              <a:t>Immunosuppression in kidney transplantation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Immunosuppressive treatment can be divided into three phases: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1-induction: consists of antilymphocyte antibodies given within the first week</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after transplantation.</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2-Maintenance immunosuppression refers to medications given daily for the long</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term prevention of renal allograft rejection. the standard maintenance therapy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is a three-drug regimen(tacrolimus or sirolimus , mycophenolate, and prednisone)</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3- Antirejection therapy is given to treat acute rejection episodes when they occur</a:t>
            </a: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Title 1"/>
          <p:cNvSpPr>
            <a:spLocks noGrp="1"/>
          </p:cNvSpPr>
          <p:nvPr>
            <p:ph type="title"/>
          </p:nvPr>
        </p:nvSpPr>
        <p:spPr/>
        <p:txBody>
          <a:bodyPr anchor="ctr" anchorCtr="0"/>
          <a:p>
            <a:br>
              <a:rPr lang="en-US" altLang="zh-CN"/>
            </a:br>
            <a:r>
              <a:rPr lang="en-US" altLang="zh-CN">
                <a:latin typeface="Arial Black" panose="020B0A04020102020204" charset="0"/>
                <a:cs typeface="Arial Black" panose="020B0A04020102020204" charset="0"/>
              </a:rPr>
              <a:t> </a:t>
            </a:r>
            <a:r>
              <a:rPr lang="en-US" altLang="zh-CN">
                <a:solidFill>
                  <a:srgbClr val="FF0000"/>
                </a:solidFill>
                <a:latin typeface="Arial Black" panose="020B0A04020102020204" charset="0"/>
                <a:cs typeface="Arial Black" panose="020B0A04020102020204" charset="0"/>
              </a:rPr>
              <a:t>Clinical presentation</a:t>
            </a:r>
            <a:br>
              <a:rPr lang="en-US" altLang="zh-CN"/>
            </a:br>
            <a:br>
              <a:rPr lang="en-US" altLang="zh-CN" sz="1800"/>
            </a:br>
            <a:endParaRPr lang="en-US" altLang="zh-CN" sz="1800"/>
          </a:p>
        </p:txBody>
      </p:sp>
      <p:sp>
        <p:nvSpPr>
          <p:cNvPr id="5122" name="Content Placeholder 2"/>
          <p:cNvSpPr>
            <a:spLocks noGrp="1"/>
          </p:cNvSpPr>
          <p:nvPr>
            <p:ph idx="1"/>
          </p:nvPr>
        </p:nvSpPr>
        <p:spPr>
          <a:xfrm>
            <a:off x="457200" y="894080"/>
            <a:ext cx="8229600" cy="5233670"/>
          </a:xfrm>
        </p:spPr>
        <p:txBody>
          <a:bodyPr anchor="t" anchorCtr="0"/>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1. </a:t>
            </a:r>
            <a:r>
              <a:rPr lang="en-US" altLang="zh-CN" sz="1600">
                <a:solidFill>
                  <a:schemeClr val="tx1"/>
                </a:solidFill>
                <a:latin typeface="Arial" panose="020B0604020202020204" pitchFamily="34" charset="0"/>
                <a:cs typeface="Arial" panose="020B0604020202020204" pitchFamily="34" charset="0"/>
              </a:rPr>
              <a:t>Symptom severity and onset help differentiate type 1 from type 2 DM.</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rgbClr val="FF0000"/>
                </a:solidFill>
                <a:latin typeface="Arial" panose="020B0604020202020204" pitchFamily="34" charset="0"/>
                <a:cs typeface="Arial" panose="020B0604020202020204" pitchFamily="34" charset="0"/>
              </a:rPr>
              <a:t> a.</a:t>
            </a:r>
            <a:r>
              <a:rPr lang="en-US" altLang="zh-CN" sz="1600">
                <a:solidFill>
                  <a:schemeClr val="tx1"/>
                </a:solidFill>
                <a:latin typeface="Arial" panose="020B0604020202020204" pitchFamily="34" charset="0"/>
                <a:cs typeface="Arial" panose="020B0604020202020204" pitchFamily="34" charset="0"/>
              </a:rPr>
              <a:t> Type 1 DM typically presents with an abrupt onset and an acute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presentation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 </a:t>
            </a:r>
            <a:r>
              <a:rPr lang="en-US" altLang="zh-CN" sz="1600">
                <a:solidFill>
                  <a:srgbClr val="FF0000"/>
                </a:solidFill>
                <a:latin typeface="Arial" panose="020B0604020202020204" pitchFamily="34" charset="0"/>
                <a:cs typeface="Arial" panose="020B0604020202020204" pitchFamily="34" charset="0"/>
              </a:rPr>
              <a:t>b.</a:t>
            </a:r>
            <a:r>
              <a:rPr lang="en-US" altLang="zh-CN" sz="1600">
                <a:solidFill>
                  <a:schemeClr val="tx1"/>
                </a:solidFill>
                <a:latin typeface="Arial" panose="020B0604020202020204" pitchFamily="34" charset="0"/>
                <a:cs typeface="Arial" panose="020B0604020202020204" pitchFamily="34" charset="0"/>
              </a:rPr>
              <a:t> Symptoms in individuals with type 2 DM generally develop gradually,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with some patients being asymptomatic or having only mild symptoms upon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diagnosis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2.</a:t>
            </a:r>
            <a:r>
              <a:rPr lang="en-US" altLang="zh-CN" sz="1600">
                <a:solidFill>
                  <a:schemeClr val="tx1"/>
                </a:solidFill>
                <a:latin typeface="Arial" panose="020B0604020202020204" pitchFamily="34" charset="0"/>
                <a:cs typeface="Arial" panose="020B0604020202020204" pitchFamily="34" charset="0"/>
              </a:rPr>
              <a:t> Classic signs and symptoms of DM include polydipsia (excessive thirst) ,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polyuria (excessive urination) , polyphagia (excessive hunger )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3. </a:t>
            </a:r>
            <a:r>
              <a:rPr lang="en-US" altLang="zh-CN" sz="1600">
                <a:solidFill>
                  <a:schemeClr val="tx1"/>
                </a:solidFill>
                <a:latin typeface="Arial" panose="020B0604020202020204" pitchFamily="34" charset="0"/>
                <a:cs typeface="Arial" panose="020B0604020202020204" pitchFamily="34" charset="0"/>
              </a:rPr>
              <a:t>Individuals with type 1 DM may additionally present with unintentional weight loss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,(significant weight loss is less common in type 2 DM)</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800">
                <a:solidFill>
                  <a:srgbClr val="FF0000"/>
                </a:solidFill>
                <a:latin typeface="Arial Black" panose="020B0A04020102020204" charset="0"/>
                <a:cs typeface="Arial Black" panose="020B0A04020102020204" charset="0"/>
              </a:rPr>
              <a:t>Diagnosis:</a:t>
            </a:r>
            <a:endParaRPr lang="en-US" altLang="zh-CN" sz="1800">
              <a:solidFill>
                <a:srgbClr val="FF0000"/>
              </a:solidFill>
              <a:latin typeface="Arial Black" panose="020B0A04020102020204" charset="0"/>
              <a:cs typeface="Arial Black" panose="020B0A0402010202020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1.</a:t>
            </a:r>
            <a:r>
              <a:rPr lang="en-US" altLang="zh-CN" sz="1600">
                <a:solidFill>
                  <a:schemeClr val="tx1"/>
                </a:solidFill>
                <a:latin typeface="Arial" panose="020B0604020202020204" pitchFamily="34" charset="0"/>
                <a:cs typeface="Arial" panose="020B0604020202020204" pitchFamily="34" charset="0"/>
              </a:rPr>
              <a:t> Hemoglobin A1C ≥6.5%</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2.</a:t>
            </a:r>
            <a:r>
              <a:rPr lang="en-US" altLang="zh-CN" sz="1600">
                <a:solidFill>
                  <a:schemeClr val="tx1"/>
                </a:solidFill>
                <a:latin typeface="Arial" panose="020B0604020202020204" pitchFamily="34" charset="0"/>
                <a:cs typeface="Arial" panose="020B0604020202020204" pitchFamily="34" charset="0"/>
              </a:rPr>
              <a:t> Fasting (defined as no caloric intake for at least 8 hours) plasma glucose ≥126</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mg/dL (7.0 mmol/L).</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3. </a:t>
            </a:r>
            <a:r>
              <a:rPr lang="en-US" altLang="zh-CN" sz="1600">
                <a:solidFill>
                  <a:schemeClr val="tx1"/>
                </a:solidFill>
                <a:latin typeface="Arial" panose="020B0604020202020204" pitchFamily="34" charset="0"/>
                <a:cs typeface="Arial" panose="020B0604020202020204" pitchFamily="34" charset="0"/>
              </a:rPr>
              <a:t>Two-hour plasma glucose ≥200 mg/ dL (111.1 mmol/L) during an oral glucose</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tolerance test (OGTT)</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highlight>
                  <a:srgbClr val="FFFF00"/>
                </a:highlight>
                <a:latin typeface="Arial" panose="020B0604020202020204" pitchFamily="34" charset="0"/>
                <a:cs typeface="Arial" panose="020B0604020202020204" pitchFamily="34" charset="0"/>
              </a:rPr>
              <a:t>4.</a:t>
            </a:r>
            <a:r>
              <a:rPr lang="en-US" altLang="zh-CN" sz="1600">
                <a:solidFill>
                  <a:schemeClr val="tx1"/>
                </a:solidFill>
                <a:latin typeface="Arial" panose="020B0604020202020204" pitchFamily="34" charset="0"/>
                <a:cs typeface="Arial" panose="020B0604020202020204" pitchFamily="34" charset="0"/>
              </a:rPr>
              <a:t> A random plasma glucose concentration ≥200 mg/dL (111.1 mmol/L) in a patient with classic symptoms of diabetes (Polyuria, polydipsla, unexplained weight loss).</a:t>
            </a:r>
            <a:endParaRPr lang="en-US" altLang="zh-CN" sz="160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Title 1"/>
          <p:cNvSpPr>
            <a:spLocks noGrp="1"/>
          </p:cNvSpPr>
          <p:nvPr>
            <p:ph type="title"/>
          </p:nvPr>
        </p:nvSpPr>
        <p:spPr/>
        <p:txBody>
          <a:bodyPr anchor="ctr" anchorCtr="0"/>
          <a:p>
            <a:r>
              <a:rPr lang="en-US" altLang="zh-CN"/>
              <a:t> </a:t>
            </a:r>
            <a:r>
              <a:rPr lang="en-US" altLang="zh-CN">
                <a:solidFill>
                  <a:srgbClr val="FF0000"/>
                </a:solidFill>
                <a:latin typeface="Arial Black" panose="020B0A04020102020204" charset="0"/>
                <a:cs typeface="Arial Black" panose="020B0A04020102020204" charset="0"/>
              </a:rPr>
              <a:t>Treatment</a:t>
            </a:r>
            <a:endParaRPr lang="en-US" altLang="zh-CN">
              <a:solidFill>
                <a:srgbClr val="FF0000"/>
              </a:solidFill>
              <a:latin typeface="Arial Black" panose="020B0A04020102020204" charset="0"/>
              <a:cs typeface="Arial Black" panose="020B0A04020102020204" charset="0"/>
            </a:endParaRPr>
          </a:p>
        </p:txBody>
      </p:sp>
      <p:sp>
        <p:nvSpPr>
          <p:cNvPr id="6146" name="Content Placeholder 2"/>
          <p:cNvSpPr>
            <a:spLocks noGrp="1"/>
          </p:cNvSpPr>
          <p:nvPr>
            <p:ph sz="half" idx="1"/>
          </p:nvPr>
        </p:nvSpPr>
        <p:spPr>
          <a:xfrm>
            <a:off x="457200" y="786765"/>
            <a:ext cx="7799070" cy="5340985"/>
          </a:xfrm>
        </p:spPr>
        <p:txBody>
          <a:bodyPr anchor="t" anchorCtr="0"/>
          <a:p>
            <a:pPr marL="0" indent="0">
              <a:buNone/>
            </a:pPr>
            <a:endParaRPr lang="en-US" altLang="zh-CN" sz="1200">
              <a:highlight>
                <a:srgbClr val="FFFF00"/>
              </a:highlight>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1- There are three major components to the treatment of diabetes: diet, drugs</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(insulin and antidiabetic agents ), and exercise</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2- Appropriate treatment requires goal setting for glycemia, blood pressure, and </a:t>
            </a:r>
            <a:endParaRPr lang="en-US" altLang="zh-CN" sz="1600">
              <a:solidFill>
                <a:schemeClr val="tx1"/>
              </a:solidFill>
              <a:latin typeface="Arial" panose="020B0604020202020204" pitchFamily="34" charset="0"/>
              <a:cs typeface="Arial" panose="020B0604020202020204" pitchFamily="34" charset="0"/>
            </a:endParaRPr>
          </a:p>
          <a:p>
            <a:pPr marL="0" indent="0">
              <a:buNone/>
            </a:pPr>
            <a:r>
              <a:rPr lang="en-US" altLang="zh-CN" sz="1600">
                <a:solidFill>
                  <a:schemeClr val="tx1"/>
                </a:solidFill>
                <a:latin typeface="Arial" panose="020B0604020202020204" pitchFamily="34" charset="0"/>
                <a:cs typeface="Arial" panose="020B0604020202020204" pitchFamily="34" charset="0"/>
              </a:rPr>
              <a:t>lipid levelsThe American Diabetes Association (ADA) metabolic goals for adults with diabetes mellitus are listed in table 2</a:t>
            </a:r>
            <a:endParaRPr lang="en-US" altLang="zh-CN" sz="1200">
              <a:solidFill>
                <a:schemeClr val="tx1"/>
              </a:solidFill>
              <a:latin typeface="Arial" panose="020B0604020202020204" pitchFamily="34" charset="0"/>
              <a:cs typeface="Arial" panose="020B0604020202020204" pitchFamily="34" charset="0"/>
            </a:endParaRPr>
          </a:p>
        </p:txBody>
      </p:sp>
      <p:pic>
        <p:nvPicPr>
          <p:cNvPr id="2" name="Content Placeholder 1"/>
          <p:cNvPicPr>
            <a:picLocks noChangeAspect="1"/>
          </p:cNvPicPr>
          <p:nvPr>
            <p:ph sz="half" idx="2"/>
          </p:nvPr>
        </p:nvPicPr>
        <p:blipFill>
          <a:blip r:embed="rId1"/>
          <a:stretch>
            <a:fillRect/>
          </a:stretch>
        </p:blipFill>
        <p:spPr>
          <a:xfrm>
            <a:off x="1115695" y="2565400"/>
            <a:ext cx="6836410" cy="320484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2095" y="116840"/>
            <a:ext cx="8229600" cy="582613"/>
          </a:xfrm>
        </p:spPr>
        <p:txBody>
          <a:bodyPr/>
          <a:p>
            <a:r>
              <a:rPr lang="en-US" sz="1800">
                <a:solidFill>
                  <a:srgbClr val="FF0000"/>
                </a:solidFill>
              </a:rPr>
              <a:t> </a:t>
            </a:r>
            <a:r>
              <a:rPr lang="en-US" sz="2000">
                <a:solidFill>
                  <a:srgbClr val="FF0000"/>
                </a:solidFill>
                <a:latin typeface="Arial Black" panose="020B0A04020102020204" charset="0"/>
                <a:cs typeface="Arial Black" panose="020B0A04020102020204" charset="0"/>
              </a:rPr>
              <a:t>Pharmacotherapy of type 1 diabetes mellitus </a:t>
            </a:r>
            <a:endParaRPr lang="en-US" sz="20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457200" y="1174750"/>
            <a:ext cx="8434705" cy="4953000"/>
          </a:xfrm>
        </p:spPr>
        <p:txBody>
          <a:bodyPr/>
          <a:p>
            <a:pPr marL="0" indent="0">
              <a:buNone/>
            </a:pPr>
            <a:r>
              <a:rPr lang="en-US" sz="1600">
                <a:solidFill>
                  <a:schemeClr val="tx1"/>
                </a:solidFill>
                <a:latin typeface="Arial" panose="020B0604020202020204" pitchFamily="34" charset="0"/>
                <a:cs typeface="Arial" panose="020B0604020202020204" pitchFamily="34" charset="0"/>
              </a:rPr>
              <a:t> All patients with type I DM require insulin, Two regimens are commonly used: basal-bolus and twice daily. </a:t>
            </a:r>
            <a:endParaRPr lang="en-US" sz="1600">
              <a:solidFill>
                <a:schemeClr val="tx1"/>
              </a:solidFill>
              <a:latin typeface="Arial" panose="020B0604020202020204" pitchFamily="34" charset="0"/>
              <a:cs typeface="Arial" panose="020B0604020202020204" pitchFamily="34" charset="0"/>
            </a:endParaRPr>
          </a:p>
          <a:p>
            <a:pPr marL="0" indent="0">
              <a:buNone/>
            </a:pPr>
            <a:r>
              <a:rPr lang="en-US" sz="1600">
                <a:solidFill>
                  <a:schemeClr val="tx1"/>
                </a:solidFill>
                <a:highlight>
                  <a:srgbClr val="FFFF00"/>
                </a:highlight>
                <a:latin typeface="Arial" panose="020B0604020202020204" pitchFamily="34" charset="0"/>
                <a:cs typeface="Arial" panose="020B0604020202020204" pitchFamily="34" charset="0"/>
              </a:rPr>
              <a:t>A-</a:t>
            </a:r>
            <a:r>
              <a:rPr lang="en-US" sz="1600">
                <a:solidFill>
                  <a:schemeClr val="tx1"/>
                </a:solidFill>
                <a:latin typeface="Arial" panose="020B0604020202020204" pitchFamily="34" charset="0"/>
                <a:cs typeface="Arial" panose="020B0604020202020204" pitchFamily="34" charset="0"/>
              </a:rPr>
              <a:t> Basal-bolus regimens The dose of insulin is 0.5-1 unit/kg /day , 50% given as basal insulin( long- or intermediate-acting insulins ) once or twice daily and 50% as fast-acting insulin (regular insulin, lispro, aspart, or glulisine ) divided into 3 equal doses and administered prior to meals. This provides a pattern of insulin delivery similar to that in normal individuals. </a:t>
            </a:r>
            <a:endParaRPr lang="en-US" sz="1600">
              <a:solidFill>
                <a:schemeClr val="tx1"/>
              </a:solidFill>
              <a:latin typeface="Arial" panose="020B0604020202020204" pitchFamily="34" charset="0"/>
              <a:cs typeface="Arial" panose="020B0604020202020204" pitchFamily="34" charset="0"/>
            </a:endParaRPr>
          </a:p>
          <a:p>
            <a:pPr marL="0" indent="0">
              <a:buNone/>
            </a:pPr>
            <a:r>
              <a:rPr lang="en-US" sz="1600">
                <a:solidFill>
                  <a:schemeClr val="tx1"/>
                </a:solidFill>
                <a:highlight>
                  <a:srgbClr val="FFFF00"/>
                </a:highlight>
                <a:latin typeface="Arial" panose="020B0604020202020204" pitchFamily="34" charset="0"/>
                <a:cs typeface="Arial" panose="020B0604020202020204" pitchFamily="34" charset="0"/>
              </a:rPr>
              <a:t>B-</a:t>
            </a:r>
            <a:r>
              <a:rPr lang="en-US" sz="1600">
                <a:solidFill>
                  <a:schemeClr val="tx1"/>
                </a:solidFill>
                <a:latin typeface="Arial" panose="020B0604020202020204" pitchFamily="34" charset="0"/>
                <a:cs typeface="Arial" panose="020B0604020202020204" pitchFamily="34" charset="0"/>
              </a:rPr>
              <a:t>Twice daily injections (before breakfast and before the evening meal) of premixed preparations of short- and intermediate-acting insulin provide a convenience for many patients. Two-thirds of the daily dose given in the morning (with about two thirds given as long-acting insulin and one-third as short-acting and one-third in the evening (with approximately one-half given as long-acting insulin and one-half as short-acting).</a:t>
            </a:r>
            <a:endParaRPr lang="en-US" sz="1600">
              <a:solidFill>
                <a:schemeClr val="tx1"/>
              </a:solidFill>
              <a:latin typeface="Arial" panose="020B0604020202020204" pitchFamily="34" charset="0"/>
              <a:cs typeface="Arial" panose="020B0604020202020204" pitchFamily="34" charset="0"/>
            </a:endParaRPr>
          </a:p>
          <a:p>
            <a:pPr marL="0" indent="0">
              <a:buNone/>
            </a:pPr>
            <a:endParaRPr lang="en-US" sz="1600">
              <a:solidFill>
                <a:schemeClr val="tx1"/>
              </a:solidFill>
              <a:latin typeface="Arial" panose="020B0604020202020204" pitchFamily="34" charset="0"/>
              <a:cs typeface="Arial" panose="020B0604020202020204" pitchFamily="34" charset="0"/>
            </a:endParaRPr>
          </a:p>
        </p:txBody>
      </p:sp>
      <p:pic>
        <p:nvPicPr>
          <p:cNvPr id="4" name="Content Placeholder 3"/>
          <p:cNvPicPr>
            <a:picLocks noChangeAspect="1"/>
          </p:cNvPicPr>
          <p:nvPr>
            <p:ph sz="half" idx="2"/>
          </p:nvPr>
        </p:nvPicPr>
        <p:blipFill>
          <a:blip r:embed="rId1"/>
          <a:stretch>
            <a:fillRect/>
          </a:stretch>
        </p:blipFill>
        <p:spPr>
          <a:xfrm>
            <a:off x="834390" y="4580890"/>
            <a:ext cx="7107555" cy="16103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sz="3200">
                <a:solidFill>
                  <a:srgbClr val="FF0000"/>
                </a:solidFill>
                <a:latin typeface="Arial Black" panose="020B0A04020102020204" charset="0"/>
                <a:cs typeface="Arial Black" panose="020B0A04020102020204" charset="0"/>
              </a:rPr>
              <a:t>Hypoglycemia</a:t>
            </a:r>
            <a:endParaRPr lang="en-US" sz="32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395605" y="981075"/>
            <a:ext cx="8335645" cy="5300980"/>
          </a:xfrm>
        </p:spPr>
        <p:txBody>
          <a:bodyPr/>
          <a:p>
            <a:pPr marL="0" indent="0">
              <a:buNone/>
            </a:pPr>
            <a:r>
              <a:rPr lang="en-US" sz="1600">
                <a:latin typeface="Arial" panose="020B0604020202020204" pitchFamily="34" charset="0"/>
                <a:cs typeface="Arial" panose="020B0604020202020204" pitchFamily="34" charset="0"/>
              </a:rPr>
              <a:t>- Blood glucose concentration &lt;60 mg/dL: Patient may or may not be symptomatic</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Blood glucose &lt;40 mg/dL: Patient is generally symptomatic</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 Blood glucose &lt;20 mg/dL: Can be associated with seizures and coma</a:t>
            </a:r>
            <a:endParaRPr lang="en-US" sz="1600">
              <a:latin typeface="Arial" panose="020B0604020202020204" pitchFamily="34" charset="0"/>
              <a:cs typeface="Arial" panose="020B0604020202020204" pitchFamily="34" charset="0"/>
            </a:endParaRPr>
          </a:p>
          <a:p>
            <a:pPr marL="0" indent="0">
              <a:buNone/>
            </a:pPr>
            <a:r>
              <a:rPr lang="en-US" sz="2000">
                <a:solidFill>
                  <a:srgbClr val="FF0000"/>
                </a:solidFill>
                <a:latin typeface="Arial" panose="020B0604020202020204" pitchFamily="34" charset="0"/>
                <a:cs typeface="Arial" panose="020B0604020202020204" pitchFamily="34" charset="0"/>
              </a:rPr>
              <a:t>urgent treatment of hypoglycemia</a:t>
            </a:r>
            <a:endParaRPr lang="en-US" sz="2000">
              <a:solidFill>
                <a:srgbClr val="FF0000"/>
              </a:solidFill>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If the patient is able to eat, oral treatment with or glucose-containing fluids, candy, or food is appropriate. A reasonable initial dose is 15–20 g of glucose. If the patient is unable to to take carbohydrates orally, parenteral therapy is used . IV administration of glucose 25 g (mL of 50% dextrose for 1–3 minutes ) should be followed by a glucose infusion with serial plasma glucose measurements. If IV therapy is not practical, SC or IM glucagon (1 mg in adults) can be used, particularly in patients with T1DM.</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The somatostatin analogue octreotide can be used to suppress insulin secretion in</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sulfonylurea-induced hypoglycemia. These treatments raise plasma glucose concentrations only transiently, and patients should eat as soon as is possible to replete glycogen stores</a:t>
            </a: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a:solidFill>
                  <a:srgbClr val="FF0000"/>
                </a:solidFill>
                <a:latin typeface="Arial Black" panose="020B0A04020102020204" charset="0"/>
                <a:cs typeface="Arial Black" panose="020B0A04020102020204" charset="0"/>
                <a:sym typeface="+mn-ea"/>
              </a:rPr>
              <a:t>Diabetic Ketoacidosis(DKA)</a:t>
            </a:r>
            <a:endParaRPr lang="en-US" sz="2400">
              <a:solidFill>
                <a:srgbClr val="FF0000"/>
              </a:solidFill>
              <a:latin typeface="Arial Black" panose="020B0A04020102020204" charset="0"/>
              <a:cs typeface="Arial Black" panose="020B0A04020102020204" charset="0"/>
              <a:sym typeface="+mn-ea"/>
            </a:endParaRPr>
          </a:p>
        </p:txBody>
      </p:sp>
      <p:sp>
        <p:nvSpPr>
          <p:cNvPr id="3" name="Content Placeholder 2"/>
          <p:cNvSpPr>
            <a:spLocks noGrp="1"/>
          </p:cNvSpPr>
          <p:nvPr>
            <p:ph idx="1"/>
          </p:nvPr>
        </p:nvSpPr>
        <p:spPr>
          <a:xfrm>
            <a:off x="460375" y="790575"/>
            <a:ext cx="8226425" cy="5337175"/>
          </a:xfrm>
        </p:spPr>
        <p:txBody>
          <a:bodyPr/>
          <a:p>
            <a:pPr marL="0" indent="0">
              <a:buNone/>
            </a:pPr>
            <a:r>
              <a:rPr lang="en-US" sz="1400">
                <a:latin typeface="Arial" panose="020B0604020202020204" pitchFamily="34" charset="0"/>
                <a:cs typeface="Arial" panose="020B0604020202020204" pitchFamily="34" charset="0"/>
              </a:rPr>
              <a:t>Is a condition characterized by hyperglycemia (serum glucose &gt; 250 mg/dL, ketosis, and metabolic acidosis (serum bicarbonate &lt;15 mmol/L with increased anion gap).Precipitating events Inadequate insulin administration, Infection ,Infarction and stressful conditions .</a:t>
            </a:r>
            <a:endParaRPr lang="en-US" sz="14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rPr>
              <a:t>Management Of Diabetic Ketoacidosis </a:t>
            </a:r>
            <a:endParaRPr lang="en-US" sz="1600">
              <a:solidFill>
                <a:srgbClr val="FF0000"/>
              </a:solidFill>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1-</a:t>
            </a:r>
            <a:r>
              <a:rPr lang="en-US" sz="1600">
                <a:latin typeface="Arial" panose="020B0604020202020204" pitchFamily="34" charset="0"/>
                <a:cs typeface="Arial" panose="020B0604020202020204" pitchFamily="34" charset="0"/>
              </a:rPr>
              <a:t> initially fluid replacement: 2–3 L of 0.9% saline over first 1–3 h (10–20 mL/kg per hour); subsequently,0.9 %or 0.45% saline at 250–500 mL/h; change to5% glucose and 0.45% saline at 150–250 mL/h when plasma glucose reaches 250 mg/dL</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2- </a:t>
            </a:r>
            <a:r>
              <a:rPr lang="en-US" sz="1600">
                <a:latin typeface="Arial" panose="020B0604020202020204" pitchFamily="34" charset="0"/>
                <a:cs typeface="Arial" panose="020B0604020202020204" pitchFamily="34" charset="0"/>
              </a:rPr>
              <a:t>Administeration of short-acting regular insulin: IV (0.1 units/kg) bolus , then 0.1 units/kg per hour by continuous IV infusion .If the initial serum potassium is &lt;3.3 mmol/L, insulin should not be administered until the potassium is corrected.</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3-</a:t>
            </a:r>
            <a:r>
              <a:rPr lang="en-US" sz="1600">
                <a:latin typeface="Arial" panose="020B0604020202020204" pitchFamily="34" charset="0"/>
                <a:cs typeface="Arial" panose="020B0604020202020204" pitchFamily="34" charset="0"/>
              </a:rPr>
              <a:t> Measurement of capillary glucose every 1–2 h; measure electrolytes (especially K+, bicarbonate, phosphate) and anion gap every 4 h for first 24 h,Monitor blood pressure, pulse, respirations, mental status, fluid intake and output every 1–4 h.</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4-</a:t>
            </a:r>
            <a:r>
              <a:rPr lang="en-US" sz="1600">
                <a:latin typeface="Arial" panose="020B0604020202020204" pitchFamily="34" charset="0"/>
                <a:cs typeface="Arial" panose="020B0604020202020204" pitchFamily="34" charset="0"/>
              </a:rPr>
              <a:t> potassium Replacement : 20–40 meq/L of infusion fluid, with monitoring of ECG and urine output.</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5-</a:t>
            </a:r>
            <a:r>
              <a:rPr lang="en-US" sz="1600">
                <a:latin typeface="Arial" panose="020B0604020202020204" pitchFamily="34" charset="0"/>
                <a:cs typeface="Arial" panose="020B0604020202020204" pitchFamily="34" charset="0"/>
              </a:rPr>
              <a:t> if the patient is stable, glucose level is 150–200 mg/dL, and acidosis is resolved. Insulin infusion may be decreased, long-acting insulin is given as soon as patient is able to eat. Allow for a 2–4 hour overlap in insulin infusion and SC long-acting insulin injection..</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6-</a:t>
            </a:r>
            <a:r>
              <a:rPr lang="en-US" sz="1600">
                <a:latin typeface="Arial" panose="020B0604020202020204" pitchFamily="34" charset="0"/>
                <a:cs typeface="Arial" panose="020B0604020202020204" pitchFamily="34" charset="0"/>
              </a:rPr>
              <a:t> treatment of the underlying cause that precipitate DKA like infection , myocardial infraction or trauma.</a:t>
            </a:r>
            <a:endParaRPr lang="en-US" sz="160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000">
                <a:solidFill>
                  <a:srgbClr val="FF0000"/>
                </a:solidFill>
                <a:latin typeface="Arial Black" panose="020B0A04020102020204" charset="0"/>
                <a:cs typeface="Arial Black" panose="020B0A04020102020204" charset="0"/>
              </a:rPr>
              <a:t>Pharmacotherapy of type 2 diabetes mellitus</a:t>
            </a:r>
            <a:endParaRPr lang="en-US" sz="20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sz="half" idx="1"/>
          </p:nvPr>
        </p:nvSpPr>
        <p:spPr>
          <a:xfrm>
            <a:off x="457200" y="701675"/>
            <a:ext cx="8228965" cy="5426075"/>
          </a:xfrm>
        </p:spPr>
        <p:txBody>
          <a:bodyPr/>
          <a:p>
            <a:pPr marL="0" indent="0">
              <a:buNone/>
            </a:pPr>
            <a:r>
              <a:rPr lang="en-US" sz="1400">
                <a:highlight>
                  <a:srgbClr val="FFFF00"/>
                </a:highlight>
                <a:latin typeface="Arial" panose="020B0604020202020204" pitchFamily="34" charset="0"/>
                <a:cs typeface="Arial" panose="020B0604020202020204" pitchFamily="34" charset="0"/>
              </a:rPr>
              <a:t>1-</a:t>
            </a:r>
            <a:r>
              <a:rPr lang="en-US" sz="1400">
                <a:latin typeface="Arial" panose="020B0604020202020204" pitchFamily="34" charset="0"/>
                <a:cs typeface="Arial" panose="020B0604020202020204" pitchFamily="34" charset="0"/>
              </a:rPr>
              <a:t> In patients with type 2 diabetes, first-line therapy involves advice about dietary and lifestyle modification. Oral anti-diabetic drugs are usually added in those who do not achieve glycaemic targets as a result, or who have severe symptomatic hyperglycaemia at diagnosis and a high HbA1c </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2-</a:t>
            </a:r>
            <a:r>
              <a:rPr lang="en-US" sz="1400">
                <a:latin typeface="Arial" panose="020B0604020202020204" pitchFamily="34" charset="0"/>
                <a:cs typeface="Arial" panose="020B0604020202020204" pitchFamily="34" charset="0"/>
              </a:rPr>
              <a:t> However, the guidelines in some countries are to introduce medication immediately upon diagnosis of diabetes ,Table 4 lists classes of drugs for type 2 DM </a:t>
            </a:r>
            <a:endParaRPr lang="en-US" sz="1400">
              <a:latin typeface="Arial" panose="020B0604020202020204" pitchFamily="34" charset="0"/>
              <a:cs typeface="Arial" panose="020B0604020202020204" pitchFamily="34" charset="0"/>
            </a:endParaRPr>
          </a:p>
          <a:p>
            <a:pPr marL="0" indent="0">
              <a:buNone/>
            </a:pPr>
            <a:r>
              <a:rPr lang="en-US" sz="1400">
                <a:highlight>
                  <a:srgbClr val="FFFF00"/>
                </a:highlight>
                <a:latin typeface="Arial" panose="020B0604020202020204" pitchFamily="34" charset="0"/>
                <a:cs typeface="Arial" panose="020B0604020202020204" pitchFamily="34" charset="0"/>
              </a:rPr>
              <a:t>3-</a:t>
            </a:r>
            <a:r>
              <a:rPr lang="en-US" sz="1400">
                <a:latin typeface="Arial" panose="020B0604020202020204" pitchFamily="34" charset="0"/>
                <a:cs typeface="Arial" panose="020B0604020202020204" pitchFamily="34" charset="0"/>
              </a:rPr>
              <a:t> A reasonable treatment algorithm for initial therapy uses metformin as initial therapy because of its efficacy, known side-effect profile, and relatively low cost  Metformin has the advantage that it promotes mild weight loss, and improves the lipid profile slightly  However, type 2 DM is a progressivedisorder and ultimately requires multiple therapeutic agents and often insulin </a:t>
            </a:r>
            <a:endParaRPr lang="en-US" sz="1400">
              <a:latin typeface="Arial" panose="020B0604020202020204" pitchFamily="34" charset="0"/>
              <a:cs typeface="Arial" panose="020B0604020202020204" pitchFamily="34" charset="0"/>
            </a:endParaRPr>
          </a:p>
          <a:p>
            <a:pPr marL="0" indent="0">
              <a:buNone/>
            </a:pPr>
            <a:endParaRPr lang="en-US" sz="1400">
              <a:latin typeface="Arial" panose="020B0604020202020204" pitchFamily="34" charset="0"/>
              <a:cs typeface="Arial" panose="020B0604020202020204" pitchFamily="34" charset="0"/>
            </a:endParaRPr>
          </a:p>
          <a:p>
            <a:pPr marL="0" indent="0">
              <a:buNone/>
            </a:pPr>
            <a:endParaRPr lang="en-US" sz="1400">
              <a:latin typeface="Arial" panose="020B0604020202020204" pitchFamily="34" charset="0"/>
              <a:cs typeface="Arial" panose="020B0604020202020204" pitchFamily="34" charset="0"/>
            </a:endParaRPr>
          </a:p>
        </p:txBody>
      </p:sp>
      <p:pic>
        <p:nvPicPr>
          <p:cNvPr id="4" name="Content Placeholder 3"/>
          <p:cNvPicPr>
            <a:picLocks noChangeAspect="1"/>
          </p:cNvPicPr>
          <p:nvPr>
            <p:ph sz="half" idx="2"/>
          </p:nvPr>
        </p:nvPicPr>
        <p:blipFill>
          <a:blip r:embed="rId1"/>
          <a:stretch>
            <a:fillRect/>
          </a:stretch>
        </p:blipFill>
        <p:spPr>
          <a:xfrm>
            <a:off x="1066800" y="2832100"/>
            <a:ext cx="7085330" cy="32956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Treatment of complications</a:t>
            </a:r>
            <a:endParaRPr lang="en-US">
              <a:solidFill>
                <a:srgbClr val="FF0000"/>
              </a:solidFill>
              <a:latin typeface="Arial Black" panose="020B0A04020102020204" charset="0"/>
              <a:cs typeface="Arial Black" panose="020B0A04020102020204" charset="0"/>
            </a:endParaRPr>
          </a:p>
        </p:txBody>
      </p:sp>
      <p:sp>
        <p:nvSpPr>
          <p:cNvPr id="5" name="Content Placeholder 4"/>
          <p:cNvSpPr/>
          <p:nvPr>
            <p:ph idx="1"/>
          </p:nvPr>
        </p:nvSpPr>
        <p:spPr/>
        <p:txBody>
          <a:bodyPr/>
          <a:p>
            <a:pPr marL="0" indent="0">
              <a:buNone/>
            </a:pPr>
            <a:r>
              <a:rPr lang="en-US" sz="1600">
                <a:solidFill>
                  <a:srgbClr val="FF0000"/>
                </a:solidFill>
                <a:latin typeface="Arial" panose="020B0604020202020204" pitchFamily="34" charset="0"/>
                <a:cs typeface="Arial" panose="020B0604020202020204" pitchFamily="34" charset="0"/>
              </a:rPr>
              <a:t>1- Retinopathy:</a:t>
            </a:r>
            <a:r>
              <a:rPr lang="en-US" sz="1600">
                <a:latin typeface="Arial" panose="020B0604020202020204" pitchFamily="34" charset="0"/>
                <a:cs typeface="Arial" panose="020B0604020202020204" pitchFamily="34" charset="0"/>
              </a:rPr>
              <a:t>Early retinopathy may reverse with improved glycemic control. More advanced disease may requires laser therapy </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rPr>
              <a:t>2-Neuropathy </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A- </a:t>
            </a:r>
            <a:r>
              <a:rPr lang="en-US" sz="1600">
                <a:latin typeface="Arial" panose="020B0604020202020204" pitchFamily="34" charset="0"/>
                <a:cs typeface="Arial" panose="020B0604020202020204" pitchFamily="34" charset="0"/>
              </a:rPr>
              <a:t>Peripheral neuropathy is the most common complication in type 2 DM outpatients. Paresthesias, numbness, or pain may be predominant symptoms.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Pharmacologic therapy include duloxetine(the preferred one), low-dose TCAs, anticonvulsants (e.g., gabapentin, pregabalin), , topical capsaicin, andvarious analgesics, , including tramadol and NSAIDS.</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B-</a:t>
            </a:r>
            <a:r>
              <a:rPr lang="en-US" sz="1600">
                <a:latin typeface="Arial" panose="020B0604020202020204" pitchFamily="34" charset="0"/>
                <a:cs typeface="Arial" panose="020B0604020202020204" pitchFamily="34" charset="0"/>
              </a:rPr>
              <a:t> Gastroparesis : use of metoclopramide may be helpful.</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C-</a:t>
            </a:r>
            <a:r>
              <a:rPr lang="en-US" sz="1600">
                <a:latin typeface="Arial" panose="020B0604020202020204" pitchFamily="34" charset="0"/>
                <a:cs typeface="Arial" panose="020B0604020202020204" pitchFamily="34" charset="0"/>
              </a:rPr>
              <a:t> Patients with orthostatic hypotension may require mineralocorticoids (fludrocortisone)</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D-</a:t>
            </a:r>
            <a:r>
              <a:rPr lang="en-US" sz="1600">
                <a:latin typeface="Arial" panose="020B0604020202020204" pitchFamily="34" charset="0"/>
                <a:cs typeface="Arial" panose="020B0604020202020204" pitchFamily="34" charset="0"/>
              </a:rPr>
              <a:t> Diabetic diarrhea: is commonly nocturnal and frequently responds to a 10-to 14-day course of an antibiotic such as doxycycline or metronidazole.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Octreotide may be useful in unresponsive cases.</a:t>
            </a:r>
            <a:endParaRPr lang="en-US" sz="1600">
              <a:latin typeface="Arial" panose="020B0604020202020204" pitchFamily="34" charset="0"/>
              <a:cs typeface="Arial" panose="020B0604020202020204" pitchFamily="34" charset="0"/>
            </a:endParaRPr>
          </a:p>
          <a:p>
            <a:pPr marL="0" indent="0">
              <a:buNone/>
            </a:pPr>
            <a:r>
              <a:rPr lang="en-US" sz="1600">
                <a:highlight>
                  <a:srgbClr val="FFFF00"/>
                </a:highlight>
                <a:latin typeface="Arial" panose="020B0604020202020204" pitchFamily="34" charset="0"/>
                <a:cs typeface="Arial" panose="020B0604020202020204" pitchFamily="34" charset="0"/>
              </a:rPr>
              <a:t>E-</a:t>
            </a:r>
            <a:r>
              <a:rPr lang="en-US" sz="1600">
                <a:latin typeface="Arial" panose="020B0604020202020204" pitchFamily="34" charset="0"/>
                <a:cs typeface="Arial" panose="020B0604020202020204" pitchFamily="34" charset="0"/>
              </a:rPr>
              <a:t> Erectile dysfunction: is common, and initial treatment should include one of the oral medications (e.g., sildenafil, vardenafil, tadalafil).</a:t>
            </a:r>
            <a:endParaRPr lang="en-US" sz="1600">
              <a:latin typeface="Arial" panose="020B0604020202020204" pitchFamily="34" charset="0"/>
              <a:cs typeface="Arial" panose="020B0604020202020204" pitchFamily="34" charset="0"/>
            </a:endParaRPr>
          </a:p>
          <a:p>
            <a:pPr marL="0" indent="0">
              <a:buNone/>
            </a:pPr>
            <a:r>
              <a:rPr lang="en-US" sz="1600">
                <a:solidFill>
                  <a:srgbClr val="FF0000"/>
                </a:solidFill>
                <a:latin typeface="Arial" panose="020B0604020202020204" pitchFamily="34" charset="0"/>
                <a:cs typeface="Arial" panose="020B0604020202020204" pitchFamily="34" charset="0"/>
              </a:rPr>
              <a:t>3-</a:t>
            </a:r>
            <a:r>
              <a:rPr lang="en-US" sz="1600">
                <a:latin typeface="Arial" panose="020B0604020202020204" pitchFamily="34" charset="0"/>
                <a:cs typeface="Arial" panose="020B0604020202020204" pitchFamily="34" charset="0"/>
              </a:rPr>
              <a:t> </a:t>
            </a:r>
            <a:r>
              <a:rPr lang="en-US" sz="1600">
                <a:solidFill>
                  <a:srgbClr val="FF0000"/>
                </a:solidFill>
                <a:latin typeface="Arial" panose="020B0604020202020204" pitchFamily="34" charset="0"/>
                <a:cs typeface="Arial" panose="020B0604020202020204" pitchFamily="34" charset="0"/>
              </a:rPr>
              <a:t>Nephropathy </a:t>
            </a:r>
            <a:r>
              <a:rPr lang="en-US" sz="1600">
                <a:latin typeface="Arial" panose="020B0604020202020204" pitchFamily="34" charset="0"/>
                <a:cs typeface="Arial" panose="020B0604020202020204" pitchFamily="34" charset="0"/>
              </a:rPr>
              <a:t>Glucose and blood pressure control are most important for prevention of </a:t>
            </a:r>
            <a:endParaRPr lang="en-US" sz="1600">
              <a:latin typeface="Arial" panose="020B0604020202020204" pitchFamily="34" charset="0"/>
              <a:cs typeface="Arial" panose="020B0604020202020204" pitchFamily="34" charset="0"/>
            </a:endParaRPr>
          </a:p>
          <a:p>
            <a:pPr marL="0" indent="0">
              <a:buNone/>
            </a:pPr>
            <a:r>
              <a:rPr lang="en-US" sz="1600">
                <a:latin typeface="Arial" panose="020B0604020202020204" pitchFamily="34" charset="0"/>
                <a:cs typeface="Arial" panose="020B0604020202020204" pitchFamily="34" charset="0"/>
              </a:rPr>
              <a:t>nephropathy.</a:t>
            </a:r>
            <a:endParaRPr lang="en-US" sz="1600">
              <a:latin typeface="Arial" panose="020B0604020202020204" pitchFamily="34" charset="0"/>
              <a:cs typeface="Arial" panose="020B0604020202020204" pitchFamily="34" charset="0"/>
            </a:endParaRPr>
          </a:p>
          <a:p>
            <a:pPr marL="0" indent="0">
              <a:buNone/>
            </a:pPr>
            <a:endParaRPr lang="en-US" sz="160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21871</Words>
  <Application>WPS Presentation</Application>
  <PresentationFormat/>
  <Paragraphs>305</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Arial</vt:lpstr>
      <vt:lpstr>SimSun</vt:lpstr>
      <vt:lpstr>Wingdings</vt:lpstr>
      <vt:lpstr>Calibri</vt:lpstr>
      <vt:lpstr>Arial Black</vt:lpstr>
      <vt:lpstr>Microsoft YaHei</vt:lpstr>
      <vt:lpstr>Arial Unicode MS</vt:lpstr>
      <vt:lpstr>Gear Drives</vt:lpstr>
      <vt:lpstr>5th Class, 2nd Semester              </vt:lpstr>
      <vt:lpstr>Endocrine Disorder (Diabetes Mellitus)</vt:lpstr>
      <vt:lpstr>  Clinical presentation  </vt:lpstr>
      <vt:lpstr> Treatment</vt:lpstr>
      <vt:lpstr> Pharmacotherapy of type 1 diabetes mellitus </vt:lpstr>
      <vt:lpstr> Hypoglycemia</vt:lpstr>
      <vt:lpstr>Diabetic Ketoacidosis(DKA)</vt:lpstr>
      <vt:lpstr>Pharmacotherapy of type 2 diabetes mellitus</vt:lpstr>
      <vt:lpstr>Treatment of complications</vt:lpstr>
      <vt:lpstr>PowerPoint 演示文稿</vt:lpstr>
      <vt:lpstr>Pathophysiology : </vt:lpstr>
      <vt:lpstr> Complication</vt:lpstr>
      <vt:lpstr> Investigation</vt:lpstr>
      <vt:lpstr>PowerPoint 演示文稿</vt:lpstr>
      <vt:lpstr>PowerPoint 演示文稿</vt:lpstr>
      <vt:lpstr> Renal Replacement Therapy</vt:lpstr>
      <vt:lpstr> </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Class, 2nd Semester              </dc:title>
  <dc:creator>kjh</dc:creator>
  <cp:lastModifiedBy>kjh</cp:lastModifiedBy>
  <cp:revision>18</cp:revision>
  <dcterms:created xsi:type="dcterms:W3CDTF">2024-01-31T08:45:00Z</dcterms:created>
  <dcterms:modified xsi:type="dcterms:W3CDTF">2024-02-23T20:17:30Z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1033-12.2.0.13431</vt:lpwstr>
  </property>
  <property fmtid="{D5CDD505-2E9C-101B-9397-08002B2CF9AE}" pid="3" name="ICV">
    <vt:lpwstr>1B7C3D36B0994DB2B76F3CFA6CD48800_12</vt:lpwstr>
  </property>
</Properties>
</file>