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5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EA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2" autoAdjust="0"/>
    <p:restoredTop sz="94660"/>
  </p:normalViewPr>
  <p:slideViewPr>
    <p:cSldViewPr snapToGrid="0">
      <p:cViewPr varScale="1">
        <p:scale>
          <a:sx n="58" d="100"/>
          <a:sy n="58" d="100"/>
        </p:scale>
        <p:origin x="9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657AAFCC-4628-4616-A292-F62EB0F61A5D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F77377B1-DBE5-457E-BDB9-A7AF6399E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02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274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350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399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9555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851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4019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156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575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84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781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056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594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048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258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9871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2996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67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35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127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331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0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1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261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66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04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10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7A9BE-E9C4-4FD3-8457-B09A2328F356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29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Artificial Intelligence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Lecture 6</a:t>
            </a:r>
          </a:p>
          <a:p>
            <a:r>
              <a:rPr lang="en-US" sz="4400" b="1" dirty="0"/>
              <a:t>Knowledge Based Agent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4E38E8-CD9D-8B07-16FD-A9C380D8CD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4710" y="117605"/>
            <a:ext cx="1758594" cy="193501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B2E6D07-3090-3D13-786A-3CB215F58D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35" y="117605"/>
            <a:ext cx="1502955" cy="1721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2FFABAB-573E-D705-F151-BB0FABB4A55F}"/>
              </a:ext>
            </a:extLst>
          </p:cNvPr>
          <p:cNvSpPr txBox="1"/>
          <p:nvPr/>
        </p:nvSpPr>
        <p:spPr>
          <a:xfrm>
            <a:off x="1917290" y="226142"/>
            <a:ext cx="8455742" cy="1339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College of Engineering &amp; Technology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Computer Techniques Engineering Department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Artificial Intelligence – Stage 3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841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LOGIC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مربع نص 2">
            <a:extLst>
              <a:ext uri="{FF2B5EF4-FFF2-40B4-BE49-F238E27FC236}">
                <a16:creationId xmlns:a16="http://schemas.microsoft.com/office/drawing/2014/main" id="{AEC0BCBA-2089-402A-A8E7-5728E2768754}"/>
              </a:ext>
            </a:extLst>
          </p:cNvPr>
          <p:cNvSpPr txBox="1"/>
          <p:nvPr/>
        </p:nvSpPr>
        <p:spPr>
          <a:xfrm>
            <a:off x="155574" y="3128603"/>
            <a:ext cx="11503943" cy="249946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1200150" lvl="1" indent="-742950" algn="just">
              <a:lnSpc>
                <a:spcPct val="150000"/>
              </a:lnSpc>
              <a:buFont typeface="+mj-lt"/>
              <a:buAutoNum type="arabicPeriod"/>
            </a:pPr>
            <a:r>
              <a:rPr lang="en-US" sz="3600" b="1" dirty="0"/>
              <a:t>Syntax	2. semantic 3. Model 4. Logical Reasoning (entailment), 5. Sound (truth preserving) 6. completeness 7. grounding. </a:t>
            </a:r>
          </a:p>
        </p:txBody>
      </p:sp>
      <p:sp>
        <p:nvSpPr>
          <p:cNvPr id="6" name="مربع نص 2">
            <a:extLst>
              <a:ext uri="{FF2B5EF4-FFF2-40B4-BE49-F238E27FC236}">
                <a16:creationId xmlns:a16="http://schemas.microsoft.com/office/drawing/2014/main" id="{42AF2F36-7565-4F7C-A867-CC4723F45A3F}"/>
              </a:ext>
            </a:extLst>
          </p:cNvPr>
          <p:cNvSpPr txBox="1"/>
          <p:nvPr/>
        </p:nvSpPr>
        <p:spPr>
          <a:xfrm>
            <a:off x="-101486" y="1266456"/>
            <a:ext cx="11503943" cy="166847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lvl="1" algn="just">
              <a:lnSpc>
                <a:spcPct val="150000"/>
              </a:lnSpc>
            </a:pPr>
            <a:r>
              <a:rPr lang="en-US" sz="3600" b="1" dirty="0"/>
              <a:t>The fundamental concepts of logical </a:t>
            </a:r>
            <a:r>
              <a:rPr lang="en-US" sz="3600" b="1" dirty="0">
                <a:solidFill>
                  <a:srgbClr val="FF0000"/>
                </a:solidFill>
              </a:rPr>
              <a:t>representation</a:t>
            </a:r>
            <a:r>
              <a:rPr lang="en-US" sz="3600" b="1" dirty="0"/>
              <a:t> and </a:t>
            </a:r>
            <a:r>
              <a:rPr lang="en-US" sz="3600" b="1" dirty="0">
                <a:solidFill>
                  <a:srgbClr val="FF0000"/>
                </a:solidFill>
              </a:rPr>
              <a:t>reasoning</a:t>
            </a:r>
          </a:p>
        </p:txBody>
      </p:sp>
    </p:spTree>
    <p:extLst>
      <p:ext uri="{BB962C8B-B14F-4D97-AF65-F5344CB8AC3E}">
        <p14:creationId xmlns:p14="http://schemas.microsoft.com/office/powerpoint/2010/main" val="3557613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LOGIC (Syntax)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مربع نص 2">
            <a:extLst>
              <a:ext uri="{FF2B5EF4-FFF2-40B4-BE49-F238E27FC236}">
                <a16:creationId xmlns:a16="http://schemas.microsoft.com/office/drawing/2014/main" id="{42AF2F36-7565-4F7C-A867-CC4723F45A3F}"/>
              </a:ext>
            </a:extLst>
          </p:cNvPr>
          <p:cNvSpPr txBox="1"/>
          <p:nvPr/>
        </p:nvSpPr>
        <p:spPr>
          <a:xfrm>
            <a:off x="353515" y="1178321"/>
            <a:ext cx="11503943" cy="416146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1028700" lvl="1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Knowledge base consist of sentences.</a:t>
            </a:r>
          </a:p>
          <a:p>
            <a:pPr marL="1028700" lvl="1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These sentences are expressed according the </a:t>
            </a:r>
            <a:r>
              <a:rPr lang="en-US" sz="3600" b="1" dirty="0">
                <a:solidFill>
                  <a:srgbClr val="FF0000"/>
                </a:solidFill>
              </a:rPr>
              <a:t>syntax</a:t>
            </a:r>
            <a:r>
              <a:rPr lang="en-US" sz="3600" b="1" dirty="0"/>
              <a:t> of the representation language. </a:t>
            </a:r>
          </a:p>
          <a:p>
            <a:pPr marL="1028700" lvl="1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Syntax specifies all the sentences are </a:t>
            </a:r>
            <a:r>
              <a:rPr lang="en-US" sz="3600" b="1" dirty="0">
                <a:solidFill>
                  <a:srgbClr val="FF0000"/>
                </a:solidFill>
              </a:rPr>
              <a:t>well formed</a:t>
            </a:r>
            <a:r>
              <a:rPr lang="en-US" sz="3600" b="1" dirty="0"/>
              <a:t>.</a:t>
            </a:r>
          </a:p>
          <a:p>
            <a:pPr lvl="1" algn="ctr"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</a:rPr>
              <a:t>X+Y = 4                                          X4Y+=</a:t>
            </a:r>
          </a:p>
        </p:txBody>
      </p:sp>
    </p:spTree>
    <p:extLst>
      <p:ext uri="{BB962C8B-B14F-4D97-AF65-F5344CB8AC3E}">
        <p14:creationId xmlns:p14="http://schemas.microsoft.com/office/powerpoint/2010/main" val="1422791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248695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LOGIC (semantics)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مربع نص 2">
            <a:extLst>
              <a:ext uri="{FF2B5EF4-FFF2-40B4-BE49-F238E27FC236}">
                <a16:creationId xmlns:a16="http://schemas.microsoft.com/office/drawing/2014/main" id="{42AF2F36-7565-4F7C-A867-CC4723F45A3F}"/>
              </a:ext>
            </a:extLst>
          </p:cNvPr>
          <p:cNvSpPr txBox="1"/>
          <p:nvPr/>
        </p:nvSpPr>
        <p:spPr>
          <a:xfrm>
            <a:off x="155575" y="1525090"/>
            <a:ext cx="11503943" cy="452431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en-US" sz="3600" b="1" dirty="0"/>
              <a:t>Logic must also define the </a:t>
            </a:r>
            <a:r>
              <a:rPr lang="en-US" sz="3600" b="1" dirty="0">
                <a:solidFill>
                  <a:srgbClr val="FF0000"/>
                </a:solidFill>
              </a:rPr>
              <a:t>semantic (meaning)</a:t>
            </a:r>
            <a:r>
              <a:rPr lang="en-US" sz="3600" b="1" dirty="0"/>
              <a:t> of sentences. 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en-US" sz="3600" b="1" dirty="0"/>
              <a:t>The semantic defines the </a:t>
            </a:r>
            <a:r>
              <a:rPr lang="en-US" sz="3600" b="1" dirty="0">
                <a:solidFill>
                  <a:srgbClr val="FF0000"/>
                </a:solidFill>
              </a:rPr>
              <a:t>truth</a:t>
            </a:r>
            <a:r>
              <a:rPr lang="en-US" sz="3600" b="1" dirty="0"/>
              <a:t> of each sentence with respect to each possible world. 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en-US" sz="3600" b="1" dirty="0"/>
              <a:t>For example the semantic of the following arithmetic sentence </a:t>
            </a:r>
            <a:r>
              <a:rPr lang="en-US" sz="3600" b="1" dirty="0">
                <a:solidFill>
                  <a:srgbClr val="FF0000"/>
                </a:solidFill>
              </a:rPr>
              <a:t>( X + Y = 4</a:t>
            </a:r>
            <a:r>
              <a:rPr lang="en-US" sz="3600" b="1" dirty="0"/>
              <a:t>) is true where X is </a:t>
            </a:r>
            <a:r>
              <a:rPr lang="en-US" sz="3600" b="1" dirty="0">
                <a:solidFill>
                  <a:srgbClr val="FF0000"/>
                </a:solidFill>
              </a:rPr>
              <a:t>2</a:t>
            </a:r>
            <a:r>
              <a:rPr lang="en-US" sz="3600" b="1" dirty="0"/>
              <a:t> and Y is </a:t>
            </a:r>
            <a:r>
              <a:rPr lang="en-US" sz="3600" b="1" dirty="0">
                <a:solidFill>
                  <a:srgbClr val="FF0000"/>
                </a:solidFill>
              </a:rPr>
              <a:t>2</a:t>
            </a:r>
            <a:r>
              <a:rPr lang="en-US" sz="3600" b="1" dirty="0"/>
              <a:t>.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rgbClr val="FF0000"/>
                </a:solidFill>
              </a:rPr>
              <a:t>Note: in standard logic every sentence must be either true or false in each possible world (model). </a:t>
            </a:r>
          </a:p>
        </p:txBody>
      </p:sp>
    </p:spTree>
    <p:extLst>
      <p:ext uri="{BB962C8B-B14F-4D97-AF65-F5344CB8AC3E}">
        <p14:creationId xmlns:p14="http://schemas.microsoft.com/office/powerpoint/2010/main" val="311133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248695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LOGIC (model)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مربع نص 2">
            <a:extLst>
              <a:ext uri="{FF2B5EF4-FFF2-40B4-BE49-F238E27FC236}">
                <a16:creationId xmlns:a16="http://schemas.microsoft.com/office/drawing/2014/main" id="{42AF2F36-7565-4F7C-A867-CC4723F45A3F}"/>
              </a:ext>
            </a:extLst>
          </p:cNvPr>
          <p:cNvSpPr txBox="1"/>
          <p:nvPr/>
        </p:nvSpPr>
        <p:spPr>
          <a:xfrm>
            <a:off x="344028" y="931035"/>
            <a:ext cx="11503943" cy="582345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1028700" lvl="1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We use the term </a:t>
            </a:r>
            <a:r>
              <a:rPr lang="en-US" sz="3600" b="1" dirty="0">
                <a:solidFill>
                  <a:srgbClr val="FF0000"/>
                </a:solidFill>
              </a:rPr>
              <a:t>model</a:t>
            </a:r>
            <a:r>
              <a:rPr lang="en-US" sz="3600" b="1" dirty="0"/>
              <a:t> in place of possible world.</a:t>
            </a:r>
          </a:p>
          <a:p>
            <a:pPr marL="1028700" lvl="1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Possible world might be thought of as potentially real environments.</a:t>
            </a:r>
          </a:p>
          <a:p>
            <a:pPr marL="1028700" lvl="1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Models are mathematical abstractions</a:t>
            </a:r>
          </a:p>
          <a:p>
            <a:pPr lvl="1" algn="ctr"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</a:rPr>
              <a:t>fixes the truth of false of every relevant sentence</a:t>
            </a:r>
          </a:p>
          <a:p>
            <a:pPr lvl="1" algn="ctr"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</a:rPr>
              <a:t>Possible models are just all possible assignments of real numbers to the variable x and y</a:t>
            </a:r>
          </a:p>
        </p:txBody>
      </p:sp>
    </p:spTree>
    <p:extLst>
      <p:ext uri="{BB962C8B-B14F-4D97-AF65-F5344CB8AC3E}">
        <p14:creationId xmlns:p14="http://schemas.microsoft.com/office/powerpoint/2010/main" val="1809671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248695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LOGIC (model)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مربع نص 2">
            <a:extLst>
              <a:ext uri="{FF2B5EF4-FFF2-40B4-BE49-F238E27FC236}">
                <a16:creationId xmlns:a16="http://schemas.microsoft.com/office/drawing/2014/main" id="{42AF2F36-7565-4F7C-A867-CC4723F45A3F}"/>
              </a:ext>
            </a:extLst>
          </p:cNvPr>
          <p:cNvSpPr txBox="1"/>
          <p:nvPr/>
        </p:nvSpPr>
        <p:spPr>
          <a:xfrm>
            <a:off x="344028" y="931035"/>
            <a:ext cx="11503943" cy="416146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1028700" lvl="1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If  sentence α is true in model m, we sat that </a:t>
            </a:r>
          </a:p>
          <a:p>
            <a:pPr lvl="1" algn="ctr"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</a:rPr>
              <a:t>m satisfies α</a:t>
            </a:r>
          </a:p>
          <a:p>
            <a:pPr lvl="1" algn="ctr"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</a:rPr>
              <a:t>m is a model of α</a:t>
            </a:r>
          </a:p>
          <a:p>
            <a:pPr marL="1028700" lvl="1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We us the notation M(α) to mean the set all models of α</a:t>
            </a:r>
          </a:p>
        </p:txBody>
      </p:sp>
    </p:spTree>
    <p:extLst>
      <p:ext uri="{BB962C8B-B14F-4D97-AF65-F5344CB8AC3E}">
        <p14:creationId xmlns:p14="http://schemas.microsoft.com/office/powerpoint/2010/main" val="2224789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248695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LOGIC (logical reasoning)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مربع نص 2">
            <a:extLst>
              <a:ext uri="{FF2B5EF4-FFF2-40B4-BE49-F238E27FC236}">
                <a16:creationId xmlns:a16="http://schemas.microsoft.com/office/drawing/2014/main" id="{42AF2F36-7565-4F7C-A867-CC4723F45A3F}"/>
              </a:ext>
            </a:extLst>
          </p:cNvPr>
          <p:cNvSpPr txBox="1"/>
          <p:nvPr/>
        </p:nvSpPr>
        <p:spPr>
          <a:xfrm>
            <a:off x="344028" y="931035"/>
            <a:ext cx="11503943" cy="600452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1028700" lvl="1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What is the </a:t>
            </a:r>
            <a:r>
              <a:rPr lang="en-US" sz="3600" b="1" dirty="0">
                <a:solidFill>
                  <a:srgbClr val="FF0000"/>
                </a:solidFill>
              </a:rPr>
              <a:t>entailment</a:t>
            </a:r>
            <a:r>
              <a:rPr lang="en-US" sz="3600" b="1" dirty="0"/>
              <a:t> between sentences.</a:t>
            </a:r>
          </a:p>
          <a:p>
            <a:pPr marL="1028700" lvl="1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The idea that a sentence follows logically from another sentence.</a:t>
            </a:r>
          </a:p>
          <a:p>
            <a:pPr marL="1028700" lvl="1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In mathematical notation we write.</a:t>
            </a:r>
          </a:p>
          <a:p>
            <a:pPr lvl="1" algn="ctr">
              <a:lnSpc>
                <a:spcPct val="150000"/>
              </a:lnSpc>
            </a:pPr>
            <a:r>
              <a:rPr lang="en-US" sz="4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α ╞ β</a:t>
            </a:r>
          </a:p>
          <a:p>
            <a:pPr marL="1028700" lvl="1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mean the sentence </a:t>
            </a:r>
            <a:r>
              <a:rPr lang="en-US" sz="3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α  entail the sentence β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93369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248695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LOGIC (logical reasoning)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مربع نص 2">
            <a:extLst>
              <a:ext uri="{FF2B5EF4-FFF2-40B4-BE49-F238E27FC236}">
                <a16:creationId xmlns:a16="http://schemas.microsoft.com/office/drawing/2014/main" id="{42AF2F36-7565-4F7C-A867-CC4723F45A3F}"/>
              </a:ext>
            </a:extLst>
          </p:cNvPr>
          <p:cNvSpPr txBox="1"/>
          <p:nvPr/>
        </p:nvSpPr>
        <p:spPr>
          <a:xfrm>
            <a:off x="344028" y="931035"/>
            <a:ext cx="11503943" cy="499245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1028700" lvl="1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The formal definition of entailment is </a:t>
            </a:r>
          </a:p>
          <a:p>
            <a:pPr lvl="1" algn="ctr"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α ╞ β</a:t>
            </a:r>
          </a:p>
          <a:p>
            <a:pPr lvl="1" algn="ctr"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</a:rPr>
              <a:t>If and only if , in every model in which </a:t>
            </a:r>
            <a:r>
              <a:rPr lang="en-US" sz="3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α it true β is also true 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</a:p>
          <a:p>
            <a:pPr lvl="1" algn="ctr"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</a:rPr>
              <a:t>α ╞ β if and only if M(α) ⃀ M(β)</a:t>
            </a:r>
          </a:p>
          <a:p>
            <a:pPr lvl="1" algn="ctr">
              <a:lnSpc>
                <a:spcPct val="150000"/>
              </a:lnSpc>
            </a:pP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95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248695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LOGIC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مربع نص 2">
            <a:extLst>
              <a:ext uri="{FF2B5EF4-FFF2-40B4-BE49-F238E27FC236}">
                <a16:creationId xmlns:a16="http://schemas.microsoft.com/office/drawing/2014/main" id="{42AF2F36-7565-4F7C-A867-CC4723F45A3F}"/>
              </a:ext>
            </a:extLst>
          </p:cNvPr>
          <p:cNvSpPr txBox="1"/>
          <p:nvPr/>
        </p:nvSpPr>
        <p:spPr>
          <a:xfrm>
            <a:off x="344028" y="931035"/>
            <a:ext cx="11503943" cy="607993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571500" marR="0" indent="-57150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An inference algorithm that derives only entailed sentences is called </a:t>
            </a:r>
            <a:r>
              <a:rPr lang="en-US" sz="3600" b="1" dirty="0">
                <a:solidFill>
                  <a:srgbClr val="FF0000"/>
                </a:solidFill>
              </a:rPr>
              <a:t>sound or truth preserving</a:t>
            </a:r>
            <a:r>
              <a:rPr lang="en-US" sz="3600" b="1" dirty="0"/>
              <a:t>. Soundness is a highly desirable property. </a:t>
            </a:r>
          </a:p>
          <a:p>
            <a:pPr marL="571500" marR="0" indent="-57150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The property of </a:t>
            </a:r>
            <a:r>
              <a:rPr lang="en-US" sz="3600" b="1" dirty="0">
                <a:solidFill>
                  <a:srgbClr val="FF0000"/>
                </a:solidFill>
              </a:rPr>
              <a:t>completeness</a:t>
            </a:r>
            <a:r>
              <a:rPr lang="en-US" sz="3600" b="1" dirty="0"/>
              <a:t> is also desirable, an inference algorithm is </a:t>
            </a:r>
            <a:r>
              <a:rPr lang="en-US" sz="3600" b="1" dirty="0">
                <a:solidFill>
                  <a:srgbClr val="FF0000"/>
                </a:solidFill>
              </a:rPr>
              <a:t>complete if it can derive any sentence that is entailed. </a:t>
            </a:r>
          </a:p>
          <a:p>
            <a:pPr lvl="1" algn="ctr">
              <a:lnSpc>
                <a:spcPct val="150000"/>
              </a:lnSpc>
            </a:pP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9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248695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LOGIC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مربع نص 2">
            <a:extLst>
              <a:ext uri="{FF2B5EF4-FFF2-40B4-BE49-F238E27FC236}">
                <a16:creationId xmlns:a16="http://schemas.microsoft.com/office/drawing/2014/main" id="{42AF2F36-7565-4F7C-A867-CC4723F45A3F}"/>
              </a:ext>
            </a:extLst>
          </p:cNvPr>
          <p:cNvSpPr txBox="1"/>
          <p:nvPr/>
        </p:nvSpPr>
        <p:spPr>
          <a:xfrm>
            <a:off x="0" y="1107305"/>
            <a:ext cx="11503943" cy="499245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571500" marR="0" indent="-57150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The final issue to consider is </a:t>
            </a:r>
            <a:r>
              <a:rPr lang="en-US" sz="3600" b="1" dirty="0">
                <a:solidFill>
                  <a:srgbClr val="FF0000"/>
                </a:solidFill>
              </a:rPr>
              <a:t>grounding</a:t>
            </a:r>
            <a:r>
              <a:rPr lang="en-US" sz="3600" b="1" dirty="0"/>
              <a:t>, the connection between logical reasoning process and the real environment in which the agent exists. In particular, how do we know that KB is true in the real world? A simple answer is that the agent’s sensors cerate the connections.</a:t>
            </a:r>
          </a:p>
        </p:txBody>
      </p:sp>
    </p:spTree>
    <p:extLst>
      <p:ext uri="{BB962C8B-B14F-4D97-AF65-F5344CB8AC3E}">
        <p14:creationId xmlns:p14="http://schemas.microsoft.com/office/powerpoint/2010/main" val="35148720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4555" y="2707557"/>
            <a:ext cx="9144000" cy="103346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Thanks for Your Attention</a:t>
            </a:r>
          </a:p>
        </p:txBody>
      </p:sp>
    </p:spTree>
    <p:extLst>
      <p:ext uri="{BB962C8B-B14F-4D97-AF65-F5344CB8AC3E}">
        <p14:creationId xmlns:p14="http://schemas.microsoft.com/office/powerpoint/2010/main" val="3031073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Knowledge Based Agent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460375" y="1111706"/>
            <a:ext cx="11081067" cy="5269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Humans know things and what they know helps them to do things.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Human intelligence not purely reflex mechanisms but by process of reasoning that operation of the internal representation of knowledge.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In AI this approach to intelligence is embodied in</a:t>
            </a:r>
          </a:p>
          <a:p>
            <a:pPr algn="ctr"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</a:rPr>
              <a:t> Knowledge-based Agents</a:t>
            </a:r>
          </a:p>
        </p:txBody>
      </p:sp>
    </p:spTree>
    <p:extLst>
      <p:ext uri="{BB962C8B-B14F-4D97-AF65-F5344CB8AC3E}">
        <p14:creationId xmlns:p14="http://schemas.microsoft.com/office/powerpoint/2010/main" val="1860075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Knowledge Based Agent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460375" y="1111706"/>
            <a:ext cx="11081067" cy="5186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Logic is used as a form of knowledge representation.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Knowledge-based agents can:</a:t>
            </a: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 accept new task in form of explicitly describe goals.</a:t>
            </a: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Achieve competence quickly by being told or learning new knowledge about the environment.</a:t>
            </a: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They can adapt to changes in the environment by updating the relevant knowledge.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452912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Knowledge Based (Logical Agent) Agent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460375" y="1111706"/>
            <a:ext cx="11081067" cy="406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In which we design agents that can:</a:t>
            </a: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Form representations of a complex world.</a:t>
            </a: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Use a process of inference to derive new representation about the world</a:t>
            </a: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Use this new representation to deduce what to do. </a:t>
            </a:r>
          </a:p>
        </p:txBody>
      </p:sp>
    </p:spTree>
    <p:extLst>
      <p:ext uri="{BB962C8B-B14F-4D97-AF65-F5344CB8AC3E}">
        <p14:creationId xmlns:p14="http://schemas.microsoft.com/office/powerpoint/2010/main" val="4249406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Knowledge Based (Logical Agent) Agent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460375" y="1111706"/>
            <a:ext cx="11081067" cy="4992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The central component of a knowledge-based agent is Knowledge Base (KB).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A knowledge Base is a set of </a:t>
            </a:r>
            <a:r>
              <a:rPr lang="en-US" sz="3600" b="1" dirty="0">
                <a:solidFill>
                  <a:srgbClr val="FF0000"/>
                </a:solidFill>
              </a:rPr>
              <a:t>sentences</a:t>
            </a:r>
            <a:r>
              <a:rPr lang="en-US" sz="3600" b="1" dirty="0"/>
              <a:t>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Each sentence is expressed in a language called</a:t>
            </a:r>
          </a:p>
          <a:p>
            <a:pPr algn="ctr"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</a:rPr>
              <a:t>Knowledge Representation Language 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078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Knowledge Based (Logical Agent) Agent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460375" y="1111706"/>
            <a:ext cx="11081067" cy="4992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Knowledge Representation Language represents some </a:t>
            </a:r>
            <a:r>
              <a:rPr lang="en-US" sz="3600" b="1" dirty="0">
                <a:solidFill>
                  <a:srgbClr val="FF0000"/>
                </a:solidFill>
              </a:rPr>
              <a:t>assertion </a:t>
            </a:r>
            <a:r>
              <a:rPr lang="en-US" sz="3600" b="1" dirty="0"/>
              <a:t>about the world. 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Sometimes we dignify a sentence with the name </a:t>
            </a:r>
            <a:r>
              <a:rPr lang="en-US" sz="3600" b="1" dirty="0">
                <a:solidFill>
                  <a:srgbClr val="FF0000"/>
                </a:solidFill>
              </a:rPr>
              <a:t>axiom</a:t>
            </a:r>
            <a:r>
              <a:rPr lang="en-US" sz="3600" b="1" dirty="0"/>
              <a:t>. (</a:t>
            </a:r>
            <a:r>
              <a:rPr lang="en-US" sz="3600" b="1" dirty="0">
                <a:solidFill>
                  <a:srgbClr val="FF0000"/>
                </a:solidFill>
              </a:rPr>
              <a:t>when the sentence is taken as given without being derived for other sentences</a:t>
            </a:r>
            <a:r>
              <a:rPr lang="en-US" sz="3600" b="1" dirty="0"/>
              <a:t>)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344741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Knowledge Based (Logical Agent) Agent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460375" y="1111706"/>
            <a:ext cx="11081067" cy="5823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There must be a way to </a:t>
            </a:r>
            <a:r>
              <a:rPr lang="en-US" sz="3600" b="1" dirty="0">
                <a:solidFill>
                  <a:srgbClr val="FF0000"/>
                </a:solidFill>
              </a:rPr>
              <a:t>add</a:t>
            </a:r>
            <a:r>
              <a:rPr lang="en-US" sz="3600" b="1" dirty="0"/>
              <a:t> new sentence to the knowledge base.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There must be a way to </a:t>
            </a:r>
            <a:r>
              <a:rPr lang="en-US" sz="3600" b="1" dirty="0">
                <a:solidFill>
                  <a:srgbClr val="FF0000"/>
                </a:solidFill>
              </a:rPr>
              <a:t>query</a:t>
            </a:r>
            <a:r>
              <a:rPr lang="en-US" sz="3600" b="1" dirty="0"/>
              <a:t> the knowledge base. 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The standard name for these operations are </a:t>
            </a:r>
          </a:p>
          <a:p>
            <a:pPr algn="ctr"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</a:rPr>
              <a:t>TELL &amp; ASK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Both operation may involve </a:t>
            </a:r>
            <a:r>
              <a:rPr lang="en-US" sz="3600" b="1" dirty="0">
                <a:solidFill>
                  <a:srgbClr val="FF0000"/>
                </a:solidFill>
              </a:rPr>
              <a:t>inference </a:t>
            </a:r>
          </a:p>
          <a:p>
            <a:pPr algn="ctr"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</a:rPr>
              <a:t>(driving new sentence from old )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76740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Knowledge Based Agent Program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460375" y="1111706"/>
            <a:ext cx="11081067" cy="837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Figure shows the outline of KB agent program.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5FE4DE-3BB8-4D65-9E24-7E9BF2BAF8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592" y="2367820"/>
            <a:ext cx="11492631" cy="3570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03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Knowledge Based Agent Program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460375" y="1111706"/>
            <a:ext cx="11081067" cy="4992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Each time agent program is called, it does three things:</a:t>
            </a:r>
          </a:p>
          <a:p>
            <a:pPr marL="742950" indent="-742950" algn="just">
              <a:lnSpc>
                <a:spcPct val="150000"/>
              </a:lnSpc>
              <a:buAutoNum type="arabicPeriod"/>
            </a:pPr>
            <a:r>
              <a:rPr lang="en-US" sz="3600" b="1" dirty="0"/>
              <a:t>It TELLs the knowledge base what it perceives.</a:t>
            </a:r>
          </a:p>
          <a:p>
            <a:pPr marL="742950" indent="-742950" algn="just">
              <a:lnSpc>
                <a:spcPct val="150000"/>
              </a:lnSpc>
              <a:buAutoNum type="arabicPeriod"/>
            </a:pPr>
            <a:r>
              <a:rPr lang="en-US" sz="3600" b="1" dirty="0"/>
              <a:t>It ASKS the knowledge base what action is should perform. ( </a:t>
            </a:r>
            <a:r>
              <a:rPr lang="en-US" sz="3600" b="1" dirty="0">
                <a:solidFill>
                  <a:srgbClr val="FF0000"/>
                </a:solidFill>
              </a:rPr>
              <a:t>extensive reasoning required</a:t>
            </a:r>
            <a:r>
              <a:rPr lang="en-US" sz="3600" b="1" dirty="0"/>
              <a:t>)</a:t>
            </a:r>
          </a:p>
          <a:p>
            <a:pPr marL="742950" indent="-742950" algn="just">
              <a:lnSpc>
                <a:spcPct val="150000"/>
              </a:lnSpc>
              <a:buAutoNum type="arabicPeriod"/>
            </a:pPr>
            <a:r>
              <a:rPr lang="en-US" sz="3600" b="1" dirty="0"/>
              <a:t>The agent program tell the KB which action was chosen, and agent executes the action.</a:t>
            </a:r>
          </a:p>
        </p:txBody>
      </p:sp>
    </p:spTree>
    <p:extLst>
      <p:ext uri="{BB962C8B-B14F-4D97-AF65-F5344CB8AC3E}">
        <p14:creationId xmlns:p14="http://schemas.microsoft.com/office/powerpoint/2010/main" val="4161563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2191</TotalTime>
  <Words>834</Words>
  <Application>Microsoft Office PowerPoint</Application>
  <PresentationFormat>Widescreen</PresentationFormat>
  <Paragraphs>102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 Theme</vt:lpstr>
      <vt:lpstr>Artificial Intelligence</vt:lpstr>
      <vt:lpstr>Knowledge Based Agent</vt:lpstr>
      <vt:lpstr>Knowledge Based Agent</vt:lpstr>
      <vt:lpstr>Knowledge Based (Logical Agent) Agent</vt:lpstr>
      <vt:lpstr>Knowledge Based (Logical Agent) Agent</vt:lpstr>
      <vt:lpstr>Knowledge Based (Logical Agent) Agent</vt:lpstr>
      <vt:lpstr>Knowledge Based (Logical Agent) Agent</vt:lpstr>
      <vt:lpstr>Knowledge Based Agent Program</vt:lpstr>
      <vt:lpstr>Knowledge Based Agent Program</vt:lpstr>
      <vt:lpstr>LOGIC</vt:lpstr>
      <vt:lpstr>LOGIC (Syntax)</vt:lpstr>
      <vt:lpstr>LOGIC (semantics)</vt:lpstr>
      <vt:lpstr>LOGIC (model)</vt:lpstr>
      <vt:lpstr>LOGIC (model)</vt:lpstr>
      <vt:lpstr>LOGIC (logical reasoning)</vt:lpstr>
      <vt:lpstr>LOGIC (logical reasoning)</vt:lpstr>
      <vt:lpstr>LOGIC</vt:lpstr>
      <vt:lpstr>LOGIC</vt:lpstr>
      <vt:lpstr>Thanks for Your Attention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</dc:title>
  <dc:creator>Maher</dc:creator>
  <cp:lastModifiedBy>Hasanein Alharbi</cp:lastModifiedBy>
  <cp:revision>94</cp:revision>
  <dcterms:created xsi:type="dcterms:W3CDTF">2023-09-18T19:29:30Z</dcterms:created>
  <dcterms:modified xsi:type="dcterms:W3CDTF">2024-02-02T17:30:39Z</dcterms:modified>
</cp:coreProperties>
</file>