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7" r:id="rId1"/>
  </p:sldMasterIdLst>
  <p:notesMasterIdLst>
    <p:notesMasterId r:id="rId29"/>
  </p:notesMasterIdLst>
  <p:sldIdLst>
    <p:sldId id="363" r:id="rId2"/>
    <p:sldId id="265" r:id="rId3"/>
    <p:sldId id="334" r:id="rId4"/>
    <p:sldId id="340" r:id="rId5"/>
    <p:sldId id="277" r:id="rId6"/>
    <p:sldId id="335" r:id="rId7"/>
    <p:sldId id="336" r:id="rId8"/>
    <p:sldId id="337" r:id="rId9"/>
    <p:sldId id="361" r:id="rId10"/>
    <p:sldId id="339" r:id="rId11"/>
    <p:sldId id="341" r:id="rId12"/>
    <p:sldId id="342" r:id="rId13"/>
    <p:sldId id="343" r:id="rId14"/>
    <p:sldId id="344" r:id="rId15"/>
    <p:sldId id="345" r:id="rId16"/>
    <p:sldId id="358" r:id="rId17"/>
    <p:sldId id="346" r:id="rId18"/>
    <p:sldId id="362" r:id="rId19"/>
    <p:sldId id="347" r:id="rId20"/>
    <p:sldId id="348" r:id="rId21"/>
    <p:sldId id="349" r:id="rId22"/>
    <p:sldId id="350" r:id="rId23"/>
    <p:sldId id="351" r:id="rId24"/>
    <p:sldId id="352" r:id="rId25"/>
    <p:sldId id="316" r:id="rId26"/>
    <p:sldId id="353" r:id="rId27"/>
    <p:sldId id="35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449BE9-DA58-4CAF-B18F-A0E3D5EA8B9A}" type="datetimeFigureOut">
              <a:rPr lang="ar-IQ" smtClean="0"/>
              <a:t>16/08/1445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F3AA07E-75A0-4B1D-B7E4-D4CFA5CC7D17}" type="slidenum">
              <a:rPr lang="ar-IQ" smtClean="0"/>
              <a:t>‹#›</a:t>
            </a:fld>
            <a:endParaRPr lang="ar-IQ"/>
          </a:p>
        </p:txBody>
      </p:sp>
    </p:spTree>
    <p:extLst>
      <p:ext uri="{BB962C8B-B14F-4D97-AF65-F5344CB8AC3E}">
        <p14:creationId xmlns:p14="http://schemas.microsoft.com/office/powerpoint/2010/main" val="1027250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7EBAE9D-01C7-4B28-9ED1-9177E8C4A2DC}" type="slidenum">
              <a:rPr lang="ar-IQ" smtClean="0">
                <a:solidFill>
                  <a:prstClr val="black"/>
                </a:solidFill>
              </a:rPr>
              <a:pPr/>
              <a:t>1</a:t>
            </a:fld>
            <a:endParaRPr lang="ar-IQ">
              <a:solidFill>
                <a:prstClr val="black"/>
              </a:solidFill>
            </a:endParaRPr>
          </a:p>
        </p:txBody>
      </p:sp>
    </p:spTree>
    <p:extLst>
      <p:ext uri="{BB962C8B-B14F-4D97-AF65-F5344CB8AC3E}">
        <p14:creationId xmlns:p14="http://schemas.microsoft.com/office/powerpoint/2010/main" val="3246711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Subcutaneous injection sites need to be rotated in an orderly fashion to minimize tissue damage, aid absorption, and avoid discomfort. This is especially important for clients who must receive repeated injections, such as those with diabetes. Rotate the injection sites weekly to prevent lipoatrophy and </a:t>
            </a:r>
            <a:r>
              <a:rPr lang="en-US" sz="1200" b="0" i="0" u="none" strike="noStrike" kern="1200" baseline="0" dirty="0" err="1">
                <a:solidFill>
                  <a:schemeClr val="tx1"/>
                </a:solidFill>
                <a:latin typeface="+mn-lt"/>
                <a:ea typeface="+mn-ea"/>
                <a:cs typeface="+mn-cs"/>
              </a:rPr>
              <a:t>lipohypertrophy</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10</a:t>
            </a:fld>
            <a:endParaRPr lang="ar-IQ"/>
          </a:p>
        </p:txBody>
      </p:sp>
    </p:spTree>
    <p:extLst>
      <p:ext uri="{BB962C8B-B14F-4D97-AF65-F5344CB8AC3E}">
        <p14:creationId xmlns:p14="http://schemas.microsoft.com/office/powerpoint/2010/main" val="9364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These areas are convenient and normally have good blood circulation.</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11</a:t>
            </a:fld>
            <a:endParaRPr lang="ar-IQ"/>
          </a:p>
        </p:txBody>
      </p:sp>
    </p:spTree>
    <p:extLst>
      <p:ext uri="{BB962C8B-B14F-4D97-AF65-F5344CB8AC3E}">
        <p14:creationId xmlns:p14="http://schemas.microsoft.com/office/powerpoint/2010/main" val="3582900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Wingdings" panose="05000000000000000000" pitchFamily="2" charset="2"/>
              <a:buChar char="v"/>
            </a:pPr>
            <a:r>
              <a:rPr lang="en-US" sz="1200" b="0" i="0" u="none" strike="noStrike" kern="1200" baseline="0" dirty="0">
                <a:solidFill>
                  <a:schemeClr val="tx1"/>
                </a:solidFill>
                <a:latin typeface="+mn-lt"/>
                <a:ea typeface="+mn-ea"/>
                <a:cs typeface="+mn-cs"/>
              </a:rPr>
              <a:t>Historically, the </a:t>
            </a:r>
            <a:r>
              <a:rPr lang="en-US" sz="1200" b="0" i="0" u="none" strike="noStrike" kern="1200" baseline="0" dirty="0" err="1">
                <a:solidFill>
                  <a:schemeClr val="tx1"/>
                </a:solidFill>
                <a:latin typeface="+mn-lt"/>
                <a:ea typeface="+mn-ea"/>
                <a:cs typeface="+mn-cs"/>
              </a:rPr>
              <a:t>dorsogluteal</a:t>
            </a:r>
            <a:r>
              <a:rPr lang="en-US" sz="1200" b="0" i="0" u="none" strike="noStrike" kern="1200" baseline="0" dirty="0">
                <a:solidFill>
                  <a:schemeClr val="tx1"/>
                </a:solidFill>
                <a:latin typeface="+mn-lt"/>
                <a:ea typeface="+mn-ea"/>
                <a:cs typeface="+mn-cs"/>
              </a:rPr>
              <a:t> site was primarily used for intramuscular injections.</a:t>
            </a:r>
          </a:p>
          <a:p>
            <a:pPr marL="171450" indent="-171450" algn="l" rtl="0">
              <a:buFont typeface="Arial" panose="020B0604020202020204" pitchFamily="34" charset="0"/>
              <a:buChar char="•"/>
            </a:pPr>
            <a:r>
              <a:rPr lang="en-US" sz="1200" b="0" i="0" u="none" strike="noStrike" kern="1200" baseline="0" dirty="0">
                <a:solidFill>
                  <a:schemeClr val="tx1"/>
                </a:solidFill>
                <a:latin typeface="+mn-lt"/>
                <a:ea typeface="+mn-ea"/>
                <a:cs typeface="+mn-cs"/>
              </a:rPr>
              <a:t>As a result, complications (e.g., numbness, pain, paralysis) occurred if the nurse injected a medication near or into the sciatic nerve.</a:t>
            </a:r>
          </a:p>
          <a:p>
            <a:pPr marL="171450" indent="-171450" algn="l" rtl="0">
              <a:buFont typeface="Wingdings" panose="05000000000000000000" pitchFamily="2" charset="2"/>
              <a:buChar char="v"/>
            </a:pP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16</a:t>
            </a:fld>
            <a:endParaRPr lang="ar-IQ"/>
          </a:p>
        </p:txBody>
      </p:sp>
    </p:spTree>
    <p:extLst>
      <p:ext uri="{BB962C8B-B14F-4D97-AF65-F5344CB8AC3E}">
        <p14:creationId xmlns:p14="http://schemas.microsoft.com/office/powerpoint/2010/main" val="58363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It is recommended as the site of choice for intramuscular</a:t>
            </a:r>
          </a:p>
          <a:p>
            <a:pPr algn="l" rtl="0"/>
            <a:r>
              <a:rPr lang="en-US" sz="1200" b="0" i="0" u="none" strike="noStrike" kern="1200" baseline="0" dirty="0">
                <a:solidFill>
                  <a:schemeClr val="tx1"/>
                </a:solidFill>
                <a:latin typeface="+mn-lt"/>
                <a:ea typeface="+mn-ea"/>
                <a:cs typeface="+mn-cs"/>
              </a:rPr>
              <a:t>injections for infants and young children because it is the</a:t>
            </a:r>
          </a:p>
          <a:p>
            <a:pPr algn="l" rtl="0"/>
            <a:r>
              <a:rPr lang="en-US" sz="1200" b="0" i="0" u="none" strike="noStrike" kern="1200" baseline="0" dirty="0">
                <a:solidFill>
                  <a:schemeClr val="tx1"/>
                </a:solidFill>
                <a:latin typeface="+mn-lt"/>
                <a:ea typeface="+mn-ea"/>
                <a:cs typeface="+mn-cs"/>
              </a:rPr>
              <a:t>largest muscle mass </a:t>
            </a:r>
          </a:p>
          <a:p>
            <a:pPr algn="l" rtl="0"/>
            <a:r>
              <a:rPr lang="en-US" sz="1200" b="0" i="0" u="none" strike="noStrike" kern="1200" baseline="0" dirty="0">
                <a:solidFill>
                  <a:schemeClr val="tx1"/>
                </a:solidFill>
                <a:latin typeface="+mn-lt"/>
                <a:ea typeface="+mn-ea"/>
                <a:cs typeface="+mn-cs"/>
              </a:rPr>
              <a:t>The middle third of the muscle is suggested as the site. In the adult, the landmark is established by dividing the area between the greater trochanter of the femur and the lateral femoral condyle into thirds </a:t>
            </a:r>
            <a:r>
              <a:rPr lang="en-US" sz="1200" b="0" i="0" u="none" strike="noStrike" kern="1200" baseline="0">
                <a:solidFill>
                  <a:schemeClr val="tx1"/>
                </a:solidFill>
                <a:latin typeface="+mn-lt"/>
                <a:ea typeface="+mn-ea"/>
                <a:cs typeface="+mn-cs"/>
              </a:rPr>
              <a:t>and selecting the </a:t>
            </a:r>
            <a:r>
              <a:rPr lang="en-US" sz="1200" b="0" i="0" u="none" strike="noStrike" kern="1200" baseline="0" dirty="0">
                <a:solidFill>
                  <a:schemeClr val="tx1"/>
                </a:solidFill>
                <a:latin typeface="+mn-lt"/>
                <a:ea typeface="+mn-ea"/>
                <a:cs typeface="+mn-cs"/>
              </a:rPr>
              <a:t>middle third</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17</a:t>
            </a:fld>
            <a:endParaRPr lang="ar-IQ"/>
          </a:p>
        </p:txBody>
      </p:sp>
    </p:spTree>
    <p:extLst>
      <p:ext uri="{BB962C8B-B14F-4D97-AF65-F5344CB8AC3E}">
        <p14:creationId xmlns:p14="http://schemas.microsoft.com/office/powerpoint/2010/main" val="378064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u="none" strike="noStrike" kern="1200" baseline="0" dirty="0">
                <a:solidFill>
                  <a:schemeClr val="tx1"/>
                </a:solidFill>
                <a:latin typeface="+mn-lt"/>
                <a:ea typeface="+mn-ea"/>
                <a:cs typeface="+mn-cs"/>
              </a:rPr>
              <a:t>It is not used often for intramuscular injections because it is a relatively small muscle and is very close to the radial nerve and radial artery. It is sometimes considered for use in adults because of rapid absorption from the deltoid area, but no more than 1 mL of solution can be administered.</a:t>
            </a:r>
            <a:endParaRPr lang="en-US" dirty="0"/>
          </a:p>
        </p:txBody>
      </p:sp>
      <p:sp>
        <p:nvSpPr>
          <p:cNvPr id="4" name="Slide Number Placeholder 3"/>
          <p:cNvSpPr>
            <a:spLocks noGrp="1"/>
          </p:cNvSpPr>
          <p:nvPr>
            <p:ph type="sldNum" sz="quarter" idx="5"/>
          </p:nvPr>
        </p:nvSpPr>
        <p:spPr/>
        <p:txBody>
          <a:bodyPr/>
          <a:lstStyle/>
          <a:p>
            <a:fld id="{DF3AA07E-75A0-4B1D-B7E4-D4CFA5CC7D17}" type="slidenum">
              <a:rPr lang="ar-IQ" smtClean="0"/>
              <a:t>21</a:t>
            </a:fld>
            <a:endParaRPr lang="ar-IQ"/>
          </a:p>
        </p:txBody>
      </p:sp>
    </p:spTree>
    <p:extLst>
      <p:ext uri="{BB962C8B-B14F-4D97-AF65-F5344CB8AC3E}">
        <p14:creationId xmlns:p14="http://schemas.microsoft.com/office/powerpoint/2010/main" val="151213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5641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6663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887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0220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3711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04423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5651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2018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59591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16/08/1445</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1826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6358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16/08/1445</a:t>
            </a:fld>
            <a:endParaRPr lang="ar-SA"/>
          </a:p>
        </p:txBody>
      </p:sp>
      <p:sp>
        <p:nvSpPr>
          <p:cNvPr id="8" name="Footer Placeholder 7"/>
          <p:cNvSpPr>
            <a:spLocks noGrp="1"/>
          </p:cNvSpPr>
          <p:nvPr>
            <p:ph type="ftr" sz="quarter" idx="11"/>
          </p:nvPr>
        </p:nvSpPr>
        <p:spPr/>
        <p:txBody>
          <a:bodyPr/>
          <a:lstStyle/>
          <a:p>
            <a:endParaRPr lang="ar-S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3673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16/08/1445</a:t>
            </a:fld>
            <a:endParaRPr lang="ar-SA"/>
          </a:p>
        </p:txBody>
      </p:sp>
      <p:sp>
        <p:nvSpPr>
          <p:cNvPr id="4" name="Footer Placeholder 3"/>
          <p:cNvSpPr>
            <a:spLocks noGrp="1"/>
          </p:cNvSpPr>
          <p:nvPr>
            <p:ph type="ftr" sz="quarter" idx="11"/>
          </p:nvPr>
        </p:nvSpPr>
        <p:spPr/>
        <p:txBody>
          <a:bodyPr/>
          <a:lstStyle/>
          <a:p>
            <a:endParaRPr lang="ar-S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972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16/08/1445</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820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9868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16/08/1445</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5195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B8ABB09-4A1D-463E-8065-109CC2B7EFAA}" type="datetimeFigureOut">
              <a:rPr lang="ar-SA" smtClean="0"/>
              <a:t>16/08/1445</a:t>
            </a:fld>
            <a:endParaRPr lang="ar-S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7141055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9425" y="188640"/>
            <a:ext cx="4733754" cy="4536504"/>
          </a:xfrm>
        </p:spPr>
        <p:txBody>
          <a:bodyPr>
            <a:normAutofit/>
          </a:bodyPr>
          <a:lstStyle/>
          <a:p>
            <a:pPr algn="ctr"/>
            <a:r>
              <a:rPr lang="en-US" sz="3600" b="1" dirty="0">
                <a:latin typeface="Times New Roman" panose="02020603050405020304" pitchFamily="18" charset="0"/>
                <a:cs typeface="Times New Roman" panose="02020603050405020304" pitchFamily="18" charset="0"/>
              </a:rPr>
              <a:t>Lecture </a:t>
            </a:r>
            <a:r>
              <a:rPr lang="ar-BH" sz="3600" b="1" dirty="0" smtClean="0">
                <a:latin typeface="Times New Roman" panose="02020603050405020304" pitchFamily="18" charset="0"/>
                <a:cs typeface="Times New Roman" panose="02020603050405020304" pitchFamily="18" charset="0"/>
              </a:rPr>
              <a:t>9</a:t>
            </a:r>
            <a:r>
              <a:rPr lang="en-US" sz="36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Subject</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Medication Administration</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Part </a:t>
            </a:r>
            <a:r>
              <a:rPr lang="ar-BH" sz="4000" b="1" dirty="0">
                <a:latin typeface="Times New Roman" panose="02020603050405020304" pitchFamily="18" charset="0"/>
                <a:cs typeface="Times New Roman" panose="02020603050405020304" pitchFamily="18" charset="0"/>
              </a:rPr>
              <a:t>2</a:t>
            </a:r>
            <a:r>
              <a:rPr lang="en-US" sz="4000" b="1" dirty="0">
                <a:latin typeface="Times New Roman" panose="02020603050405020304" pitchFamily="18" charset="0"/>
                <a:cs typeface="Times New Roman" panose="02020603050405020304" pitchFamily="18" charset="0"/>
              </a:rPr>
              <a:t> </a:t>
            </a:r>
            <a:br>
              <a:rPr lang="en-US" sz="40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Theoretical</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ar-IQ" sz="11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915816" y="4941168"/>
            <a:ext cx="3760211" cy="1368152"/>
          </a:xfrm>
        </p:spPr>
        <p:txBody>
          <a:bodyPr>
            <a:normAutofit fontScale="92500" lnSpcReduction="20000"/>
          </a:bodyPr>
          <a:lstStyle/>
          <a:p>
            <a:pPr algn="ctr" rtl="0"/>
            <a:r>
              <a:rPr lang="en-US" b="1" dirty="0">
                <a:solidFill>
                  <a:schemeClr val="tx1"/>
                </a:solidFill>
                <a:latin typeface="Times New Roman" panose="02020603050405020304" pitchFamily="18" charset="0"/>
                <a:cs typeface="Times New Roman" panose="02020603050405020304" pitchFamily="18" charset="0"/>
              </a:rPr>
              <a:t>Prepared by</a:t>
            </a:r>
          </a:p>
          <a:p>
            <a:pPr algn="ctr" rtl="0"/>
            <a:r>
              <a:rPr lang="en-US" b="1" dirty="0">
                <a:solidFill>
                  <a:schemeClr val="tx1"/>
                </a:solidFill>
                <a:latin typeface="Times New Roman" panose="02020603050405020304" pitchFamily="18" charset="0"/>
                <a:cs typeface="Times New Roman" panose="02020603050405020304" pitchFamily="18" charset="0"/>
              </a:rPr>
              <a:t>Dr. Ali Ahmed</a:t>
            </a:r>
          </a:p>
          <a:p>
            <a:pPr algn="ctr"/>
            <a:r>
              <a:rPr lang="en-US" b="1" dirty="0">
                <a:solidFill>
                  <a:schemeClr val="tx1"/>
                </a:solidFill>
                <a:latin typeface="Times New Roman" panose="02020603050405020304" pitchFamily="18" charset="0"/>
                <a:cs typeface="Times New Roman" panose="02020603050405020304" pitchFamily="18" charset="0"/>
              </a:rPr>
              <a:t>Dr: </a:t>
            </a:r>
            <a:r>
              <a:rPr lang="en-US" b="1" dirty="0" err="1">
                <a:solidFill>
                  <a:schemeClr val="tx1"/>
                </a:solidFill>
                <a:latin typeface="Times New Roman" panose="02020603050405020304" pitchFamily="18" charset="0"/>
                <a:cs typeface="Times New Roman" panose="02020603050405020304" pitchFamily="18" charset="0"/>
              </a:rPr>
              <a:t>Hayder</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Mohammed</a:t>
            </a:r>
          </a:p>
          <a:p>
            <a:pPr algn="ctr"/>
            <a:r>
              <a:rPr lang="en-US" b="1" dirty="0" smtClean="0">
                <a:solidFill>
                  <a:schemeClr val="tx1"/>
                </a:solidFill>
                <a:latin typeface="Times New Roman" panose="02020603050405020304" pitchFamily="18" charset="0"/>
                <a:cs typeface="Times New Roman" panose="02020603050405020304" pitchFamily="18" charset="0"/>
              </a:rPr>
              <a:t>Dr. Rania </a:t>
            </a:r>
            <a:r>
              <a:rPr lang="en-US" b="1" dirty="0" err="1" smtClean="0">
                <a:solidFill>
                  <a:schemeClr val="tx1"/>
                </a:solidFill>
                <a:latin typeface="Times New Roman" panose="02020603050405020304" pitchFamily="18" charset="0"/>
                <a:cs typeface="Times New Roman" panose="02020603050405020304" pitchFamily="18" charset="0"/>
              </a:rPr>
              <a:t>Abd</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Elmohsen</a:t>
            </a:r>
            <a:r>
              <a:rPr lang="en-US" b="1" dirty="0" smtClean="0">
                <a:solidFill>
                  <a:schemeClr val="tx1"/>
                </a:solidFill>
                <a:latin typeface="Times New Roman" panose="02020603050405020304" pitchFamily="18" charset="0"/>
                <a:cs typeface="Times New Roman" panose="02020603050405020304" pitchFamily="18" charset="0"/>
              </a:rPr>
              <a:t> Abo </a:t>
            </a:r>
            <a:r>
              <a:rPr lang="en-US" b="1" dirty="0" err="1" smtClean="0">
                <a:solidFill>
                  <a:schemeClr val="tx1"/>
                </a:solidFill>
                <a:latin typeface="Times New Roman" panose="02020603050405020304" pitchFamily="18" charset="0"/>
                <a:cs typeface="Times New Roman" panose="02020603050405020304" pitchFamily="18" charset="0"/>
              </a:rPr>
              <a:t>Elnour</a:t>
            </a:r>
            <a:r>
              <a:rPr lang="en-US" b="1"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pPr algn="ctr" rtl="0"/>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xmlns="" id="{6FB0C1F9-AC4C-410C-8C69-6784FA604D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4135" y="345387"/>
            <a:ext cx="1918355" cy="15691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العلاقات المحلية لكلية المستقبل الجامعة">
            <a:extLst>
              <a:ext uri="{FF2B5EF4-FFF2-40B4-BE49-F238E27FC236}">
                <a16:creationId xmlns:a16="http://schemas.microsoft.com/office/drawing/2014/main" xmlns="" id="{94529578-2FBC-40C7-ACDB-6FBF600B2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15" y="345387"/>
            <a:ext cx="1918355" cy="183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7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E7042-2E27-476F-A2A1-546472713ADB}"/>
              </a:ext>
            </a:extLst>
          </p:cNvPr>
          <p:cNvSpPr>
            <a:spLocks noGrp="1"/>
          </p:cNvSpPr>
          <p:nvPr>
            <p:ph type="title"/>
          </p:nvPr>
        </p:nvSpPr>
        <p:spPr>
          <a:xfrm>
            <a:off x="107504" y="188640"/>
            <a:ext cx="7560840" cy="1280890"/>
          </a:xfrm>
        </p:spPr>
        <p:txBody>
          <a:bodyPr/>
          <a:lstStyle/>
          <a:p>
            <a:r>
              <a:rPr lang="en-US" b="1" dirty="0">
                <a:solidFill>
                  <a:srgbClr val="C00000"/>
                </a:solidFill>
                <a:latin typeface="Times New Roman" panose="02020603050405020304" pitchFamily="18" charset="0"/>
                <a:cs typeface="Times New Roman" panose="02020603050405020304" pitchFamily="18" charset="0"/>
              </a:rPr>
              <a:t>2- Subcutaneous Injections (SC)</a:t>
            </a:r>
          </a:p>
        </p:txBody>
      </p:sp>
      <p:sp>
        <p:nvSpPr>
          <p:cNvPr id="3" name="Content Placeholder 2">
            <a:extLst>
              <a:ext uri="{FF2B5EF4-FFF2-40B4-BE49-F238E27FC236}">
                <a16:creationId xmlns:a16="http://schemas.microsoft.com/office/drawing/2014/main" xmlns="" id="{30B5E8C0-B792-403D-A821-1C9DE7083569}"/>
              </a:ext>
            </a:extLst>
          </p:cNvPr>
          <p:cNvSpPr>
            <a:spLocks noGrp="1"/>
          </p:cNvSpPr>
          <p:nvPr>
            <p:ph idx="1"/>
          </p:nvPr>
        </p:nvSpPr>
        <p:spPr>
          <a:xfrm>
            <a:off x="1" y="980728"/>
            <a:ext cx="8892479" cy="5400600"/>
          </a:xfrm>
        </p:spPr>
        <p:txBody>
          <a:bodyPr>
            <a:normAutofit/>
          </a:bodyPr>
          <a:lstStyle/>
          <a:p>
            <a:pPr algn="justLow">
              <a:lnSpc>
                <a:spcPct val="150000"/>
              </a:lnSpc>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Many kinds of drugs administered subcutaneously (vaccines, insulin, and heparin).</a:t>
            </a:r>
          </a:p>
          <a:p>
            <a:pPr algn="justLow">
              <a:lnSpc>
                <a:spcPct val="150000"/>
              </a:lnSpc>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Only small doses (0.5 to 1 mL) of medication.</a:t>
            </a:r>
          </a:p>
          <a:p>
            <a:pPr algn="justLow">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The angle of injection is </a:t>
            </a:r>
            <a:r>
              <a:rPr lang="en-US" sz="2600" dirty="0">
                <a:solidFill>
                  <a:schemeClr val="tx1"/>
                </a:solidFill>
                <a:latin typeface="Times New Roman" panose="02020603050405020304" pitchFamily="18" charset="0"/>
                <a:cs typeface="Times New Roman" panose="02020603050405020304" pitchFamily="18" charset="0"/>
              </a:rPr>
              <a:t>45° and in some area and cases 90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B01244C-9EB2-4F3D-BFD9-DF89E75C6F39}"/>
              </a:ext>
            </a:extLst>
          </p:cNvPr>
          <p:cNvPicPr>
            <a:picLocks noChangeAspect="1"/>
          </p:cNvPicPr>
          <p:nvPr/>
        </p:nvPicPr>
        <p:blipFill>
          <a:blip r:embed="rId3"/>
          <a:stretch>
            <a:fillRect/>
          </a:stretch>
        </p:blipFill>
        <p:spPr>
          <a:xfrm>
            <a:off x="0" y="3698186"/>
            <a:ext cx="9143999" cy="3266138"/>
          </a:xfrm>
          <a:prstGeom prst="rect">
            <a:avLst/>
          </a:prstGeom>
        </p:spPr>
      </p:pic>
    </p:spTree>
    <p:extLst>
      <p:ext uri="{BB962C8B-B14F-4D97-AF65-F5344CB8AC3E}">
        <p14:creationId xmlns:p14="http://schemas.microsoft.com/office/powerpoint/2010/main" val="427056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7F868EF-9882-4DC3-BA0F-9E3B98DCA1A5}"/>
              </a:ext>
            </a:extLst>
          </p:cNvPr>
          <p:cNvPicPr>
            <a:picLocks noGrp="1" noChangeAspect="1"/>
          </p:cNvPicPr>
          <p:nvPr>
            <p:ph idx="1"/>
          </p:nvPr>
        </p:nvPicPr>
        <p:blipFill>
          <a:blip r:embed="rId3"/>
          <a:stretch>
            <a:fillRect/>
          </a:stretch>
        </p:blipFill>
        <p:spPr>
          <a:xfrm>
            <a:off x="2915816" y="1644382"/>
            <a:ext cx="6102424" cy="5203387"/>
          </a:xfrm>
          <a:prstGeom prst="rect">
            <a:avLst/>
          </a:prstGeom>
        </p:spPr>
      </p:pic>
      <p:sp>
        <p:nvSpPr>
          <p:cNvPr id="5" name="Rectangle 4">
            <a:extLst>
              <a:ext uri="{FF2B5EF4-FFF2-40B4-BE49-F238E27FC236}">
                <a16:creationId xmlns:a16="http://schemas.microsoft.com/office/drawing/2014/main" xmlns="" id="{E093235B-4F9B-4ABB-B459-9C4F9F5DFAB8}"/>
              </a:ext>
            </a:extLst>
          </p:cNvPr>
          <p:cNvSpPr/>
          <p:nvPr/>
        </p:nvSpPr>
        <p:spPr>
          <a:xfrm>
            <a:off x="0" y="28562"/>
            <a:ext cx="8748464" cy="2975110"/>
          </a:xfrm>
          <a:prstGeom prst="rect">
            <a:avLst/>
          </a:prstGeom>
        </p:spPr>
        <p:txBody>
          <a:bodyPr wrap="square">
            <a:spAutoFit/>
          </a:bodyPr>
          <a:lstStyle/>
          <a:p>
            <a:pPr algn="justLow">
              <a:lnSpc>
                <a:spcPct val="150000"/>
              </a:lnSpc>
              <a:buFont typeface="Wingdings" panose="05000000000000000000" pitchFamily="2" charset="2"/>
              <a:buChar char="v"/>
            </a:pPr>
            <a:r>
              <a:rPr lang="en-US" sz="2400" b="1" dirty="0">
                <a:solidFill>
                  <a:srgbClr val="0070C0"/>
                </a:solidFill>
                <a:latin typeface="Times New Roman" panose="02020603050405020304" pitchFamily="18" charset="0"/>
                <a:cs typeface="Times New Roman" panose="02020603050405020304" pitchFamily="18" charset="0"/>
              </a:rPr>
              <a:t>Common sites for injections are:- </a:t>
            </a:r>
          </a:p>
          <a:p>
            <a:pPr marL="796925" indent="-457200" algn="justLow">
              <a:lnSpc>
                <a:spcPct val="150000"/>
              </a:lnSpc>
              <a:buFont typeface="+mj-lt"/>
              <a:buAutoNum type="arabicPeriod"/>
            </a:pPr>
            <a:r>
              <a:rPr lang="en-US" sz="2600" dirty="0">
                <a:latin typeface="Times New Roman" panose="02020603050405020304" pitchFamily="18" charset="0"/>
                <a:cs typeface="Times New Roman" panose="02020603050405020304" pitchFamily="18" charset="0"/>
              </a:rPr>
              <a:t>the outer aspect of the upper arms  (</a:t>
            </a:r>
            <a:r>
              <a:rPr lang="en-US" sz="2600" b="1" dirty="0">
                <a:solidFill>
                  <a:srgbClr val="0070C0"/>
                </a:solidFill>
                <a:latin typeface="Times New Roman" panose="02020603050405020304" pitchFamily="18" charset="0"/>
                <a:cs typeface="Times New Roman" panose="02020603050405020304" pitchFamily="18" charset="0"/>
              </a:rPr>
              <a:t>Common</a:t>
            </a:r>
            <a:r>
              <a:rPr lang="en-US" sz="2600" dirty="0">
                <a:latin typeface="Times New Roman" panose="02020603050405020304" pitchFamily="18" charset="0"/>
                <a:cs typeface="Times New Roman" panose="02020603050405020304" pitchFamily="18" charset="0"/>
              </a:rPr>
              <a:t>) (why??)</a:t>
            </a:r>
          </a:p>
          <a:p>
            <a:pPr marL="796925" indent="-457200" algn="justLow">
              <a:lnSpc>
                <a:spcPct val="150000"/>
              </a:lnSpc>
              <a:buFont typeface="+mj-lt"/>
              <a:buAutoNum type="arabicPeriod"/>
            </a:pPr>
            <a:r>
              <a:rPr lang="en-US" sz="2600" dirty="0">
                <a:latin typeface="Times New Roman" panose="02020603050405020304" pitchFamily="18" charset="0"/>
                <a:cs typeface="Times New Roman" panose="02020603050405020304" pitchFamily="18" charset="0"/>
              </a:rPr>
              <a:t>the anterior aspect of the thighs.(</a:t>
            </a:r>
            <a:r>
              <a:rPr lang="en-US" sz="2600" b="1" dirty="0">
                <a:solidFill>
                  <a:srgbClr val="0070C0"/>
                </a:solidFill>
                <a:latin typeface="Times New Roman" panose="02020603050405020304" pitchFamily="18" charset="0"/>
                <a:cs typeface="Times New Roman" panose="02020603050405020304" pitchFamily="18" charset="0"/>
              </a:rPr>
              <a:t>Common</a:t>
            </a:r>
            <a:r>
              <a:rPr lang="en-US" sz="2600" dirty="0">
                <a:latin typeface="Times New Roman" panose="02020603050405020304" pitchFamily="18" charset="0"/>
                <a:cs typeface="Times New Roman" panose="02020603050405020304" pitchFamily="18" charset="0"/>
              </a:rPr>
              <a:t>)</a:t>
            </a:r>
          </a:p>
          <a:p>
            <a:pPr marL="796925" indent="-457200" algn="justLow">
              <a:lnSpc>
                <a:spcPct val="150000"/>
              </a:lnSpc>
              <a:buFont typeface="+mj-lt"/>
              <a:buAutoNum type="arabicPeriod"/>
            </a:pPr>
            <a:r>
              <a:rPr lang="en-US" sz="2600" dirty="0">
                <a:latin typeface="Times New Roman" panose="02020603050405020304" pitchFamily="18" charset="0"/>
                <a:cs typeface="Times New Roman" panose="02020603050405020304" pitchFamily="18" charset="0"/>
              </a:rPr>
              <a:t>the abdomen</a:t>
            </a:r>
          </a:p>
          <a:p>
            <a:pPr marL="796925" indent="-457200" algn="justLow">
              <a:lnSpc>
                <a:spcPct val="150000"/>
              </a:lnSpc>
              <a:buFont typeface="+mj-lt"/>
              <a:buAutoNum type="arabicPeriod"/>
            </a:pPr>
            <a:r>
              <a:rPr lang="en-US" sz="2600" dirty="0">
                <a:latin typeface="Times New Roman" panose="02020603050405020304" pitchFamily="18" charset="0"/>
                <a:cs typeface="Times New Roman" panose="02020603050405020304" pitchFamily="18" charset="0"/>
              </a:rPr>
              <a:t>the scapular</a:t>
            </a:r>
          </a:p>
        </p:txBody>
      </p:sp>
    </p:spTree>
    <p:extLst>
      <p:ext uri="{BB962C8B-B14F-4D97-AF65-F5344CB8AC3E}">
        <p14:creationId xmlns:p14="http://schemas.microsoft.com/office/powerpoint/2010/main" val="303464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227B0-3769-4A43-B9FE-0AE1081E1B91}"/>
              </a:ext>
            </a:extLst>
          </p:cNvPr>
          <p:cNvSpPr>
            <a:spLocks noGrp="1"/>
          </p:cNvSpPr>
          <p:nvPr>
            <p:ph type="title"/>
          </p:nvPr>
        </p:nvSpPr>
        <p:spPr>
          <a:xfrm>
            <a:off x="0" y="0"/>
            <a:ext cx="9144000" cy="1280890"/>
          </a:xfrm>
        </p:spPr>
        <p:txBody>
          <a:bodyPr/>
          <a:lstStyle/>
          <a:p>
            <a:r>
              <a:rPr lang="en-US" dirty="0">
                <a:latin typeface="Times New Roman" panose="02020603050405020304" pitchFamily="18" charset="0"/>
                <a:cs typeface="Times New Roman" panose="02020603050405020304" pitchFamily="18" charset="0"/>
              </a:rPr>
              <a:t>Administering a Subcutaneous Injection</a:t>
            </a:r>
          </a:p>
        </p:txBody>
      </p:sp>
      <p:sp>
        <p:nvSpPr>
          <p:cNvPr id="3" name="Content Placeholder 2">
            <a:extLst>
              <a:ext uri="{FF2B5EF4-FFF2-40B4-BE49-F238E27FC236}">
                <a16:creationId xmlns:a16="http://schemas.microsoft.com/office/drawing/2014/main" xmlns="" id="{FF1ACC0D-F756-4D95-BDF4-881AA241CDCE}"/>
              </a:ext>
            </a:extLst>
          </p:cNvPr>
          <p:cNvSpPr>
            <a:spLocks noGrp="1"/>
          </p:cNvSpPr>
          <p:nvPr>
            <p:ph idx="1"/>
          </p:nvPr>
        </p:nvSpPr>
        <p:spPr>
          <a:xfrm>
            <a:off x="0" y="647817"/>
            <a:ext cx="9143999" cy="6021288"/>
          </a:xfrm>
        </p:spPr>
        <p:txBody>
          <a:bodyPr>
            <a:noAutofit/>
          </a:bodyPr>
          <a:lstStyle/>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Perform hand hygiene and wear clean gloves. </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Provide for client privacy.</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Introduce your self to the client.</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Explain the purpose of the medication.</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Select a site free of tenderness, hardness, swelling, scarring, itching, burning, or localized inflammation.</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Clean the site with an antiseptic swab, start at the center of the site and clean in a widening circle to about 5 cm.</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Prepare the syringe for injection.</a:t>
            </a:r>
          </a:p>
          <a:p>
            <a:pPr>
              <a:buFont typeface="+mj-lt"/>
              <a:buAutoNum type="arabicPeriod"/>
            </a:pP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7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19B3C7-DE83-43AC-994A-E3A862B13B55}"/>
              </a:ext>
            </a:extLst>
          </p:cNvPr>
          <p:cNvSpPr>
            <a:spLocks noGrp="1"/>
          </p:cNvSpPr>
          <p:nvPr>
            <p:ph idx="1"/>
          </p:nvPr>
        </p:nvSpPr>
        <p:spPr>
          <a:xfrm>
            <a:off x="0" y="94320"/>
            <a:ext cx="9143999" cy="6669360"/>
          </a:xfrm>
        </p:spPr>
        <p:txBody>
          <a:bodyPr>
            <a:normAutofit/>
          </a:bodyPr>
          <a:lstStyle/>
          <a:p>
            <a:pPr>
              <a:buFont typeface="+mj-lt"/>
              <a:buAutoNum type="arabicPeriod" startAt="8"/>
            </a:pPr>
            <a:r>
              <a:rPr lang="en-US" sz="2600" dirty="0">
                <a:solidFill>
                  <a:schemeClr val="tx1"/>
                </a:solidFill>
                <a:latin typeface="Times New Roman" panose="02020603050405020304" pitchFamily="18" charset="0"/>
                <a:cs typeface="Times New Roman" panose="02020603050405020304" pitchFamily="18" charset="0"/>
              </a:rPr>
              <a:t>Inject the medication at 45° angle insertion or a 90° angle insertion.</a:t>
            </a:r>
          </a:p>
          <a:p>
            <a:pPr>
              <a:buFont typeface="+mj-lt"/>
              <a:buAutoNum type="arabicPeriod" startAt="8"/>
            </a:pPr>
            <a:r>
              <a:rPr lang="en-US" sz="2600" dirty="0">
                <a:solidFill>
                  <a:schemeClr val="tx1"/>
                </a:solidFill>
                <a:latin typeface="Times New Roman" panose="02020603050405020304" pitchFamily="18" charset="0"/>
                <a:cs typeface="Times New Roman" panose="02020603050405020304" pitchFamily="18" charset="0"/>
              </a:rPr>
              <a:t>Remove the needle.</a:t>
            </a:r>
          </a:p>
          <a:p>
            <a:pPr>
              <a:buFont typeface="+mj-lt"/>
              <a:buAutoNum type="arabicPeriod" startAt="8"/>
            </a:pPr>
            <a:r>
              <a:rPr lang="en-US" sz="2600" dirty="0">
                <a:solidFill>
                  <a:schemeClr val="tx1"/>
                </a:solidFill>
                <a:latin typeface="Times New Roman" panose="02020603050405020304" pitchFamily="18" charset="0"/>
                <a:cs typeface="Times New Roman" panose="02020603050405020304" pitchFamily="18" charset="0"/>
              </a:rPr>
              <a:t>If bleeding occurs, apply pressure to the site with dry sterile gauze until it stops.</a:t>
            </a:r>
          </a:p>
          <a:p>
            <a:pPr>
              <a:buFont typeface="+mj-lt"/>
              <a:buAutoNum type="arabicPeriod" startAt="8"/>
            </a:pPr>
            <a:r>
              <a:rPr lang="en-US" sz="2600" dirty="0">
                <a:solidFill>
                  <a:schemeClr val="tx1"/>
                </a:solidFill>
                <a:latin typeface="Times New Roman" panose="02020603050405020304" pitchFamily="18" charset="0"/>
                <a:cs typeface="Times New Roman" panose="02020603050405020304" pitchFamily="18" charset="0"/>
              </a:rPr>
              <a:t>Document the medication given, dosage, time, route, and any assessments.</a:t>
            </a:r>
          </a:p>
        </p:txBody>
      </p:sp>
      <p:pic>
        <p:nvPicPr>
          <p:cNvPr id="4" name="Picture 3">
            <a:extLst>
              <a:ext uri="{FF2B5EF4-FFF2-40B4-BE49-F238E27FC236}">
                <a16:creationId xmlns:a16="http://schemas.microsoft.com/office/drawing/2014/main" xmlns="" id="{116AA040-4D0C-47B6-AEE2-DE7CC4185734}"/>
              </a:ext>
            </a:extLst>
          </p:cNvPr>
          <p:cNvPicPr>
            <a:picLocks noChangeAspect="1"/>
          </p:cNvPicPr>
          <p:nvPr/>
        </p:nvPicPr>
        <p:blipFill>
          <a:blip r:embed="rId2"/>
          <a:stretch>
            <a:fillRect/>
          </a:stretch>
        </p:blipFill>
        <p:spPr>
          <a:xfrm>
            <a:off x="2264806" y="2973268"/>
            <a:ext cx="6879194" cy="3884732"/>
          </a:xfrm>
          <a:prstGeom prst="rect">
            <a:avLst/>
          </a:prstGeom>
        </p:spPr>
      </p:pic>
    </p:spTree>
    <p:extLst>
      <p:ext uri="{BB962C8B-B14F-4D97-AF65-F5344CB8AC3E}">
        <p14:creationId xmlns:p14="http://schemas.microsoft.com/office/powerpoint/2010/main" val="80505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00554B-3988-49EC-988B-14C5AB368798}"/>
              </a:ext>
            </a:extLst>
          </p:cNvPr>
          <p:cNvSpPr>
            <a:spLocks noGrp="1"/>
          </p:cNvSpPr>
          <p:nvPr>
            <p:ph type="title"/>
          </p:nvPr>
        </p:nvSpPr>
        <p:spPr>
          <a:xfrm>
            <a:off x="251520" y="116632"/>
            <a:ext cx="7967886" cy="1280890"/>
          </a:xfrm>
        </p:spPr>
        <p:txBody>
          <a:bodyPr/>
          <a:lstStyle/>
          <a:p>
            <a:r>
              <a:rPr lang="en-US" dirty="0">
                <a:solidFill>
                  <a:srgbClr val="C00000"/>
                </a:solidFill>
                <a:latin typeface="Times New Roman" panose="02020603050405020304" pitchFamily="18" charset="0"/>
                <a:cs typeface="Times New Roman" panose="02020603050405020304" pitchFamily="18" charset="0"/>
              </a:rPr>
              <a:t>3- Intramuscular Injections (IM)</a:t>
            </a:r>
          </a:p>
        </p:txBody>
      </p:sp>
      <p:sp>
        <p:nvSpPr>
          <p:cNvPr id="3" name="Content Placeholder 2">
            <a:extLst>
              <a:ext uri="{FF2B5EF4-FFF2-40B4-BE49-F238E27FC236}">
                <a16:creationId xmlns:a16="http://schemas.microsoft.com/office/drawing/2014/main" xmlns="" id="{770966F0-0518-45F6-82F4-76D158D58858}"/>
              </a:ext>
            </a:extLst>
          </p:cNvPr>
          <p:cNvSpPr>
            <a:spLocks noGrp="1"/>
          </p:cNvSpPr>
          <p:nvPr>
            <p:ph idx="1"/>
          </p:nvPr>
        </p:nvSpPr>
        <p:spPr>
          <a:xfrm>
            <a:off x="107504" y="774054"/>
            <a:ext cx="8928992" cy="3777622"/>
          </a:xfrm>
        </p:spPr>
        <p:txBody>
          <a:bodyPr>
            <a:normAutofit/>
          </a:bodyPr>
          <a:lstStyle/>
          <a:p>
            <a:pPr algn="justLow">
              <a:lnSpc>
                <a:spcPct val="150000"/>
              </a:lnSpc>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Injections into muscle tissue, are absorbed more quickly than subcutaneous injections because of the greater blood supply.</a:t>
            </a:r>
          </a:p>
          <a:p>
            <a:pPr algn="justLow">
              <a:lnSpc>
                <a:spcPct val="150000"/>
              </a:lnSpc>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Take a larger volume of fluid (1 – 5 ml).</a:t>
            </a:r>
          </a:p>
          <a:p>
            <a:pPr algn="justLow">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The angle of injection is 90 degree.  </a:t>
            </a:r>
          </a:p>
          <a:p>
            <a:pPr algn="justLow">
              <a:lnSpc>
                <a:spcPct val="150000"/>
              </a:lnSpc>
              <a:buFont typeface="Wingdings" panose="05000000000000000000" pitchFamily="2" charset="2"/>
              <a:buChar char="v"/>
            </a:pPr>
            <a:endParaRPr lang="en-US" sz="2600" dirty="0">
              <a:solidFill>
                <a:schemeClr val="tx1"/>
              </a:solidFill>
              <a:latin typeface="Times New Roman" panose="02020603050405020304" pitchFamily="18" charset="0"/>
              <a:cs typeface="Times New Roman" panose="02020603050405020304" pitchFamily="18" charset="0"/>
            </a:endParaRPr>
          </a:p>
          <a:p>
            <a:pPr algn="justLow">
              <a:lnSpc>
                <a:spcPct val="150000"/>
              </a:lnSpc>
              <a:buFont typeface="Wingdings" panose="05000000000000000000" pitchFamily="2" charset="2"/>
              <a:buChar char="v"/>
            </a:pP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2582F52-1F59-4A88-9DBA-A5361886A98E}"/>
              </a:ext>
            </a:extLst>
          </p:cNvPr>
          <p:cNvPicPr>
            <a:picLocks noChangeAspect="1"/>
          </p:cNvPicPr>
          <p:nvPr/>
        </p:nvPicPr>
        <p:blipFill>
          <a:blip r:embed="rId2"/>
          <a:stretch>
            <a:fillRect/>
          </a:stretch>
        </p:blipFill>
        <p:spPr>
          <a:xfrm>
            <a:off x="845840" y="3519681"/>
            <a:ext cx="7452319" cy="3378833"/>
          </a:xfrm>
          <a:prstGeom prst="rect">
            <a:avLst/>
          </a:prstGeom>
        </p:spPr>
      </p:pic>
    </p:spTree>
    <p:extLst>
      <p:ext uri="{BB962C8B-B14F-4D97-AF65-F5344CB8AC3E}">
        <p14:creationId xmlns:p14="http://schemas.microsoft.com/office/powerpoint/2010/main" val="85793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360ED-1001-4158-89E1-B1AB9D8842EC}"/>
              </a:ext>
            </a:extLst>
          </p:cNvPr>
          <p:cNvSpPr>
            <a:spLocks noGrp="1"/>
          </p:cNvSpPr>
          <p:nvPr>
            <p:ph type="title"/>
          </p:nvPr>
        </p:nvSpPr>
        <p:spPr>
          <a:xfrm>
            <a:off x="26619" y="116632"/>
            <a:ext cx="8507781" cy="1280890"/>
          </a:xfrm>
        </p:spPr>
        <p:txBody>
          <a:bodyPr/>
          <a:lstStyle/>
          <a:p>
            <a:r>
              <a:rPr lang="en-US" dirty="0">
                <a:latin typeface="Times New Roman" panose="02020603050405020304" pitchFamily="18" charset="0"/>
                <a:cs typeface="Times New Roman" panose="02020603050405020304" pitchFamily="18" charset="0"/>
              </a:rPr>
              <a:t>Sites of intramuscular injection</a:t>
            </a:r>
          </a:p>
        </p:txBody>
      </p:sp>
      <p:sp>
        <p:nvSpPr>
          <p:cNvPr id="3" name="Content Placeholder 2">
            <a:extLst>
              <a:ext uri="{FF2B5EF4-FFF2-40B4-BE49-F238E27FC236}">
                <a16:creationId xmlns:a16="http://schemas.microsoft.com/office/drawing/2014/main" xmlns="" id="{46998B27-081B-4562-8A03-C04202057B43}"/>
              </a:ext>
            </a:extLst>
          </p:cNvPr>
          <p:cNvSpPr>
            <a:spLocks noGrp="1"/>
          </p:cNvSpPr>
          <p:nvPr>
            <p:ph idx="1"/>
          </p:nvPr>
        </p:nvSpPr>
        <p:spPr>
          <a:xfrm>
            <a:off x="26619" y="980728"/>
            <a:ext cx="8507781" cy="4930494"/>
          </a:xfrm>
        </p:spPr>
        <p:txBody>
          <a:bodyPr>
            <a:normAutofit/>
          </a:bodyPr>
          <a:lstStyle/>
          <a:p>
            <a:pPr marL="514350" indent="-514350">
              <a:lnSpc>
                <a:spcPct val="200000"/>
              </a:lnSpc>
              <a:buFont typeface="+mj-lt"/>
              <a:buAutoNum type="alphaUcPeriod"/>
            </a:pPr>
            <a:r>
              <a:rPr lang="en-US" sz="2600" dirty="0">
                <a:solidFill>
                  <a:schemeClr val="tx1"/>
                </a:solidFill>
                <a:latin typeface="Times New Roman" panose="02020603050405020304" pitchFamily="18" charset="0"/>
                <a:cs typeface="Times New Roman" panose="02020603050405020304" pitchFamily="18" charset="0"/>
              </a:rPr>
              <a:t>The </a:t>
            </a:r>
            <a:r>
              <a:rPr lang="en-US" sz="2600" dirty="0" err="1">
                <a:solidFill>
                  <a:schemeClr val="tx1"/>
                </a:solidFill>
                <a:latin typeface="Times New Roman" panose="02020603050405020304" pitchFamily="18" charset="0"/>
                <a:cs typeface="Times New Roman" panose="02020603050405020304" pitchFamily="18" charset="0"/>
              </a:rPr>
              <a:t>dorsogluteal</a:t>
            </a:r>
            <a:r>
              <a:rPr lang="en-US" sz="2600" dirty="0">
                <a:solidFill>
                  <a:schemeClr val="tx1"/>
                </a:solidFill>
                <a:latin typeface="Times New Roman" panose="02020603050405020304" pitchFamily="18" charset="0"/>
                <a:cs typeface="Times New Roman" panose="02020603050405020304" pitchFamily="18" charset="0"/>
              </a:rPr>
              <a:t> muscle site.</a:t>
            </a:r>
          </a:p>
          <a:p>
            <a:pPr marL="514350" indent="-514350">
              <a:lnSpc>
                <a:spcPct val="200000"/>
              </a:lnSpc>
              <a:buFont typeface="+mj-lt"/>
              <a:buAutoNum type="alphaUcPeriod"/>
            </a:pPr>
            <a:r>
              <a:rPr lang="en-US" sz="2600" dirty="0">
                <a:solidFill>
                  <a:schemeClr val="tx1"/>
                </a:solidFill>
                <a:latin typeface="Times New Roman" panose="02020603050405020304" pitchFamily="18" charset="0"/>
                <a:cs typeface="Times New Roman" panose="02020603050405020304" pitchFamily="18" charset="0"/>
              </a:rPr>
              <a:t>The ventrogluteal muscle site.</a:t>
            </a:r>
          </a:p>
          <a:p>
            <a:pPr marL="514350" indent="-514350">
              <a:lnSpc>
                <a:spcPct val="200000"/>
              </a:lnSpc>
              <a:buFont typeface="+mj-lt"/>
              <a:buAutoNum type="alphaUcPeriod"/>
            </a:pPr>
            <a:r>
              <a:rPr lang="en-US" sz="2600" dirty="0">
                <a:solidFill>
                  <a:schemeClr val="tx1"/>
                </a:solidFill>
                <a:latin typeface="Times New Roman" panose="02020603050405020304" pitchFamily="18" charset="0"/>
                <a:cs typeface="Times New Roman" panose="02020603050405020304" pitchFamily="18" charset="0"/>
              </a:rPr>
              <a:t>The vastus lateralis muscle site.</a:t>
            </a:r>
          </a:p>
          <a:p>
            <a:pPr marL="514350" indent="-514350">
              <a:lnSpc>
                <a:spcPct val="200000"/>
              </a:lnSpc>
              <a:buFont typeface="+mj-lt"/>
              <a:buAutoNum type="alphaUcPeriod"/>
            </a:pPr>
            <a:r>
              <a:rPr lang="en-US" sz="2600" dirty="0">
                <a:solidFill>
                  <a:schemeClr val="tx1"/>
                </a:solidFill>
                <a:latin typeface="Times New Roman" panose="02020603050405020304" pitchFamily="18" charset="0"/>
                <a:cs typeface="Times New Roman" panose="02020603050405020304" pitchFamily="18" charset="0"/>
              </a:rPr>
              <a:t>The rectus femoris muscle site. </a:t>
            </a:r>
          </a:p>
          <a:p>
            <a:pPr marL="514350" indent="-514350">
              <a:lnSpc>
                <a:spcPct val="200000"/>
              </a:lnSpc>
              <a:buFont typeface="+mj-lt"/>
              <a:buAutoNum type="alphaUcPeriod"/>
            </a:pPr>
            <a:r>
              <a:rPr lang="en-US" sz="2600" dirty="0">
                <a:solidFill>
                  <a:schemeClr val="tx1"/>
                </a:solidFill>
                <a:latin typeface="Times New Roman" panose="02020603050405020304" pitchFamily="18" charset="0"/>
                <a:cs typeface="Times New Roman" panose="02020603050405020304" pitchFamily="18" charset="0"/>
              </a:rPr>
              <a:t>The deltoid muscle site.</a:t>
            </a:r>
          </a:p>
        </p:txBody>
      </p:sp>
    </p:spTree>
    <p:extLst>
      <p:ext uri="{BB962C8B-B14F-4D97-AF65-F5344CB8AC3E}">
        <p14:creationId xmlns:p14="http://schemas.microsoft.com/office/powerpoint/2010/main" val="251167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C8086-58FE-43A9-B914-D7A3543ADC48}"/>
              </a:ext>
            </a:extLst>
          </p:cNvPr>
          <p:cNvSpPr>
            <a:spLocks noGrp="1"/>
          </p:cNvSpPr>
          <p:nvPr>
            <p:ph type="title"/>
          </p:nvPr>
        </p:nvSpPr>
        <p:spPr>
          <a:xfrm>
            <a:off x="0" y="42989"/>
            <a:ext cx="9036496" cy="1280890"/>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A- The </a:t>
            </a:r>
            <a:r>
              <a:rPr lang="en-US" dirty="0" err="1">
                <a:solidFill>
                  <a:schemeClr val="tx1"/>
                </a:solidFill>
                <a:latin typeface="Times New Roman" panose="02020603050405020304" pitchFamily="18" charset="0"/>
                <a:cs typeface="Times New Roman" panose="02020603050405020304" pitchFamily="18" charset="0"/>
              </a:rPr>
              <a:t>dorsogluteal</a:t>
            </a:r>
            <a:r>
              <a:rPr lang="en-US" dirty="0">
                <a:solidFill>
                  <a:schemeClr val="tx1"/>
                </a:solidFill>
                <a:latin typeface="Times New Roman" panose="02020603050405020304" pitchFamily="18" charset="0"/>
                <a:cs typeface="Times New Roman" panose="02020603050405020304" pitchFamily="18" charset="0"/>
              </a:rPr>
              <a:t> muscle site (1-5 ml).</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3509EA0E-A2B7-4A5D-AA3F-F99F11B3557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xmlns="" id="{FCB5F8C4-8952-46DC-860D-E60251826551}"/>
              </a:ext>
            </a:extLst>
          </p:cNvPr>
          <p:cNvPicPr>
            <a:picLocks noChangeAspect="1"/>
          </p:cNvPicPr>
          <p:nvPr/>
        </p:nvPicPr>
        <p:blipFill>
          <a:blip r:embed="rId3"/>
          <a:stretch>
            <a:fillRect/>
          </a:stretch>
        </p:blipFill>
        <p:spPr>
          <a:xfrm>
            <a:off x="0" y="946778"/>
            <a:ext cx="4648200" cy="5915025"/>
          </a:xfrm>
          <a:prstGeom prst="rect">
            <a:avLst/>
          </a:prstGeom>
        </p:spPr>
      </p:pic>
      <p:pic>
        <p:nvPicPr>
          <p:cNvPr id="7" name="Picture 6">
            <a:extLst>
              <a:ext uri="{FF2B5EF4-FFF2-40B4-BE49-F238E27FC236}">
                <a16:creationId xmlns:a16="http://schemas.microsoft.com/office/drawing/2014/main" xmlns="" id="{EDD5915D-0DA9-45EF-B7FD-362E5E2384EB}"/>
              </a:ext>
            </a:extLst>
          </p:cNvPr>
          <p:cNvPicPr>
            <a:picLocks noChangeAspect="1"/>
          </p:cNvPicPr>
          <p:nvPr/>
        </p:nvPicPr>
        <p:blipFill>
          <a:blip r:embed="rId4"/>
          <a:stretch>
            <a:fillRect/>
          </a:stretch>
        </p:blipFill>
        <p:spPr>
          <a:xfrm>
            <a:off x="4618739" y="958222"/>
            <a:ext cx="4525261" cy="5783146"/>
          </a:xfrm>
          <a:prstGeom prst="rect">
            <a:avLst/>
          </a:prstGeom>
        </p:spPr>
      </p:pic>
    </p:spTree>
    <p:extLst>
      <p:ext uri="{BB962C8B-B14F-4D97-AF65-F5344CB8AC3E}">
        <p14:creationId xmlns:p14="http://schemas.microsoft.com/office/powerpoint/2010/main" val="285316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A50E8-ED89-4904-8D22-AA1B3D891892}"/>
              </a:ext>
            </a:extLst>
          </p:cNvPr>
          <p:cNvSpPr>
            <a:spLocks noGrp="1"/>
          </p:cNvSpPr>
          <p:nvPr>
            <p:ph type="title"/>
          </p:nvPr>
        </p:nvSpPr>
        <p:spPr>
          <a:xfrm>
            <a:off x="-35271" y="116632"/>
            <a:ext cx="8063655" cy="1280890"/>
          </a:xfrm>
        </p:spPr>
        <p:txBody>
          <a:bodyPr/>
          <a:lstStyle/>
          <a:p>
            <a:r>
              <a:rPr lang="en-US" dirty="0">
                <a:solidFill>
                  <a:schemeClr val="tx1"/>
                </a:solidFill>
                <a:latin typeface="Times New Roman" panose="02020603050405020304" pitchFamily="18" charset="0"/>
                <a:cs typeface="Times New Roman" panose="02020603050405020304" pitchFamily="18" charset="0"/>
              </a:rPr>
              <a:t>B- The ventrogluteal site.</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xmlns="" id="{56A0F2CA-39DA-41EB-971B-DFA20F3CE810}"/>
              </a:ext>
            </a:extLst>
          </p:cNvPr>
          <p:cNvPicPr>
            <a:picLocks noChangeAspect="1"/>
          </p:cNvPicPr>
          <p:nvPr/>
        </p:nvPicPr>
        <p:blipFill>
          <a:blip r:embed="rId3"/>
          <a:stretch>
            <a:fillRect/>
          </a:stretch>
        </p:blipFill>
        <p:spPr>
          <a:xfrm>
            <a:off x="-35271" y="692697"/>
            <a:ext cx="4607271" cy="6271630"/>
          </a:xfrm>
          <a:prstGeom prst="rect">
            <a:avLst/>
          </a:prstGeom>
        </p:spPr>
      </p:pic>
      <p:pic>
        <p:nvPicPr>
          <p:cNvPr id="5" name="Picture 4">
            <a:extLst>
              <a:ext uri="{FF2B5EF4-FFF2-40B4-BE49-F238E27FC236}">
                <a16:creationId xmlns:a16="http://schemas.microsoft.com/office/drawing/2014/main" xmlns="" id="{6C3AC1C9-570B-4871-A262-F13249F76038}"/>
              </a:ext>
            </a:extLst>
          </p:cNvPr>
          <p:cNvPicPr>
            <a:picLocks noChangeAspect="1"/>
          </p:cNvPicPr>
          <p:nvPr/>
        </p:nvPicPr>
        <p:blipFill>
          <a:blip r:embed="rId4"/>
          <a:stretch>
            <a:fillRect/>
          </a:stretch>
        </p:blipFill>
        <p:spPr>
          <a:xfrm>
            <a:off x="4572000" y="692697"/>
            <a:ext cx="4611898" cy="6218465"/>
          </a:xfrm>
          <a:prstGeom prst="rect">
            <a:avLst/>
          </a:prstGeom>
        </p:spPr>
      </p:pic>
    </p:spTree>
    <p:extLst>
      <p:ext uri="{BB962C8B-B14F-4D97-AF65-F5344CB8AC3E}">
        <p14:creationId xmlns:p14="http://schemas.microsoft.com/office/powerpoint/2010/main" val="530999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7281A-336F-41E3-9BEF-8095B3B7D8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2B21307-83D6-4CE8-96B6-10616116D8C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DC489EC5-F967-4929-9F06-14C1B52B37E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4145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89282-E2D3-4199-85FA-F0F46D115960}"/>
              </a:ext>
            </a:extLst>
          </p:cNvPr>
          <p:cNvSpPr>
            <a:spLocks noGrp="1"/>
          </p:cNvSpPr>
          <p:nvPr>
            <p:ph type="title"/>
          </p:nvPr>
        </p:nvSpPr>
        <p:spPr>
          <a:xfrm>
            <a:off x="0" y="14632"/>
            <a:ext cx="6589199" cy="1280890"/>
          </a:xfrm>
        </p:spPr>
        <p:txBody>
          <a:bodyPr/>
          <a:lstStyle/>
          <a:p>
            <a:r>
              <a:rPr lang="en-US" dirty="0">
                <a:solidFill>
                  <a:schemeClr val="tx1"/>
                </a:solidFill>
                <a:latin typeface="Times New Roman" panose="02020603050405020304" pitchFamily="18" charset="0"/>
                <a:cs typeface="Times New Roman" panose="02020603050405020304" pitchFamily="18" charset="0"/>
              </a:rPr>
              <a:t>C- The vastus lateralis site.</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5BC7ED10-3243-42BE-A135-0B0D2263F3D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5973FE31-D496-4A09-BF6E-02247C95D430}"/>
              </a:ext>
            </a:extLst>
          </p:cNvPr>
          <p:cNvPicPr>
            <a:picLocks noChangeAspect="1"/>
          </p:cNvPicPr>
          <p:nvPr/>
        </p:nvPicPr>
        <p:blipFill>
          <a:blip r:embed="rId2"/>
          <a:stretch>
            <a:fillRect/>
          </a:stretch>
        </p:blipFill>
        <p:spPr>
          <a:xfrm>
            <a:off x="4427984" y="620688"/>
            <a:ext cx="4716016" cy="6287434"/>
          </a:xfrm>
          <a:prstGeom prst="rect">
            <a:avLst/>
          </a:prstGeom>
        </p:spPr>
      </p:pic>
      <p:pic>
        <p:nvPicPr>
          <p:cNvPr id="5" name="Picture 4">
            <a:extLst>
              <a:ext uri="{FF2B5EF4-FFF2-40B4-BE49-F238E27FC236}">
                <a16:creationId xmlns:a16="http://schemas.microsoft.com/office/drawing/2014/main" xmlns="" id="{C26E2EC4-538A-4BCE-B0CD-AA6253831BF4}"/>
              </a:ext>
            </a:extLst>
          </p:cNvPr>
          <p:cNvPicPr>
            <a:picLocks noChangeAspect="1"/>
          </p:cNvPicPr>
          <p:nvPr/>
        </p:nvPicPr>
        <p:blipFill>
          <a:blip r:embed="rId3"/>
          <a:stretch>
            <a:fillRect/>
          </a:stretch>
        </p:blipFill>
        <p:spPr>
          <a:xfrm>
            <a:off x="0" y="618670"/>
            <a:ext cx="4427984" cy="6287434"/>
          </a:xfrm>
          <a:prstGeom prst="rect">
            <a:avLst/>
          </a:prstGeom>
        </p:spPr>
      </p:pic>
    </p:spTree>
    <p:extLst>
      <p:ext uri="{BB962C8B-B14F-4D97-AF65-F5344CB8AC3E}">
        <p14:creationId xmlns:p14="http://schemas.microsoft.com/office/powerpoint/2010/main" val="279463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7687" y="-15379"/>
            <a:ext cx="8229600" cy="1143000"/>
          </a:xfrm>
        </p:spPr>
        <p:txBody>
          <a:bodyPr>
            <a:normAutofit/>
          </a:bodyPr>
          <a:lstStyle/>
          <a:p>
            <a:r>
              <a:rPr lang="en-US" b="1" dirty="0">
                <a:solidFill>
                  <a:srgbClr val="4F271C">
                    <a:satMod val="130000"/>
                  </a:srgbClr>
                </a:solidFill>
                <a:effectLst>
                  <a:outerShdw blurRad="50000" dist="30000" dir="5400000" algn="tl" rotWithShape="0">
                    <a:srgbClr val="000000">
                      <a:alpha val="30000"/>
                    </a:srgbClr>
                  </a:outerShdw>
                </a:effectLst>
                <a:latin typeface="Times New Roman" pitchFamily="18" charset="0"/>
                <a:cs typeface="Times New Roman" pitchFamily="18" charset="0"/>
              </a:rPr>
              <a:t>Parenteral medications</a:t>
            </a:r>
            <a:endParaRPr lang="ar-IQ" dirty="0"/>
          </a:p>
        </p:txBody>
      </p:sp>
      <p:sp>
        <p:nvSpPr>
          <p:cNvPr id="3" name="عنصر نائب للمحتوى 2"/>
          <p:cNvSpPr>
            <a:spLocks noGrp="1"/>
          </p:cNvSpPr>
          <p:nvPr>
            <p:ph idx="1"/>
          </p:nvPr>
        </p:nvSpPr>
        <p:spPr>
          <a:xfrm>
            <a:off x="228600" y="764704"/>
            <a:ext cx="8663880" cy="5361459"/>
          </a:xfrm>
        </p:spPr>
        <p:txBody>
          <a:bodyPr>
            <a:normAutofit/>
          </a:bodyPr>
          <a:lstStyle/>
          <a:p>
            <a:pPr marL="0" indent="0" algn="justLow">
              <a:lnSpc>
                <a:spcPct val="150000"/>
              </a:lnSpc>
              <a:buNone/>
            </a:pPr>
            <a:r>
              <a:rPr lang="en-US" sz="2400" dirty="0">
                <a:latin typeface="Times New Roman" panose="02020603050405020304" pitchFamily="18" charset="0"/>
                <a:cs typeface="Times New Roman" panose="02020603050405020304" pitchFamily="18" charset="0"/>
              </a:rPr>
              <a:t>Parenteral administration of medications is a common nursing procedure. Nurses give parenteral medications </a:t>
            </a:r>
            <a:r>
              <a:rPr lang="en-US" sz="2400" dirty="0">
                <a:solidFill>
                  <a:srgbClr val="C00000"/>
                </a:solidFill>
                <a:latin typeface="Times New Roman" panose="02020603050405020304" pitchFamily="18" charset="0"/>
                <a:cs typeface="Times New Roman" panose="02020603050405020304" pitchFamily="18" charset="0"/>
              </a:rPr>
              <a:t>intradermally (ID), </a:t>
            </a:r>
            <a:r>
              <a:rPr lang="en-US" sz="2400" dirty="0">
                <a:solidFill>
                  <a:srgbClr val="0070C0"/>
                </a:solidFill>
                <a:latin typeface="Times New Roman" panose="02020603050405020304" pitchFamily="18" charset="0"/>
                <a:cs typeface="Times New Roman" panose="02020603050405020304" pitchFamily="18" charset="0"/>
              </a:rPr>
              <a:t>subcutaneously</a:t>
            </a:r>
            <a:r>
              <a:rPr lang="en-US" sz="2400" dirty="0">
                <a:latin typeface="Times New Roman" panose="02020603050405020304" pitchFamily="18" charset="0"/>
                <a:cs typeface="Times New Roman" panose="02020603050405020304" pitchFamily="18" charset="0"/>
              </a:rPr>
              <a:t>, </a:t>
            </a:r>
            <a:r>
              <a:rPr lang="en-US" sz="2400" dirty="0">
                <a:solidFill>
                  <a:srgbClr val="7030A0"/>
                </a:solidFill>
                <a:latin typeface="Times New Roman" panose="02020603050405020304" pitchFamily="18" charset="0"/>
                <a:cs typeface="Times New Roman" panose="02020603050405020304" pitchFamily="18" charset="0"/>
              </a:rPr>
              <a:t>intramuscularly (IM), </a:t>
            </a:r>
            <a:r>
              <a:rPr lang="en-US" sz="2400" dirty="0">
                <a:latin typeface="Times New Roman" panose="02020603050405020304" pitchFamily="18" charset="0"/>
                <a:cs typeface="Times New Roman" panose="02020603050405020304" pitchFamily="18" charset="0"/>
              </a:rPr>
              <a:t>or </a:t>
            </a:r>
            <a:r>
              <a:rPr lang="en-US" sz="2400" dirty="0">
                <a:solidFill>
                  <a:srgbClr val="00B050"/>
                </a:solidFill>
                <a:latin typeface="Times New Roman" panose="02020603050405020304" pitchFamily="18" charset="0"/>
                <a:cs typeface="Times New Roman" panose="02020603050405020304" pitchFamily="18" charset="0"/>
              </a:rPr>
              <a:t>intravenously (IV).</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44000" cy="4221088"/>
          </a:xfrm>
          <a:prstGeom prst="rect">
            <a:avLst/>
          </a:prstGeom>
          <a:noFill/>
          <a:ln>
            <a:noFill/>
          </a:ln>
          <a:effectLst/>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344518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4D384-06F7-4CF7-83E5-80EB36346DA4}"/>
              </a:ext>
            </a:extLst>
          </p:cNvPr>
          <p:cNvSpPr>
            <a:spLocks noGrp="1"/>
          </p:cNvSpPr>
          <p:nvPr>
            <p:ph type="title"/>
          </p:nvPr>
        </p:nvSpPr>
        <p:spPr>
          <a:xfrm>
            <a:off x="8727" y="60584"/>
            <a:ext cx="6589199" cy="1280890"/>
          </a:xfrm>
        </p:spPr>
        <p:txBody>
          <a:bodyPr/>
          <a:lstStyle/>
          <a:p>
            <a:r>
              <a:rPr lang="en-US" dirty="0">
                <a:solidFill>
                  <a:schemeClr val="tx1"/>
                </a:solidFill>
                <a:latin typeface="Times New Roman" panose="02020603050405020304" pitchFamily="18" charset="0"/>
                <a:cs typeface="Times New Roman" panose="02020603050405020304" pitchFamily="18" charset="0"/>
              </a:rPr>
              <a:t>D- The rectus femoris site. </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2403C5D7-9CB0-4213-A42F-58543FB9FA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E2EFFAE0-5C6B-40F8-A157-155257363834}"/>
              </a:ext>
            </a:extLst>
          </p:cNvPr>
          <p:cNvPicPr>
            <a:picLocks noChangeAspect="1"/>
          </p:cNvPicPr>
          <p:nvPr/>
        </p:nvPicPr>
        <p:blipFill>
          <a:blip r:embed="rId2"/>
          <a:stretch>
            <a:fillRect/>
          </a:stretch>
        </p:blipFill>
        <p:spPr>
          <a:xfrm>
            <a:off x="46365" y="701029"/>
            <a:ext cx="9135273" cy="6167724"/>
          </a:xfrm>
          <a:prstGeom prst="rect">
            <a:avLst/>
          </a:prstGeom>
        </p:spPr>
      </p:pic>
    </p:spTree>
    <p:extLst>
      <p:ext uri="{BB962C8B-B14F-4D97-AF65-F5344CB8AC3E}">
        <p14:creationId xmlns:p14="http://schemas.microsoft.com/office/powerpoint/2010/main" val="249042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9BB4C-800F-4A9C-8C79-BA372000C37D}"/>
              </a:ext>
            </a:extLst>
          </p:cNvPr>
          <p:cNvSpPr>
            <a:spLocks noGrp="1"/>
          </p:cNvSpPr>
          <p:nvPr>
            <p:ph type="title"/>
          </p:nvPr>
        </p:nvSpPr>
        <p:spPr>
          <a:xfrm>
            <a:off x="0" y="0"/>
            <a:ext cx="6589199" cy="1280890"/>
          </a:xfrm>
        </p:spPr>
        <p:txBody>
          <a:bodyPr/>
          <a:lstStyle/>
          <a:p>
            <a:r>
              <a:rPr lang="en-US" dirty="0">
                <a:solidFill>
                  <a:schemeClr val="tx1"/>
                </a:solidFill>
                <a:latin typeface="Times New Roman" panose="02020603050405020304" pitchFamily="18" charset="0"/>
                <a:cs typeface="Times New Roman" panose="02020603050405020304" pitchFamily="18" charset="0"/>
              </a:rPr>
              <a:t>E- The deltoid muscle site (1 ml).</a:t>
            </a:r>
            <a:br>
              <a:rPr lang="en-US" dirty="0">
                <a:solidFill>
                  <a:schemeClr val="tx1"/>
                </a:solidFill>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36362032-B626-4CD7-8245-C2A4EFC1F6D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169C19F8-C44C-462D-8886-465B2D85F641}"/>
              </a:ext>
            </a:extLst>
          </p:cNvPr>
          <p:cNvPicPr>
            <a:picLocks noChangeAspect="1"/>
          </p:cNvPicPr>
          <p:nvPr/>
        </p:nvPicPr>
        <p:blipFill>
          <a:blip r:embed="rId3"/>
          <a:stretch>
            <a:fillRect/>
          </a:stretch>
        </p:blipFill>
        <p:spPr>
          <a:xfrm>
            <a:off x="17967" y="692696"/>
            <a:ext cx="4554033" cy="6165304"/>
          </a:xfrm>
          <a:prstGeom prst="rect">
            <a:avLst/>
          </a:prstGeom>
        </p:spPr>
      </p:pic>
      <p:pic>
        <p:nvPicPr>
          <p:cNvPr id="5" name="Picture 4">
            <a:extLst>
              <a:ext uri="{FF2B5EF4-FFF2-40B4-BE49-F238E27FC236}">
                <a16:creationId xmlns:a16="http://schemas.microsoft.com/office/drawing/2014/main" xmlns="" id="{6D0D1CE3-DD51-452E-B0CC-62FEF66E38F6}"/>
              </a:ext>
            </a:extLst>
          </p:cNvPr>
          <p:cNvPicPr>
            <a:picLocks noChangeAspect="1"/>
          </p:cNvPicPr>
          <p:nvPr/>
        </p:nvPicPr>
        <p:blipFill>
          <a:blip r:embed="rId4"/>
          <a:stretch>
            <a:fillRect/>
          </a:stretch>
        </p:blipFill>
        <p:spPr>
          <a:xfrm>
            <a:off x="4589967" y="592598"/>
            <a:ext cx="4446529" cy="6265402"/>
          </a:xfrm>
          <a:prstGeom prst="rect">
            <a:avLst/>
          </a:prstGeom>
        </p:spPr>
      </p:pic>
    </p:spTree>
    <p:extLst>
      <p:ext uri="{BB962C8B-B14F-4D97-AF65-F5344CB8AC3E}">
        <p14:creationId xmlns:p14="http://schemas.microsoft.com/office/powerpoint/2010/main" val="3134984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BA9A0-6446-43B7-9B96-B02132097A51}"/>
              </a:ext>
            </a:extLst>
          </p:cNvPr>
          <p:cNvSpPr>
            <a:spLocks noGrp="1"/>
          </p:cNvSpPr>
          <p:nvPr>
            <p:ph type="title"/>
          </p:nvPr>
        </p:nvSpPr>
        <p:spPr>
          <a:xfrm>
            <a:off x="0" y="25265"/>
            <a:ext cx="9036496" cy="1280890"/>
          </a:xfrm>
        </p:spPr>
        <p:txBody>
          <a:bodyPr/>
          <a:lstStyle/>
          <a:p>
            <a:r>
              <a:rPr lang="en-US" dirty="0">
                <a:latin typeface="Times New Roman" panose="02020603050405020304" pitchFamily="18" charset="0"/>
                <a:cs typeface="Times New Roman" panose="02020603050405020304" pitchFamily="18" charset="0"/>
              </a:rPr>
              <a:t>Administering an Intramuscular Injection</a:t>
            </a:r>
          </a:p>
        </p:txBody>
      </p:sp>
      <p:sp>
        <p:nvSpPr>
          <p:cNvPr id="3" name="Content Placeholder 2">
            <a:extLst>
              <a:ext uri="{FF2B5EF4-FFF2-40B4-BE49-F238E27FC236}">
                <a16:creationId xmlns:a16="http://schemas.microsoft.com/office/drawing/2014/main" xmlns="" id="{571F1AC7-417B-4138-8C1C-B45C1F125B6E}"/>
              </a:ext>
            </a:extLst>
          </p:cNvPr>
          <p:cNvSpPr>
            <a:spLocks noGrp="1"/>
          </p:cNvSpPr>
          <p:nvPr>
            <p:ph idx="1"/>
          </p:nvPr>
        </p:nvSpPr>
        <p:spPr>
          <a:xfrm>
            <a:off x="1" y="836711"/>
            <a:ext cx="8534400" cy="5996023"/>
          </a:xfrm>
        </p:spPr>
        <p:txBody>
          <a:bodyPr>
            <a:normAutofit/>
          </a:bodyPr>
          <a:lstStyle/>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Assess client allergies to medication(s).</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Perform hand hygiene.</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Prepare the medication from the ampule or vial.</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Provide for client privacy and introduce your self.</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Assist the client to a supine, lateral, prone, or sitting position, depending on the chosen site.</a:t>
            </a:r>
          </a:p>
          <a:p>
            <a:pPr algn="justLow">
              <a:lnSpc>
                <a:spcPct val="150000"/>
              </a:lnSpc>
              <a:buFont typeface="+mj-lt"/>
              <a:buAutoNum type="arabicPeriod"/>
            </a:pPr>
            <a:r>
              <a:rPr lang="en-US" sz="2600" dirty="0">
                <a:solidFill>
                  <a:schemeClr val="tx1"/>
                </a:solidFill>
                <a:latin typeface="Times New Roman" panose="02020603050405020304" pitchFamily="18" charset="0"/>
                <a:cs typeface="Times New Roman" panose="02020603050405020304" pitchFamily="18" charset="0"/>
              </a:rPr>
              <a:t>Select a site free of tenderness, hardness, swelling, scarring, itching, burning, or localized inflammation.</a:t>
            </a:r>
          </a:p>
          <a:p>
            <a:pPr algn="justLow">
              <a:lnSpc>
                <a:spcPct val="150000"/>
              </a:lnSpc>
              <a:buFont typeface="+mj-lt"/>
              <a:buAutoNum type="arabicPeriod"/>
            </a:pPr>
            <a:endParaRPr lang="en-US" sz="2600" dirty="0">
              <a:solidFill>
                <a:schemeClr val="tx1"/>
              </a:solidFill>
              <a:latin typeface="Times New Roman" panose="02020603050405020304" pitchFamily="18" charset="0"/>
              <a:cs typeface="Times New Roman" panose="02020603050405020304" pitchFamily="18" charset="0"/>
            </a:endParaRPr>
          </a:p>
          <a:p>
            <a:pPr algn="justLow">
              <a:lnSpc>
                <a:spcPct val="150000"/>
              </a:lnSpc>
              <a:buFont typeface="+mj-lt"/>
              <a:buAutoNum type="arabicPeriod"/>
            </a:pP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01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DA2D1A-D500-4463-8672-C2DFBF902E9E}"/>
              </a:ext>
            </a:extLst>
          </p:cNvPr>
          <p:cNvSpPr>
            <a:spLocks noGrp="1"/>
          </p:cNvSpPr>
          <p:nvPr>
            <p:ph idx="1"/>
          </p:nvPr>
        </p:nvSpPr>
        <p:spPr>
          <a:xfrm>
            <a:off x="1" y="260648"/>
            <a:ext cx="8676455" cy="5650574"/>
          </a:xfrm>
        </p:spPr>
        <p:txBody>
          <a:bodyPr>
            <a:normAutofit/>
          </a:bodyPr>
          <a:lstStyle/>
          <a:p>
            <a:pPr marL="514350" indent="-514350">
              <a:lnSpc>
                <a:spcPct val="150000"/>
              </a:lnSpc>
              <a:buFont typeface="+mj-lt"/>
              <a:buAutoNum type="arabicPeriod" startAt="7"/>
            </a:pPr>
            <a:r>
              <a:rPr lang="en-US" sz="2600" dirty="0">
                <a:solidFill>
                  <a:schemeClr val="tx1"/>
                </a:solidFill>
                <a:latin typeface="Times New Roman" panose="02020603050405020304" pitchFamily="18" charset="0"/>
                <a:cs typeface="Times New Roman" panose="02020603050405020304" pitchFamily="18" charset="0"/>
              </a:rPr>
              <a:t>Clean the site with an antiseptic swab, start at the center of the site and clean in a widening circle to about 5 cm.</a:t>
            </a:r>
          </a:p>
          <a:p>
            <a:pPr marL="514350" indent="-514350">
              <a:lnSpc>
                <a:spcPct val="150000"/>
              </a:lnSpc>
              <a:buFont typeface="+mj-lt"/>
              <a:buAutoNum type="arabicPeriod" startAt="7"/>
            </a:pPr>
            <a:r>
              <a:rPr lang="en-US" sz="2600" dirty="0">
                <a:solidFill>
                  <a:schemeClr val="tx1"/>
                </a:solidFill>
                <a:latin typeface="Times New Roman" panose="02020603050405020304" pitchFamily="18" charset="0"/>
                <a:cs typeface="Times New Roman" panose="02020603050405020304" pitchFamily="18" charset="0"/>
              </a:rPr>
              <a:t>Prepare the syringe for injection.</a:t>
            </a:r>
          </a:p>
          <a:p>
            <a:pPr marL="514350" indent="-514350">
              <a:lnSpc>
                <a:spcPct val="150000"/>
              </a:lnSpc>
              <a:buFont typeface="+mj-lt"/>
              <a:buAutoNum type="arabicPeriod" startAt="7"/>
            </a:pPr>
            <a:r>
              <a:rPr lang="en-US" sz="2600" dirty="0">
                <a:solidFill>
                  <a:schemeClr val="tx1"/>
                </a:solidFill>
                <a:latin typeface="Times New Roman" panose="02020603050405020304" pitchFamily="18" charset="0"/>
                <a:cs typeface="Times New Roman" panose="02020603050405020304" pitchFamily="18" charset="0"/>
              </a:rPr>
              <a:t>Inject the medication using the Z-track technique.</a:t>
            </a:r>
          </a:p>
          <a:p>
            <a:pPr marL="514350" indent="-514350">
              <a:lnSpc>
                <a:spcPct val="150000"/>
              </a:lnSpc>
              <a:buFont typeface="+mj-lt"/>
              <a:buAutoNum type="arabicPeriod" startAt="7"/>
            </a:pPr>
            <a:r>
              <a:rPr lang="en-US" sz="2600" dirty="0">
                <a:solidFill>
                  <a:schemeClr val="tx1"/>
                </a:solidFill>
                <a:latin typeface="Times New Roman" panose="02020603050405020304" pitchFamily="18" charset="0"/>
                <a:cs typeface="Times New Roman" panose="02020603050405020304" pitchFamily="18" charset="0"/>
              </a:rPr>
              <a:t>Holding the syringe between</a:t>
            </a:r>
          </a:p>
          <a:p>
            <a:pPr marL="457200" indent="0">
              <a:lnSpc>
                <a:spcPct val="150000"/>
              </a:lnSpc>
              <a:buNone/>
            </a:pPr>
            <a:r>
              <a:rPr lang="en-US" sz="2600" dirty="0">
                <a:solidFill>
                  <a:schemeClr val="tx1"/>
                </a:solidFill>
                <a:latin typeface="Times New Roman" panose="02020603050405020304" pitchFamily="18" charset="0"/>
                <a:cs typeface="Times New Roman" panose="02020603050405020304" pitchFamily="18" charset="0"/>
              </a:rPr>
              <a:t>the thumb and forefinger </a:t>
            </a:r>
          </a:p>
          <a:p>
            <a:pPr marL="457200" indent="0">
              <a:lnSpc>
                <a:spcPct val="150000"/>
              </a:lnSpc>
              <a:buNone/>
            </a:pPr>
            <a:r>
              <a:rPr lang="en-US" sz="2600" dirty="0">
                <a:solidFill>
                  <a:schemeClr val="tx1"/>
                </a:solidFill>
                <a:latin typeface="Times New Roman" panose="02020603050405020304" pitchFamily="18" charset="0"/>
                <a:cs typeface="Times New Roman" panose="02020603050405020304" pitchFamily="18" charset="0"/>
              </a:rPr>
              <a:t>(as if holding a pen).</a:t>
            </a:r>
          </a:p>
          <a:p>
            <a:pPr marL="514350" indent="-514350">
              <a:lnSpc>
                <a:spcPct val="150000"/>
              </a:lnSpc>
              <a:buFont typeface="+mj-lt"/>
              <a:buAutoNum type="arabicPeriod" startAt="8"/>
            </a:pPr>
            <a:endParaRPr lang="en-US" sz="2600" dirty="0">
              <a:solidFill>
                <a:schemeClr val="tx1"/>
              </a:solidFill>
              <a:latin typeface="Times New Roman" panose="02020603050405020304" pitchFamily="18" charset="0"/>
              <a:cs typeface="Times New Roman" panose="02020603050405020304" pitchFamily="18" charset="0"/>
            </a:endParaRPr>
          </a:p>
          <a:p>
            <a:pPr>
              <a:lnSpc>
                <a:spcPct val="150000"/>
              </a:lnSpc>
            </a:pPr>
            <a:endParaRPr lang="en-US" sz="2600" dirty="0"/>
          </a:p>
        </p:txBody>
      </p:sp>
      <p:pic>
        <p:nvPicPr>
          <p:cNvPr id="4" name="Picture 3">
            <a:extLst>
              <a:ext uri="{FF2B5EF4-FFF2-40B4-BE49-F238E27FC236}">
                <a16:creationId xmlns:a16="http://schemas.microsoft.com/office/drawing/2014/main" xmlns="" id="{751911C4-69EC-4691-9371-F381CFDD4CCE}"/>
              </a:ext>
            </a:extLst>
          </p:cNvPr>
          <p:cNvPicPr>
            <a:picLocks noChangeAspect="1"/>
          </p:cNvPicPr>
          <p:nvPr/>
        </p:nvPicPr>
        <p:blipFill>
          <a:blip r:embed="rId2"/>
          <a:stretch>
            <a:fillRect/>
          </a:stretch>
        </p:blipFill>
        <p:spPr>
          <a:xfrm>
            <a:off x="4716016" y="2924944"/>
            <a:ext cx="4427983" cy="4077072"/>
          </a:xfrm>
          <a:prstGeom prst="rect">
            <a:avLst/>
          </a:prstGeom>
        </p:spPr>
      </p:pic>
    </p:spTree>
    <p:extLst>
      <p:ext uri="{BB962C8B-B14F-4D97-AF65-F5344CB8AC3E}">
        <p14:creationId xmlns:p14="http://schemas.microsoft.com/office/powerpoint/2010/main" val="3811969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C2635D-21EF-4250-8CDD-DBE75399B5CB}"/>
              </a:ext>
            </a:extLst>
          </p:cNvPr>
          <p:cNvSpPr>
            <a:spLocks noGrp="1"/>
          </p:cNvSpPr>
          <p:nvPr>
            <p:ph idx="1"/>
          </p:nvPr>
        </p:nvSpPr>
        <p:spPr>
          <a:xfrm>
            <a:off x="107505" y="116632"/>
            <a:ext cx="8784975" cy="6741368"/>
          </a:xfrm>
        </p:spPr>
        <p:txBody>
          <a:bodyPr>
            <a:normAutofit/>
          </a:bodyPr>
          <a:lstStyle/>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Hold the barrel of the syringe steady with your nondominant hand and aspirate for 5 to 10 seconds.</a:t>
            </a:r>
          </a:p>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If blood does not appear, inject the medication steadily and slowly (approximately 10 seconds per milliliter).</a:t>
            </a:r>
          </a:p>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Withdraw the needle smoothly at the same angle of insertion.</a:t>
            </a:r>
          </a:p>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Apply gentle pressure (avoid massage) at the site with a dry sponge.</a:t>
            </a:r>
          </a:p>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Activate the needle safety device.</a:t>
            </a:r>
          </a:p>
          <a:p>
            <a:pPr marL="514350" indent="-514350" algn="justLow">
              <a:lnSpc>
                <a:spcPct val="150000"/>
              </a:lnSpc>
              <a:buFont typeface="+mj-lt"/>
              <a:buAutoNum type="arabicPeriod" startAt="11"/>
            </a:pPr>
            <a:r>
              <a:rPr lang="en-US" sz="2600" dirty="0">
                <a:solidFill>
                  <a:schemeClr val="tx1"/>
                </a:solidFill>
                <a:latin typeface="Times New Roman" panose="02020603050405020304" pitchFamily="18" charset="0"/>
                <a:cs typeface="Times New Roman" panose="02020603050405020304" pitchFamily="18" charset="0"/>
              </a:rPr>
              <a:t>Document all relevant information.</a:t>
            </a:r>
          </a:p>
        </p:txBody>
      </p:sp>
      <p:pic>
        <p:nvPicPr>
          <p:cNvPr id="4" name="Picture 3">
            <a:extLst>
              <a:ext uri="{FF2B5EF4-FFF2-40B4-BE49-F238E27FC236}">
                <a16:creationId xmlns:a16="http://schemas.microsoft.com/office/drawing/2014/main" xmlns="" id="{48ED5428-67FF-4D4E-A2BD-EBC1806028ED}"/>
              </a:ext>
            </a:extLst>
          </p:cNvPr>
          <p:cNvPicPr>
            <a:picLocks noChangeAspect="1"/>
          </p:cNvPicPr>
          <p:nvPr/>
        </p:nvPicPr>
        <p:blipFill>
          <a:blip r:embed="rId2"/>
          <a:stretch>
            <a:fillRect/>
          </a:stretch>
        </p:blipFill>
        <p:spPr>
          <a:xfrm>
            <a:off x="5364088" y="4725144"/>
            <a:ext cx="3887713" cy="2132856"/>
          </a:xfrm>
          <a:prstGeom prst="rect">
            <a:avLst/>
          </a:prstGeom>
        </p:spPr>
      </p:pic>
    </p:spTree>
    <p:extLst>
      <p:ext uri="{BB962C8B-B14F-4D97-AF65-F5344CB8AC3E}">
        <p14:creationId xmlns:p14="http://schemas.microsoft.com/office/powerpoint/2010/main" val="359735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عنصر نائب للمحتوى 4"/>
          <p:cNvPicPr>
            <a:picLocks noGrp="1" noChangeAspect="1"/>
          </p:cNvPicPr>
          <p:nvPr>
            <p:ph idx="1"/>
          </p:nvPr>
        </p:nvPicPr>
        <p:blipFill>
          <a:blip r:embed="rId2"/>
          <a:stretch>
            <a:fillRect/>
          </a:stretch>
        </p:blipFill>
        <p:spPr>
          <a:xfrm>
            <a:off x="4572000" y="2307"/>
            <a:ext cx="4572000" cy="3451846"/>
          </a:xfrm>
          <a:prstGeom prst="rect">
            <a:avLst/>
          </a:prstGeom>
        </p:spPr>
      </p:pic>
      <p:pic>
        <p:nvPicPr>
          <p:cNvPr id="4" name="صورة 3"/>
          <p:cNvPicPr>
            <a:picLocks noChangeAspect="1"/>
          </p:cNvPicPr>
          <p:nvPr/>
        </p:nvPicPr>
        <p:blipFill>
          <a:blip r:embed="rId3"/>
          <a:stretch>
            <a:fillRect/>
          </a:stretch>
        </p:blipFill>
        <p:spPr>
          <a:xfrm>
            <a:off x="0" y="-22846"/>
            <a:ext cx="4572000" cy="6880845"/>
          </a:xfrm>
          <a:prstGeom prst="rect">
            <a:avLst/>
          </a:prstGeom>
        </p:spPr>
      </p:pic>
      <p:pic>
        <p:nvPicPr>
          <p:cNvPr id="6" name="صورة 5"/>
          <p:cNvPicPr>
            <a:picLocks noChangeAspect="1"/>
          </p:cNvPicPr>
          <p:nvPr/>
        </p:nvPicPr>
        <p:blipFill>
          <a:blip r:embed="rId4"/>
          <a:stretch>
            <a:fillRect/>
          </a:stretch>
        </p:blipFill>
        <p:spPr>
          <a:xfrm>
            <a:off x="4572000" y="3417575"/>
            <a:ext cx="4572000" cy="3440423"/>
          </a:xfrm>
          <a:prstGeom prst="rect">
            <a:avLst/>
          </a:prstGeom>
        </p:spPr>
      </p:pic>
    </p:spTree>
    <p:extLst>
      <p:ext uri="{BB962C8B-B14F-4D97-AF65-F5344CB8AC3E}">
        <p14:creationId xmlns:p14="http://schemas.microsoft.com/office/powerpoint/2010/main" val="124537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004D6-FDBB-4DBB-AC8A-0F0620E870AC}"/>
              </a:ext>
            </a:extLst>
          </p:cNvPr>
          <p:cNvSpPr>
            <a:spLocks noGrp="1"/>
          </p:cNvSpPr>
          <p:nvPr>
            <p:ph type="title"/>
          </p:nvPr>
        </p:nvSpPr>
        <p:spPr>
          <a:xfrm>
            <a:off x="0" y="25265"/>
            <a:ext cx="9144000" cy="1280890"/>
          </a:xfrm>
        </p:spPr>
        <p:txBody>
          <a:bodyPr/>
          <a:lstStyle/>
          <a:p>
            <a:r>
              <a:rPr lang="en-US" dirty="0">
                <a:latin typeface="Times New Roman" panose="02020603050405020304" pitchFamily="18" charset="0"/>
                <a:cs typeface="Times New Roman" panose="02020603050405020304" pitchFamily="18" charset="0"/>
              </a:rPr>
              <a:t>Complication of intramuscular injection </a:t>
            </a:r>
          </a:p>
        </p:txBody>
      </p:sp>
      <p:sp>
        <p:nvSpPr>
          <p:cNvPr id="3" name="Content Placeholder 2">
            <a:extLst>
              <a:ext uri="{FF2B5EF4-FFF2-40B4-BE49-F238E27FC236}">
                <a16:creationId xmlns:a16="http://schemas.microsoft.com/office/drawing/2014/main" xmlns="" id="{9AB131D7-FE7C-4D65-AD47-C5859550F52F}"/>
              </a:ext>
            </a:extLst>
          </p:cNvPr>
          <p:cNvSpPr>
            <a:spLocks noGrp="1"/>
          </p:cNvSpPr>
          <p:nvPr>
            <p:ph idx="1"/>
          </p:nvPr>
        </p:nvSpPr>
        <p:spPr>
          <a:xfrm>
            <a:off x="0" y="665710"/>
            <a:ext cx="9036495" cy="6381328"/>
          </a:xfrm>
        </p:spPr>
        <p:txBody>
          <a:bodyPr>
            <a:normAutofit fontScale="92500"/>
          </a:bodyPr>
          <a:lstStyle/>
          <a:p>
            <a:pPr marL="514350" indent="-514350">
              <a:lnSpc>
                <a:spcPct val="16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Hematoma or hemorrhage: </a:t>
            </a:r>
            <a:r>
              <a:rPr lang="en-US" sz="2400" dirty="0">
                <a:solidFill>
                  <a:schemeClr val="tx1"/>
                </a:solidFill>
                <a:latin typeface="Times New Roman" panose="02020603050405020304" pitchFamily="18" charset="0"/>
                <a:cs typeface="Times New Roman" panose="02020603050405020304" pitchFamily="18" charset="0"/>
              </a:rPr>
              <a:t>a hematoma due to perforation of a blood vessel during entry, managed by light pressure on it.</a:t>
            </a:r>
          </a:p>
          <a:p>
            <a:pPr marL="514350" indent="-514350">
              <a:lnSpc>
                <a:spcPct val="16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Nerve damage: </a:t>
            </a:r>
            <a:r>
              <a:rPr lang="en-US" sz="2400" dirty="0">
                <a:solidFill>
                  <a:schemeClr val="tx1"/>
                </a:solidFill>
                <a:latin typeface="Times New Roman" panose="02020603050405020304" pitchFamily="18" charset="0"/>
                <a:cs typeface="Times New Roman" panose="02020603050405020304" pitchFamily="18" charset="0"/>
              </a:rPr>
              <a:t>This occurs when choosing the wrong area for injection. It is the most dangerous complication</a:t>
            </a:r>
          </a:p>
          <a:p>
            <a:pPr marL="514350" indent="-514350">
              <a:lnSpc>
                <a:spcPct val="16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Pain or discomfort: </a:t>
            </a:r>
            <a:r>
              <a:rPr lang="en-US" sz="2400" dirty="0">
                <a:solidFill>
                  <a:schemeClr val="tx1"/>
                </a:solidFill>
                <a:latin typeface="Times New Roman" panose="02020603050405020304" pitchFamily="18" charset="0"/>
                <a:cs typeface="Times New Roman" panose="02020603050405020304" pitchFamily="18" charset="0"/>
              </a:rPr>
              <a:t>We always notice, the pain may be severe with rapid injections, large quantities, and some types of medicines.</a:t>
            </a:r>
          </a:p>
          <a:p>
            <a:pPr marL="514350" indent="-514350">
              <a:lnSpc>
                <a:spcPct val="16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Abscess formation: </a:t>
            </a:r>
            <a:r>
              <a:rPr lang="en-US" sz="2400" dirty="0">
                <a:solidFill>
                  <a:schemeClr val="tx1"/>
                </a:solidFill>
                <a:latin typeface="Times New Roman" panose="02020603050405020304" pitchFamily="18" charset="0"/>
                <a:cs typeface="Times New Roman" panose="02020603050405020304" pitchFamily="18" charset="0"/>
              </a:rPr>
              <a:t>as a result of not observing the correct sterilization rules, or an injection was made within the adipose tissue</a:t>
            </a:r>
          </a:p>
          <a:p>
            <a:pPr marL="514350" indent="-514350">
              <a:lnSpc>
                <a:spcPct val="160000"/>
              </a:lnSpc>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Fat necrosis: </a:t>
            </a:r>
            <a:r>
              <a:rPr lang="en-US" sz="2400" dirty="0">
                <a:solidFill>
                  <a:schemeClr val="tx1"/>
                </a:solidFill>
                <a:latin typeface="Times New Roman" panose="02020603050405020304" pitchFamily="18" charset="0"/>
                <a:cs typeface="Times New Roman" panose="02020603050405020304" pitchFamily="18" charset="0"/>
              </a:rPr>
              <a:t>Repeated injections in the same place lead to the occurrence of fat necrosis, where the skin is lowered, forming a hole.</a:t>
            </a:r>
          </a:p>
        </p:txBody>
      </p:sp>
    </p:spTree>
    <p:extLst>
      <p:ext uri="{BB962C8B-B14F-4D97-AF65-F5344CB8AC3E}">
        <p14:creationId xmlns:p14="http://schemas.microsoft.com/office/powerpoint/2010/main" val="151779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AF655-B042-4492-978B-E7B4A65BBA5D}"/>
              </a:ext>
            </a:extLst>
          </p:cNvPr>
          <p:cNvSpPr>
            <a:spLocks noGrp="1"/>
          </p:cNvSpPr>
          <p:nvPr>
            <p:ph type="title"/>
          </p:nvPr>
        </p:nvSpPr>
        <p:spPr>
          <a:xfrm>
            <a:off x="31459" y="35897"/>
            <a:ext cx="6589199" cy="1280890"/>
          </a:xfrm>
        </p:spPr>
        <p:txBody>
          <a:bodyPr/>
          <a:lstStyle/>
          <a:p>
            <a:r>
              <a:rPr lang="en-US" b="1" dirty="0">
                <a:solidFill>
                  <a:srgbClr val="FF0000"/>
                </a:solidFill>
                <a:latin typeface="Times New Roman" panose="02020603050405020304" pitchFamily="18" charset="0"/>
                <a:cs typeface="Times New Roman" panose="02020603050405020304" pitchFamily="18" charset="0"/>
              </a:rPr>
              <a:t>4- Intravenous Medications</a:t>
            </a:r>
          </a:p>
        </p:txBody>
      </p:sp>
      <p:sp>
        <p:nvSpPr>
          <p:cNvPr id="3" name="Content Placeholder 2">
            <a:extLst>
              <a:ext uri="{FF2B5EF4-FFF2-40B4-BE49-F238E27FC236}">
                <a16:creationId xmlns:a16="http://schemas.microsoft.com/office/drawing/2014/main" xmlns="" id="{D346D6B0-6506-4306-BC67-991F499B2ED7}"/>
              </a:ext>
            </a:extLst>
          </p:cNvPr>
          <p:cNvSpPr>
            <a:spLocks noGrp="1"/>
          </p:cNvSpPr>
          <p:nvPr>
            <p:ph idx="1"/>
          </p:nvPr>
        </p:nvSpPr>
        <p:spPr>
          <a:xfrm>
            <a:off x="0" y="836711"/>
            <a:ext cx="9036495" cy="5985391"/>
          </a:xfrm>
        </p:spPr>
        <p:txBody>
          <a:bodyPr>
            <a:normAutofit/>
          </a:bodyPr>
          <a:lstStyle/>
          <a:p>
            <a:pPr>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Rapid effect.</a:t>
            </a:r>
          </a:p>
          <a:p>
            <a:pPr>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Avoids the discomfort.</a:t>
            </a:r>
          </a:p>
          <a:p>
            <a:pPr>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Large-volume infusion.</a:t>
            </a:r>
          </a:p>
          <a:p>
            <a:pPr>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Appropriate when medications are too irritating to tissues.</a:t>
            </a:r>
          </a:p>
          <a:p>
            <a:pPr>
              <a:buFont typeface="Wingdings" panose="05000000000000000000" pitchFamily="2" charset="2"/>
              <a:buChar char="v"/>
            </a:pPr>
            <a:r>
              <a:rPr lang="en-US" sz="2600" dirty="0">
                <a:solidFill>
                  <a:schemeClr val="tx1"/>
                </a:solidFill>
                <a:latin typeface="Times New Roman" panose="02020603050405020304" pitchFamily="18" charset="0"/>
                <a:cs typeface="Times New Roman" panose="02020603050405020304" pitchFamily="18" charset="0"/>
              </a:rPr>
              <a:t>Large volume of fluid causes hypervolemia.</a:t>
            </a:r>
          </a:p>
          <a:p>
            <a:pPr>
              <a:buFont typeface="Wingdings" panose="05000000000000000000" pitchFamily="2" charset="2"/>
              <a:buChar char="v"/>
            </a:pPr>
            <a:r>
              <a:rPr lang="en-US" sz="2400" dirty="0">
                <a:solidFill>
                  <a:schemeClr val="tx1"/>
                </a:solidFill>
                <a:latin typeface="Times New Roman" panose="02020603050405020304" pitchFamily="18" charset="0"/>
                <a:cs typeface="Times New Roman" panose="02020603050405020304" pitchFamily="18" charset="0"/>
              </a:rPr>
              <a:t>The angle of injection is 25°</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5" name="AutoShape 6" descr="Intravenous Injection. Effective Methods of Administration of Drugs and  Other Medical Solutions that are Used for Humans. Stock Vector -  Illustration of design, blood: 235012440">
            <a:extLst>
              <a:ext uri="{FF2B5EF4-FFF2-40B4-BE49-F238E27FC236}">
                <a16:creationId xmlns:a16="http://schemas.microsoft.com/office/drawing/2014/main" xmlns="" id="{65E0F728-9F3C-4572-924E-A8BA20238FC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xmlns="" id="{CE854230-6B1C-4ADD-8DD2-DB37CD6B8397}"/>
              </a:ext>
            </a:extLst>
          </p:cNvPr>
          <p:cNvPicPr>
            <a:picLocks noChangeAspect="1"/>
          </p:cNvPicPr>
          <p:nvPr/>
        </p:nvPicPr>
        <p:blipFill>
          <a:blip r:embed="rId2"/>
          <a:stretch>
            <a:fillRect/>
          </a:stretch>
        </p:blipFill>
        <p:spPr>
          <a:xfrm>
            <a:off x="4283969" y="3429001"/>
            <a:ext cx="4860032" cy="3380526"/>
          </a:xfrm>
          <a:prstGeom prst="rect">
            <a:avLst/>
          </a:prstGeom>
        </p:spPr>
      </p:pic>
    </p:spTree>
    <p:extLst>
      <p:ext uri="{BB962C8B-B14F-4D97-AF65-F5344CB8AC3E}">
        <p14:creationId xmlns:p14="http://schemas.microsoft.com/office/powerpoint/2010/main" val="223664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8A9A0-E972-4152-92EB-AE95CC144324}"/>
              </a:ext>
            </a:extLst>
          </p:cNvPr>
          <p:cNvSpPr>
            <a:spLocks noGrp="1"/>
          </p:cNvSpPr>
          <p:nvPr>
            <p:ph type="title"/>
          </p:nvPr>
        </p:nvSpPr>
        <p:spPr>
          <a:xfrm>
            <a:off x="0" y="188640"/>
            <a:ext cx="8964488" cy="1280890"/>
          </a:xfrm>
        </p:spPr>
        <p:txBody>
          <a:bodyPr/>
          <a:lstStyle/>
          <a:p>
            <a:r>
              <a:rPr lang="en-US" dirty="0">
                <a:solidFill>
                  <a:srgbClr val="C00000"/>
                </a:solidFill>
                <a:latin typeface="Times New Roman" panose="02020603050405020304" pitchFamily="18" charset="0"/>
                <a:cs typeface="Times New Roman" panose="02020603050405020304" pitchFamily="18" charset="0"/>
              </a:rPr>
              <a:t>1- Intradermally (ID)</a:t>
            </a:r>
            <a:endParaRPr lang="en-US" dirty="0"/>
          </a:p>
        </p:txBody>
      </p:sp>
      <p:sp>
        <p:nvSpPr>
          <p:cNvPr id="3" name="Content Placeholder 2">
            <a:extLst>
              <a:ext uri="{FF2B5EF4-FFF2-40B4-BE49-F238E27FC236}">
                <a16:creationId xmlns:a16="http://schemas.microsoft.com/office/drawing/2014/main" xmlns="" id="{BE374E77-2974-48DC-A8B9-8D2FDCA9EBEC}"/>
              </a:ext>
            </a:extLst>
          </p:cNvPr>
          <p:cNvSpPr>
            <a:spLocks noGrp="1"/>
          </p:cNvSpPr>
          <p:nvPr>
            <p:ph idx="1"/>
          </p:nvPr>
        </p:nvSpPr>
        <p:spPr>
          <a:xfrm>
            <a:off x="165068" y="836712"/>
            <a:ext cx="8978932" cy="6021288"/>
          </a:xfrm>
        </p:spPr>
        <p:txBody>
          <a:bodyPr>
            <a:normAutofit fontScale="92500" lnSpcReduction="10000"/>
          </a:bodyPr>
          <a:lstStyle/>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Intradermal (ID): injection into the dermis just below the epidermis.  </a:t>
            </a:r>
          </a:p>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The angle of injection is from 5 to 15 degrees.  </a:t>
            </a:r>
          </a:p>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Used a small amount of liquid, for example, 0.1 </a:t>
            </a:r>
            <a:r>
              <a:rPr lang="en-US" sz="2800" dirty="0" err="1">
                <a:solidFill>
                  <a:schemeClr val="tx1"/>
                </a:solidFill>
                <a:latin typeface="Times New Roman" panose="02020603050405020304" pitchFamily="18" charset="0"/>
                <a:cs typeface="Times New Roman" panose="02020603050405020304" pitchFamily="18" charset="0"/>
              </a:rPr>
              <a:t>mL.</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Used for allergy testing and tuberculosis (TB) screening.</a:t>
            </a:r>
          </a:p>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The test result appears after 10 minutes for allergy and 48 – 72 hours  for (TB) test .</a:t>
            </a:r>
          </a:p>
          <a:p>
            <a:pPr>
              <a:lnSpc>
                <a:spcPct val="150000"/>
              </a:lnSpc>
              <a:buFont typeface="Wingdings" panose="05000000000000000000" pitchFamily="2" charset="2"/>
              <a:buChar char="v"/>
            </a:pPr>
            <a:r>
              <a:rPr lang="en-US" sz="2800" dirty="0">
                <a:solidFill>
                  <a:schemeClr val="tx1"/>
                </a:solidFill>
                <a:latin typeface="Times New Roman" panose="02020603050405020304" pitchFamily="18" charset="0"/>
                <a:cs typeface="Times New Roman" panose="02020603050405020304" pitchFamily="18" charset="0"/>
              </a:rPr>
              <a:t>The common sites for injection are the anterior aspect of the forearm, the upper chest, and the back beneath the scapulae</a:t>
            </a:r>
          </a:p>
        </p:txBody>
      </p:sp>
    </p:spTree>
    <p:extLst>
      <p:ext uri="{BB962C8B-B14F-4D97-AF65-F5344CB8AC3E}">
        <p14:creationId xmlns:p14="http://schemas.microsoft.com/office/powerpoint/2010/main" val="196404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20B26-906F-4B85-A69D-E7E66DAE63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82F0B77-4FCB-4E6A-BB22-CA58A41D27B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63AE208-EF61-4234-A4A8-DF6F6C3E11E0}"/>
              </a:ext>
            </a:extLst>
          </p:cNvPr>
          <p:cNvPicPr>
            <a:picLocks noChangeAspect="1"/>
          </p:cNvPicPr>
          <p:nvPr/>
        </p:nvPicPr>
        <p:blipFill>
          <a:blip r:embed="rId2"/>
          <a:stretch>
            <a:fillRect/>
          </a:stretch>
        </p:blipFill>
        <p:spPr>
          <a:xfrm>
            <a:off x="-133694" y="-123826"/>
            <a:ext cx="9277694" cy="6937201"/>
          </a:xfrm>
          <a:prstGeom prst="rect">
            <a:avLst/>
          </a:prstGeom>
        </p:spPr>
      </p:pic>
    </p:spTree>
    <p:extLst>
      <p:ext uri="{BB962C8B-B14F-4D97-AF65-F5344CB8AC3E}">
        <p14:creationId xmlns:p14="http://schemas.microsoft.com/office/powerpoint/2010/main" val="244973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5"/>
          </a:xfrm>
        </p:spPr>
        <p:txBody>
          <a:bodyPr>
            <a:normAutofit/>
          </a:bodyPr>
          <a:lstStyle/>
          <a:p>
            <a:r>
              <a:rPr lang="en-US" dirty="0">
                <a:latin typeface="Times New Roman" panose="02020603050405020304" pitchFamily="18" charset="0"/>
                <a:cs typeface="Times New Roman" panose="02020603050405020304" pitchFamily="18" charset="0"/>
              </a:rPr>
              <a:t>Site of intradermal injection </a:t>
            </a:r>
            <a:endParaRPr lang="ar-IQ"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endParaRPr lang="ar-IQ" dirty="0"/>
          </a:p>
        </p:txBody>
      </p:sp>
      <p:pic>
        <p:nvPicPr>
          <p:cNvPr id="4" name="Picture 3">
            <a:extLst>
              <a:ext uri="{FF2B5EF4-FFF2-40B4-BE49-F238E27FC236}">
                <a16:creationId xmlns:a16="http://schemas.microsoft.com/office/drawing/2014/main" xmlns="" id="{41B178E5-84E0-4D6A-A943-BA5D5E555E99}"/>
              </a:ext>
            </a:extLst>
          </p:cNvPr>
          <p:cNvPicPr>
            <a:picLocks noChangeAspect="1"/>
          </p:cNvPicPr>
          <p:nvPr/>
        </p:nvPicPr>
        <p:blipFill>
          <a:blip r:embed="rId2"/>
          <a:stretch>
            <a:fillRect/>
          </a:stretch>
        </p:blipFill>
        <p:spPr>
          <a:xfrm>
            <a:off x="0" y="946778"/>
            <a:ext cx="9144000" cy="5896537"/>
          </a:xfrm>
          <a:prstGeom prst="rect">
            <a:avLst/>
          </a:prstGeom>
        </p:spPr>
      </p:pic>
    </p:spTree>
    <p:extLst>
      <p:ext uri="{BB962C8B-B14F-4D97-AF65-F5344CB8AC3E}">
        <p14:creationId xmlns:p14="http://schemas.microsoft.com/office/powerpoint/2010/main" val="262568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78B52-8BA1-44F0-8810-94E3B105CF1E}"/>
              </a:ext>
            </a:extLst>
          </p:cNvPr>
          <p:cNvSpPr>
            <a:spLocks noGrp="1"/>
          </p:cNvSpPr>
          <p:nvPr>
            <p:ph type="title"/>
          </p:nvPr>
        </p:nvSpPr>
        <p:spPr>
          <a:xfrm>
            <a:off x="0" y="116632"/>
            <a:ext cx="9144000" cy="1152128"/>
          </a:xfrm>
        </p:spPr>
        <p:txBody>
          <a:bodyPr>
            <a:normAutofit/>
          </a:bodyPr>
          <a:lstStyle/>
          <a:p>
            <a:r>
              <a:rPr lang="en-US" dirty="0">
                <a:latin typeface="Times New Roman" panose="02020603050405020304" pitchFamily="18" charset="0"/>
                <a:cs typeface="Times New Roman" panose="02020603050405020304" pitchFamily="18" charset="0"/>
              </a:rPr>
              <a:t>Administration Intradermal (ID) Medication </a:t>
            </a:r>
            <a:endParaRPr lang="en-US" dirty="0"/>
          </a:p>
        </p:txBody>
      </p:sp>
      <p:sp>
        <p:nvSpPr>
          <p:cNvPr id="3" name="Content Placeholder 2">
            <a:extLst>
              <a:ext uri="{FF2B5EF4-FFF2-40B4-BE49-F238E27FC236}">
                <a16:creationId xmlns:a16="http://schemas.microsoft.com/office/drawing/2014/main" xmlns="" id="{8AA13328-C64A-43D9-BA1B-81FFF9429944}"/>
              </a:ext>
            </a:extLst>
          </p:cNvPr>
          <p:cNvSpPr>
            <a:spLocks noGrp="1"/>
          </p:cNvSpPr>
          <p:nvPr>
            <p:ph idx="1"/>
          </p:nvPr>
        </p:nvSpPr>
        <p:spPr>
          <a:xfrm>
            <a:off x="15548" y="908720"/>
            <a:ext cx="9128452" cy="5949280"/>
          </a:xfrm>
        </p:spPr>
        <p:txBody>
          <a:bodyPr>
            <a:normAutofit fontScale="92500" lnSpcReduction="10000"/>
          </a:bodyPr>
          <a:lstStyle/>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Perform hand hygiene.</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Introduce self and explain procedure.</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Explain to the client that the medication will produce a small wheal, sometimes called a bleb.</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Provide for client privacy.</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Select site (Avoid sites that are tender, inflamed, or swollen) </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Apply gloves.</a:t>
            </a:r>
          </a:p>
          <a:p>
            <a:pPr>
              <a:lnSpc>
                <a:spcPct val="170000"/>
              </a:lnSpc>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 Expel any air bubbles from the syringe.</a:t>
            </a:r>
          </a:p>
          <a:p>
            <a:pPr>
              <a:buFont typeface="+mj-lt"/>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83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9BA257-A5FC-487B-8EF7-21A70FB664FF}"/>
              </a:ext>
            </a:extLst>
          </p:cNvPr>
          <p:cNvSpPr>
            <a:spLocks noGrp="1"/>
          </p:cNvSpPr>
          <p:nvPr>
            <p:ph idx="1"/>
          </p:nvPr>
        </p:nvSpPr>
        <p:spPr>
          <a:xfrm>
            <a:off x="395536" y="116632"/>
            <a:ext cx="8640960" cy="6696744"/>
          </a:xfrm>
        </p:spPr>
        <p:txBody>
          <a:bodyPr>
            <a:normAutofit fontScale="92500"/>
          </a:bodyPr>
          <a:lstStyle/>
          <a:p>
            <a:pPr marL="514350" indent="-514350">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Cleanse the skin at the site using a firm circular motion starting at the center and widening the circle outward.</a:t>
            </a:r>
          </a:p>
          <a:p>
            <a:pPr>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With the nondominant hand, pull the skin at the site until it is taut.</a:t>
            </a:r>
          </a:p>
          <a:p>
            <a:pPr>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Insert the tip of the needle and inject the medication carefully and slowly.</a:t>
            </a:r>
          </a:p>
          <a:p>
            <a:pPr>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Withdraw the needle quickly, Apply a bandage if indicated. </a:t>
            </a:r>
            <a:r>
              <a:rPr lang="en-US" sz="2800" b="1" dirty="0">
                <a:solidFill>
                  <a:srgbClr val="FF0000"/>
                </a:solidFill>
                <a:latin typeface="Times New Roman" panose="02020603050405020304" pitchFamily="18" charset="0"/>
                <a:cs typeface="Times New Roman" panose="02020603050405020304" pitchFamily="18" charset="0"/>
              </a:rPr>
              <a:t>Do not massage the area</a:t>
            </a:r>
            <a:r>
              <a:rPr lang="en-US" sz="2800" dirty="0">
                <a:solidFill>
                  <a:schemeClr val="tx1"/>
                </a:solidFill>
                <a:latin typeface="Times New Roman" panose="02020603050405020304" pitchFamily="18" charset="0"/>
                <a:cs typeface="Times New Roman" panose="02020603050405020304" pitchFamily="18" charset="0"/>
              </a:rPr>
              <a:t>.</a:t>
            </a:r>
          </a:p>
          <a:p>
            <a:pPr>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Dispose of the syringe and needle into the sharps container.</a:t>
            </a:r>
          </a:p>
          <a:p>
            <a:pPr>
              <a:lnSpc>
                <a:spcPct val="150000"/>
              </a:lnSpc>
              <a:buFont typeface="+mj-lt"/>
              <a:buAutoNum type="arabicPeriod" startAt="8"/>
            </a:pPr>
            <a:r>
              <a:rPr lang="en-US" sz="2800" dirty="0">
                <a:solidFill>
                  <a:schemeClr val="tx1"/>
                </a:solidFill>
                <a:latin typeface="Times New Roman" panose="02020603050405020304" pitchFamily="18" charset="0"/>
                <a:cs typeface="Times New Roman" panose="02020603050405020304" pitchFamily="18" charset="0"/>
              </a:rPr>
              <a:t>Documented all information.</a:t>
            </a:r>
          </a:p>
          <a:p>
            <a:pPr>
              <a:lnSpc>
                <a:spcPct val="150000"/>
              </a:lnSpc>
            </a:pPr>
            <a:endParaRPr lang="en-US" sz="2800" dirty="0"/>
          </a:p>
        </p:txBody>
      </p:sp>
    </p:spTree>
    <p:extLst>
      <p:ext uri="{BB962C8B-B14F-4D97-AF65-F5344CB8AC3E}">
        <p14:creationId xmlns:p14="http://schemas.microsoft.com/office/powerpoint/2010/main" val="361178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0B8F3-521B-42A4-9D31-FCE29FC079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038435B-787C-4E2D-8816-AAC52402856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25189BC5-6A0E-4453-B1F1-8B535D37ACDB}"/>
              </a:ext>
            </a:extLst>
          </p:cNvPr>
          <p:cNvPicPr>
            <a:picLocks noChangeAspect="1"/>
          </p:cNvPicPr>
          <p:nvPr/>
        </p:nvPicPr>
        <p:blipFill>
          <a:blip r:embed="rId2"/>
          <a:stretch>
            <a:fillRect/>
          </a:stretch>
        </p:blipFill>
        <p:spPr>
          <a:xfrm>
            <a:off x="4194807" y="-102478"/>
            <a:ext cx="4929395" cy="6843845"/>
          </a:xfrm>
          <a:prstGeom prst="rect">
            <a:avLst/>
          </a:prstGeom>
        </p:spPr>
      </p:pic>
      <p:pic>
        <p:nvPicPr>
          <p:cNvPr id="7" name="Picture 6">
            <a:extLst>
              <a:ext uri="{FF2B5EF4-FFF2-40B4-BE49-F238E27FC236}">
                <a16:creationId xmlns:a16="http://schemas.microsoft.com/office/drawing/2014/main" xmlns="" id="{C231FD02-57E1-4E66-A8C7-02A4B835996C}"/>
              </a:ext>
            </a:extLst>
          </p:cNvPr>
          <p:cNvPicPr>
            <a:picLocks noChangeAspect="1"/>
          </p:cNvPicPr>
          <p:nvPr/>
        </p:nvPicPr>
        <p:blipFill>
          <a:blip r:embed="rId3"/>
          <a:stretch>
            <a:fillRect/>
          </a:stretch>
        </p:blipFill>
        <p:spPr>
          <a:xfrm>
            <a:off x="-5718" y="9525"/>
            <a:ext cx="4200525" cy="6843844"/>
          </a:xfrm>
          <a:prstGeom prst="rect">
            <a:avLst/>
          </a:prstGeom>
        </p:spPr>
      </p:pic>
    </p:spTree>
    <p:extLst>
      <p:ext uri="{BB962C8B-B14F-4D97-AF65-F5344CB8AC3E}">
        <p14:creationId xmlns:p14="http://schemas.microsoft.com/office/powerpoint/2010/main" val="157568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279B7-95EF-46B6-A05C-47051788D9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59925A9-C7C2-4DF0-96E6-9B930CABBA8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D6349BF5-C692-49E3-A327-87CA0C4721DA}"/>
              </a:ext>
            </a:extLst>
          </p:cNvPr>
          <p:cNvPicPr>
            <a:picLocks noChangeAspect="1"/>
          </p:cNvPicPr>
          <p:nvPr/>
        </p:nvPicPr>
        <p:blipFill>
          <a:blip r:embed="rId2"/>
          <a:stretch>
            <a:fillRect/>
          </a:stretch>
        </p:blipFill>
        <p:spPr>
          <a:xfrm>
            <a:off x="1" y="0"/>
            <a:ext cx="4572000" cy="6858000"/>
          </a:xfrm>
          <a:prstGeom prst="rect">
            <a:avLst/>
          </a:prstGeom>
        </p:spPr>
      </p:pic>
      <p:pic>
        <p:nvPicPr>
          <p:cNvPr id="5" name="Picture 4">
            <a:extLst>
              <a:ext uri="{FF2B5EF4-FFF2-40B4-BE49-F238E27FC236}">
                <a16:creationId xmlns:a16="http://schemas.microsoft.com/office/drawing/2014/main" xmlns="" id="{E66FF9D6-17E6-409B-9990-DD5B8CE72568}"/>
              </a:ext>
            </a:extLst>
          </p:cNvPr>
          <p:cNvPicPr>
            <a:picLocks noChangeAspect="1"/>
          </p:cNvPicPr>
          <p:nvPr/>
        </p:nvPicPr>
        <p:blipFill>
          <a:blip r:embed="rId3"/>
          <a:stretch>
            <a:fillRect/>
          </a:stretch>
        </p:blipFill>
        <p:spPr>
          <a:xfrm>
            <a:off x="4572000" y="0"/>
            <a:ext cx="4572000" cy="3429000"/>
          </a:xfrm>
          <a:prstGeom prst="rect">
            <a:avLst/>
          </a:prstGeom>
        </p:spPr>
      </p:pic>
      <p:pic>
        <p:nvPicPr>
          <p:cNvPr id="6" name="Picture 5">
            <a:extLst>
              <a:ext uri="{FF2B5EF4-FFF2-40B4-BE49-F238E27FC236}">
                <a16:creationId xmlns:a16="http://schemas.microsoft.com/office/drawing/2014/main" xmlns="" id="{314A9E6A-7CE8-4378-8D76-B073AA0501B9}"/>
              </a:ext>
            </a:extLst>
          </p:cNvPr>
          <p:cNvPicPr>
            <a:picLocks noChangeAspect="1"/>
          </p:cNvPicPr>
          <p:nvPr/>
        </p:nvPicPr>
        <p:blipFill>
          <a:blip r:embed="rId4"/>
          <a:stretch>
            <a:fillRect/>
          </a:stretch>
        </p:blipFill>
        <p:spPr>
          <a:xfrm>
            <a:off x="4571999" y="3428999"/>
            <a:ext cx="4572000" cy="3434755"/>
          </a:xfrm>
          <a:prstGeom prst="rect">
            <a:avLst/>
          </a:prstGeom>
        </p:spPr>
      </p:pic>
    </p:spTree>
    <p:extLst>
      <p:ext uri="{BB962C8B-B14F-4D97-AF65-F5344CB8AC3E}">
        <p14:creationId xmlns:p14="http://schemas.microsoft.com/office/powerpoint/2010/main" val="240411404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9325</TotalTime>
  <Words>1215</Words>
  <Application>Microsoft Office PowerPoint</Application>
  <PresentationFormat>عرض على الشاشة (3:4)‏</PresentationFormat>
  <Paragraphs>112</Paragraphs>
  <Slides>27</Slides>
  <Notes>6</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Wisp</vt:lpstr>
      <vt:lpstr>Lecture 9  Subject Medication Administration Part 2   Theoretical </vt:lpstr>
      <vt:lpstr>Parenteral medications</vt:lpstr>
      <vt:lpstr>1- Intradermally (ID)</vt:lpstr>
      <vt:lpstr>عرض تقديمي في PowerPoint</vt:lpstr>
      <vt:lpstr>Site of intradermal injection </vt:lpstr>
      <vt:lpstr>Administration Intradermal (ID) Medication </vt:lpstr>
      <vt:lpstr>عرض تقديمي في PowerPoint</vt:lpstr>
      <vt:lpstr>عرض تقديمي في PowerPoint</vt:lpstr>
      <vt:lpstr>عرض تقديمي في PowerPoint</vt:lpstr>
      <vt:lpstr>2- Subcutaneous Injections (SC)</vt:lpstr>
      <vt:lpstr>عرض تقديمي في PowerPoint</vt:lpstr>
      <vt:lpstr>Administering a Subcutaneous Injection</vt:lpstr>
      <vt:lpstr>عرض تقديمي في PowerPoint</vt:lpstr>
      <vt:lpstr>3- Intramuscular Injections (IM)</vt:lpstr>
      <vt:lpstr>Sites of intramuscular injection</vt:lpstr>
      <vt:lpstr>A- The dorsogluteal muscle site (1-5 ml). </vt:lpstr>
      <vt:lpstr>B- The ventrogluteal site. </vt:lpstr>
      <vt:lpstr>عرض تقديمي في PowerPoint</vt:lpstr>
      <vt:lpstr>C- The vastus lateralis site. </vt:lpstr>
      <vt:lpstr>D- The rectus femoris site.  </vt:lpstr>
      <vt:lpstr>E- The deltoid muscle site (1 ml). </vt:lpstr>
      <vt:lpstr>Administering an Intramuscular Injection</vt:lpstr>
      <vt:lpstr>عرض تقديمي في PowerPoint</vt:lpstr>
      <vt:lpstr>عرض تقديمي في PowerPoint</vt:lpstr>
      <vt:lpstr>عرض تقديمي في PowerPoint</vt:lpstr>
      <vt:lpstr>Complication of intramuscular injection </vt:lpstr>
      <vt:lpstr>4- Intravenous Medications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ah</dc:creator>
  <cp:lastModifiedBy>Maher</cp:lastModifiedBy>
  <cp:revision>245</cp:revision>
  <dcterms:modified xsi:type="dcterms:W3CDTF">2024-02-25T12:29:37Z</dcterms:modified>
</cp:coreProperties>
</file>