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0"/>
  </p:notesMasterIdLst>
  <p:sldIdLst>
    <p:sldId id="270" r:id="rId2"/>
    <p:sldId id="266" r:id="rId3"/>
    <p:sldId id="258" r:id="rId4"/>
    <p:sldId id="260" r:id="rId5"/>
    <p:sldId id="262" r:id="rId6"/>
    <p:sldId id="264" r:id="rId7"/>
    <p:sldId id="263" r:id="rId8"/>
    <p:sldId id="269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2" d="100"/>
          <a:sy n="72" d="100"/>
        </p:scale>
        <p:origin x="-1075" y="-30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7790FE-FA37-4748-A816-5B30D9795947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9B2623-3DA6-4EEE-924E-F4A19D429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27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9B2623-3DA6-4EEE-924E-F4A19D42925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698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CC68-5520-4A67-9D1C-C50F29C8A11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9052-A8D5-4D68-AA12-4883D65C7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350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CC68-5520-4A67-9D1C-C50F29C8A11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9052-A8D5-4D68-AA12-4883D65C7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995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CC68-5520-4A67-9D1C-C50F29C8A11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9052-A8D5-4D68-AA12-4883D65C7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CC68-5520-4A67-9D1C-C50F29C8A11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9052-A8D5-4D68-AA12-4883D65C7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56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CC68-5520-4A67-9D1C-C50F29C8A11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9052-A8D5-4D68-AA12-4883D65C7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0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CC68-5520-4A67-9D1C-C50F29C8A11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9052-A8D5-4D68-AA12-4883D65C7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73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CC68-5520-4A67-9D1C-C50F29C8A11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9052-A8D5-4D68-AA12-4883D65C7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19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CC68-5520-4A67-9D1C-C50F29C8A11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9052-A8D5-4D68-AA12-4883D65C7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60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CC68-5520-4A67-9D1C-C50F29C8A11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9052-A8D5-4D68-AA12-4883D65C7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5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CC68-5520-4A67-9D1C-C50F29C8A11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9052-A8D5-4D68-AA12-4883D65C7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6553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CC68-5520-4A67-9D1C-C50F29C8A11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69052-A8D5-4D68-AA12-4883D65C7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744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CCC68-5520-4A67-9D1C-C50F29C8A11F}" type="datetimeFigureOut">
              <a:rPr lang="en-US" smtClean="0"/>
              <a:t>1/26/2024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69052-A8D5-4D68-AA12-4883D65C7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9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صورة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r="5264"/>
          <a:stretch>
            <a:fillRect/>
          </a:stretch>
        </p:blipFill>
        <p:spPr bwMode="auto">
          <a:xfrm>
            <a:off x="9893508" y="153086"/>
            <a:ext cx="2023672" cy="2446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92365" y="153082"/>
            <a:ext cx="807097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+mn-ea" charset="0"/>
                <a:cs typeface="Times New Roman" pitchFamily="18" charset="0"/>
              </a:rPr>
              <a:t>Republic of Iraq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+mn-ea" charset="0"/>
                <a:cs typeface="Times New Roman" pitchFamily="18" charset="0"/>
              </a:rPr>
              <a:t>Ministry of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+mn-ea" charset="0"/>
                <a:cs typeface="Times New Roman" pitchFamily="18" charset="0"/>
              </a:rPr>
              <a:t>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+mn-ea" charset="0"/>
                <a:cs typeface="Times New Roman" pitchFamily="18" charset="0"/>
              </a:rPr>
              <a:t>Higher Education and Scientific Research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</a:tabLst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+mn-ea" charset="0"/>
                <a:cs typeface="Times New Roman" pitchFamily="18" charset="0"/>
              </a:rPr>
              <a:t>Al-</a:t>
            </a:r>
            <a:r>
              <a:rPr kumimoji="0" lang="en-GB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+mn-ea" charset="0"/>
                <a:cs typeface="Times New Roman" pitchFamily="18" charset="0"/>
              </a:rPr>
              <a:t>Mustaqbal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+mn-ea" charset="0"/>
                <a:cs typeface="Times New Roman" pitchFamily="18" charset="0"/>
              </a:rPr>
              <a:t> University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</a:tabLst>
            </a:pPr>
            <a:r>
              <a:rPr lang="en-US" sz="2400" b="1" dirty="0" smtClean="0">
                <a:solidFill>
                  <a:srgbClr val="000000"/>
                </a:solidFill>
                <a:latin typeface="+mj-lt"/>
                <a:ea typeface="+mn-ea" charset="0"/>
                <a:cs typeface="Times New Roman" pitchFamily="18" charset="0"/>
              </a:rPr>
              <a:t>College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+mn-ea" charset="0"/>
                <a:cs typeface="Times New Roman" pitchFamily="18" charset="0"/>
              </a:rPr>
              <a:t>of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+mn-ea" charset="0"/>
                <a:cs typeface="Times New Roman" pitchFamily="18" charset="0"/>
              </a:rPr>
              <a:t>Pharmacy</a:t>
            </a:r>
            <a:endParaRPr kumimoji="0" lang="en-GB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113" y="4359799"/>
            <a:ext cx="3837091" cy="160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64109" y="2112096"/>
            <a:ext cx="685050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Pharmacognosy</a:t>
            </a:r>
            <a:r>
              <a:rPr lang="en-US" sz="4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III</a:t>
            </a:r>
            <a:endParaRPr lang="en-US" sz="4400" b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/>
            <a:r>
              <a:rPr lang="en-US" sz="4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3rd Class, 2nd Semester </a:t>
            </a:r>
          </a:p>
          <a:p>
            <a:pPr lvl="0" algn="ctr"/>
            <a:r>
              <a:rPr lang="en-US" sz="4400" b="1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Lab1 </a:t>
            </a:r>
            <a:endParaRPr lang="ar-IQ" sz="4400" b="1" dirty="0" smtClean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1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A0F1CB5-CCA2-37D6-B0D7-7203546A1712}"/>
              </a:ext>
            </a:extLst>
          </p:cNvPr>
          <p:cNvSpPr txBox="1"/>
          <p:nvPr/>
        </p:nvSpPr>
        <p:spPr>
          <a:xfrm>
            <a:off x="419725" y="641397"/>
            <a:ext cx="10455107" cy="5475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Alkaloids:</a:t>
            </a:r>
          </a:p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+mj-lt"/>
                <a:ea typeface="Times New Roman"/>
                <a:cs typeface="Arial"/>
              </a:rPr>
              <a:t>Are </a:t>
            </a:r>
            <a:r>
              <a:rPr lang="en-US" sz="3200" b="1" dirty="0">
                <a:latin typeface="+mj-lt"/>
                <a:ea typeface="Times New Roman"/>
                <a:cs typeface="Arial"/>
              </a:rPr>
              <a:t>defined as organic nitrogenous compounds of plant origin that are physiologically active, ending in the suffix "</a:t>
            </a:r>
            <a:r>
              <a:rPr lang="en-US" sz="3200" b="1" i="1" dirty="0" err="1">
                <a:latin typeface="+mj-lt"/>
                <a:ea typeface="Times New Roman"/>
                <a:cs typeface="Arial"/>
              </a:rPr>
              <a:t>ine</a:t>
            </a:r>
            <a:r>
              <a:rPr lang="en-US" sz="3200" b="1" dirty="0">
                <a:latin typeface="+mj-lt"/>
                <a:ea typeface="Times New Roman"/>
                <a:cs typeface="Arial"/>
              </a:rPr>
              <a:t>".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+mj-lt"/>
                <a:ea typeface="Times New Roman"/>
                <a:cs typeface="Arial"/>
              </a:rPr>
              <a:t>Plants </a:t>
            </a:r>
            <a:r>
              <a:rPr lang="en-US" sz="3200" b="1" dirty="0">
                <a:latin typeface="+mj-lt"/>
                <a:ea typeface="Times New Roman"/>
                <a:cs typeface="Arial"/>
              </a:rPr>
              <a:t>have been a rich source of alkaloids but some are found in animals, fungi, and bacteria. </a:t>
            </a:r>
            <a:endParaRPr lang="en-US" sz="3200" b="1" dirty="0" smtClean="0">
              <a:latin typeface="+mj-lt"/>
              <a:ea typeface="Times New Roman"/>
              <a:cs typeface="Arial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3200" b="1" dirty="0" smtClean="0">
                <a:latin typeface="+mj-lt"/>
                <a:ea typeface="Times New Roman"/>
                <a:cs typeface="Arial"/>
              </a:rPr>
              <a:t>Among </a:t>
            </a:r>
            <a:r>
              <a:rPr lang="en-US" sz="3200" b="1" dirty="0">
                <a:latin typeface="+mj-lt"/>
                <a:ea typeface="Times New Roman"/>
                <a:cs typeface="Arial"/>
              </a:rPr>
              <a:t>the plants, the </a:t>
            </a:r>
            <a:r>
              <a:rPr lang="en-US" sz="3200" b="1" i="1" dirty="0">
                <a:latin typeface="+mj-lt"/>
                <a:ea typeface="Times New Roman"/>
                <a:cs typeface="Arial"/>
              </a:rPr>
              <a:t>angiosperms</a:t>
            </a:r>
            <a:r>
              <a:rPr lang="en-US" sz="3200" b="1" dirty="0">
                <a:latin typeface="+mj-lt"/>
                <a:ea typeface="Times New Roman"/>
                <a:cs typeface="Arial"/>
              </a:rPr>
              <a:t> are rich in alkaloids.</a:t>
            </a: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3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3E6EB4B-8379-9668-7F4E-59DEB0CD7840}"/>
              </a:ext>
            </a:extLst>
          </p:cNvPr>
          <p:cNvSpPr txBox="1"/>
          <p:nvPr/>
        </p:nvSpPr>
        <p:spPr>
          <a:xfrm>
            <a:off x="104934" y="2"/>
            <a:ext cx="11917180" cy="68316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1" dirty="0">
                <a:solidFill>
                  <a:srgbClr val="0070C0"/>
                </a:solidFill>
              </a:rPr>
              <a:t>Distribution of alkaloids       </a:t>
            </a:r>
            <a:endParaRPr lang="en-US" sz="3600" b="1" dirty="0" smtClean="0">
              <a:solidFill>
                <a:srgbClr val="0070C0"/>
              </a:solidFill>
            </a:endParaRPr>
          </a:p>
          <a:p>
            <a:pPr marL="457200" indent="-457200" algn="l"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3200" b="1" dirty="0" smtClean="0">
                <a:latin typeface="Times New Roman"/>
                <a:ea typeface="Times New Roman"/>
                <a:cs typeface="Arial"/>
              </a:rPr>
              <a:t>The 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following families represent good examples of plants which contain alkaloids</a:t>
            </a:r>
            <a:r>
              <a:rPr lang="en-US" sz="3200" b="1" dirty="0" smtClean="0">
                <a:latin typeface="Times New Roman"/>
                <a:ea typeface="Times New Roman"/>
                <a:cs typeface="Arial"/>
              </a:rPr>
              <a:t>:</a:t>
            </a:r>
          </a:p>
          <a:p>
            <a:pPr algn="l">
              <a:buClr>
                <a:schemeClr val="accent1"/>
              </a:buClr>
            </a:pPr>
            <a:endParaRPr lang="en-US" sz="3200" b="1" dirty="0" smtClean="0">
              <a:ea typeface="Times New Roman"/>
              <a:cs typeface="Arial"/>
            </a:endParaRPr>
          </a:p>
          <a:p>
            <a:pPr algn="l">
              <a:buClr>
                <a:schemeClr val="accent1"/>
              </a:buClr>
            </a:pPr>
            <a:endParaRPr lang="en-US" sz="3200" b="1" dirty="0">
              <a:ea typeface="Times New Roman"/>
              <a:cs typeface="Arial"/>
            </a:endParaRPr>
          </a:p>
          <a:p>
            <a:pPr algn="l">
              <a:buClr>
                <a:schemeClr val="accent1"/>
              </a:buClr>
            </a:pPr>
            <a:endParaRPr lang="en-US" sz="3200" b="1" dirty="0" smtClean="0">
              <a:ea typeface="Times New Roman"/>
              <a:cs typeface="Arial"/>
            </a:endParaRPr>
          </a:p>
          <a:p>
            <a:pPr algn="l">
              <a:buClr>
                <a:schemeClr val="accent1"/>
              </a:buClr>
            </a:pPr>
            <a:endParaRPr lang="en-US" sz="3200" b="1" dirty="0">
              <a:ea typeface="Times New Roman"/>
              <a:cs typeface="Arial"/>
            </a:endParaRPr>
          </a:p>
          <a:p>
            <a:pPr algn="l">
              <a:buClr>
                <a:schemeClr val="accent1"/>
              </a:buClr>
            </a:pPr>
            <a:endParaRPr lang="en-US" sz="3200" b="1" dirty="0" smtClean="0">
              <a:ea typeface="Times New Roman"/>
              <a:cs typeface="Arial"/>
            </a:endParaRPr>
          </a:p>
          <a:p>
            <a:pPr algn="l">
              <a:buClr>
                <a:schemeClr val="accent1"/>
              </a:buClr>
            </a:pPr>
            <a:endParaRPr lang="en-US" sz="3200" b="1" dirty="0">
              <a:ea typeface="Times New Roman"/>
              <a:cs typeface="Arial"/>
            </a:endParaRPr>
          </a:p>
          <a:p>
            <a:pPr algn="l">
              <a:buClr>
                <a:schemeClr val="accent1"/>
              </a:buClr>
            </a:pPr>
            <a:endParaRPr lang="en-US" sz="3200" b="1" dirty="0" smtClean="0">
              <a:ea typeface="Times New Roman"/>
              <a:cs typeface="Arial"/>
            </a:endParaRPr>
          </a:p>
          <a:p>
            <a:pPr algn="l">
              <a:buClr>
                <a:schemeClr val="accent1"/>
              </a:buClr>
            </a:pPr>
            <a:endParaRPr lang="en-US" sz="3200" b="1" dirty="0">
              <a:ea typeface="Times New Roman"/>
              <a:cs typeface="Arial"/>
            </a:endParaRP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3200" b="1" dirty="0" smtClean="0">
                <a:latin typeface="Times New Roman"/>
                <a:ea typeface="Times New Roman"/>
                <a:cs typeface="Arial"/>
              </a:rPr>
              <a:t>The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Labiatae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and </a:t>
            </a:r>
            <a:r>
              <a:rPr lang="en-US" sz="3200" b="1" dirty="0" err="1">
                <a:latin typeface="Times New Roman"/>
                <a:ea typeface="Times New Roman"/>
                <a:cs typeface="Arial"/>
              </a:rPr>
              <a:t>Rosaceae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 are almost free of </a:t>
            </a:r>
            <a:r>
              <a:rPr lang="en-US" sz="3200" b="1" dirty="0" smtClean="0">
                <a:latin typeface="Times New Roman"/>
                <a:ea typeface="Times New Roman"/>
                <a:cs typeface="Arial"/>
              </a:rPr>
              <a:t>alkaloids. </a:t>
            </a:r>
          </a:p>
          <a:p>
            <a:pPr marL="457200" indent="-457200" algn="just">
              <a:lnSpc>
                <a:spcPct val="115000"/>
              </a:lnSpc>
              <a:spcAft>
                <a:spcPts val="1000"/>
              </a:spcAft>
              <a:buClr>
                <a:schemeClr val="accent1"/>
              </a:buClr>
              <a:buFont typeface="Wingdings" pitchFamily="2" charset="2"/>
              <a:buChar char="Ø"/>
            </a:pPr>
            <a:r>
              <a:rPr lang="en-US" sz="3200" b="1" dirty="0" smtClean="0">
                <a:latin typeface="Times New Roman"/>
                <a:ea typeface="Times New Roman"/>
                <a:cs typeface="Arial"/>
              </a:rPr>
              <a:t>The </a:t>
            </a:r>
            <a:r>
              <a:rPr lang="en-US" sz="3200" b="1" i="1" dirty="0" smtClean="0">
                <a:latin typeface="Times New Roman"/>
                <a:ea typeface="Times New Roman"/>
                <a:cs typeface="Arial"/>
              </a:rPr>
              <a:t>gymnosperms</a:t>
            </a:r>
            <a:r>
              <a:rPr lang="en-US" sz="3200" b="1" dirty="0" smtClean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b="1" dirty="0">
                <a:latin typeface="Times New Roman"/>
                <a:ea typeface="Times New Roman"/>
                <a:cs typeface="Arial"/>
              </a:rPr>
              <a:t>only rarely contain alkaloids.</a:t>
            </a:r>
            <a:endParaRPr lang="en-US" sz="32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1" y="1537468"/>
            <a:ext cx="3414712" cy="4081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4696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6DD5FF-21A9-1C4D-1D20-7AD53D04E7CF}"/>
              </a:ext>
            </a:extLst>
          </p:cNvPr>
          <p:cNvSpPr txBox="1"/>
          <p:nvPr/>
        </p:nvSpPr>
        <p:spPr>
          <a:xfrm>
            <a:off x="209865" y="348654"/>
            <a:ext cx="11647359" cy="5037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Nomenclature of </a:t>
            </a:r>
            <a:r>
              <a:rPr lang="en-US" sz="3200" b="1" dirty="0" err="1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alkaloiods</a:t>
            </a:r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From the </a:t>
            </a:r>
            <a:r>
              <a:rPr lang="en-US" sz="3200" b="1" i="1" dirty="0">
                <a:latin typeface="Times New Roman"/>
                <a:ea typeface="Times New Roman"/>
                <a:cs typeface="Arial"/>
              </a:rPr>
              <a:t>generic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name of the plant yielding them as </a:t>
            </a:r>
            <a:r>
              <a:rPr lang="en-US" sz="3200" b="1" i="1" dirty="0">
                <a:solidFill>
                  <a:srgbClr val="C00000"/>
                </a:solidFill>
                <a:latin typeface="Times New Roman"/>
                <a:ea typeface="Times New Roman"/>
                <a:cs typeface="Arial"/>
              </a:rPr>
              <a:t>atropine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.</a:t>
            </a:r>
            <a:endParaRPr lang="en-US" sz="3200" dirty="0">
              <a:ea typeface="Times New Roman"/>
              <a:cs typeface="Arial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From the </a:t>
            </a:r>
            <a:r>
              <a:rPr lang="en-US" sz="3200" b="1" i="1" dirty="0">
                <a:latin typeface="Times New Roman"/>
                <a:ea typeface="Times New Roman"/>
                <a:cs typeface="Arial"/>
              </a:rPr>
              <a:t>specific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name of the plant yielding them as </a:t>
            </a:r>
            <a:r>
              <a:rPr lang="en-US" sz="3200" b="1" i="1" dirty="0">
                <a:solidFill>
                  <a:srgbClr val="C00000"/>
                </a:solidFill>
                <a:latin typeface="Times New Roman"/>
                <a:ea typeface="Times New Roman"/>
                <a:cs typeface="Arial"/>
              </a:rPr>
              <a:t>cocaine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.</a:t>
            </a:r>
            <a:endParaRPr lang="en-US" sz="3200" dirty="0">
              <a:ea typeface="Times New Roman"/>
              <a:cs typeface="Arial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From the </a:t>
            </a:r>
            <a:r>
              <a:rPr lang="en-US" sz="3200" b="1" i="1" dirty="0">
                <a:latin typeface="Times New Roman"/>
                <a:ea typeface="Times New Roman"/>
                <a:cs typeface="Arial"/>
              </a:rPr>
              <a:t>common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name of the drug yielding them as </a:t>
            </a:r>
            <a:r>
              <a:rPr lang="en-US" sz="3200" b="1" i="1" dirty="0">
                <a:solidFill>
                  <a:srgbClr val="C00000"/>
                </a:solidFill>
                <a:latin typeface="Times New Roman"/>
                <a:ea typeface="Times New Roman"/>
                <a:cs typeface="Arial"/>
              </a:rPr>
              <a:t>ergotamine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.</a:t>
            </a:r>
            <a:endParaRPr lang="en-US" sz="3200" dirty="0">
              <a:ea typeface="Times New Roman"/>
              <a:cs typeface="Arial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From their </a:t>
            </a:r>
            <a:r>
              <a:rPr lang="en-US" sz="3200" b="1" i="1" dirty="0">
                <a:latin typeface="Times New Roman"/>
                <a:ea typeface="Times New Roman"/>
                <a:cs typeface="Arial"/>
              </a:rPr>
              <a:t>physiologic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</a:t>
            </a:r>
            <a:r>
              <a:rPr lang="en-US" sz="3200" b="1" i="1" dirty="0">
                <a:latin typeface="Times New Roman"/>
                <a:ea typeface="Times New Roman"/>
                <a:cs typeface="Arial"/>
              </a:rPr>
              <a:t>activity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as </a:t>
            </a:r>
            <a:r>
              <a:rPr lang="en-US" sz="3200" b="1" i="1" dirty="0">
                <a:solidFill>
                  <a:srgbClr val="C00000"/>
                </a:solidFill>
                <a:latin typeface="Times New Roman"/>
                <a:ea typeface="Times New Roman"/>
                <a:cs typeface="Arial"/>
              </a:rPr>
              <a:t>emetine</a:t>
            </a:r>
            <a:r>
              <a:rPr lang="en-US" sz="3200" b="1" i="1" dirty="0">
                <a:latin typeface="Times New Roman"/>
                <a:ea typeface="Times New Roman"/>
                <a:cs typeface="Arial"/>
              </a:rPr>
              <a:t>.</a:t>
            </a:r>
            <a:endParaRPr lang="en-US" sz="3200" dirty="0">
              <a:ea typeface="Times New Roman"/>
              <a:cs typeface="Arial"/>
            </a:endParaRPr>
          </a:p>
          <a:p>
            <a:pPr marL="457200" lvl="0" indent="-457200" algn="just">
              <a:lnSpc>
                <a:spcPct val="150000"/>
              </a:lnSpc>
              <a:spcAft>
                <a:spcPts val="1000"/>
              </a:spcAft>
              <a:buFont typeface="Arial" pitchFamily="34" charset="0"/>
              <a:buChar char="•"/>
            </a:pPr>
            <a:r>
              <a:rPr lang="en-US" sz="3200" dirty="0">
                <a:latin typeface="Times New Roman"/>
                <a:ea typeface="Times New Roman"/>
                <a:cs typeface="Arial"/>
              </a:rPr>
              <a:t>From the </a:t>
            </a:r>
            <a:r>
              <a:rPr lang="en-US" sz="3200" b="1" i="1" dirty="0">
                <a:latin typeface="Times New Roman"/>
                <a:ea typeface="Times New Roman"/>
                <a:cs typeface="Arial"/>
              </a:rPr>
              <a:t>discoverer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 as </a:t>
            </a:r>
            <a:r>
              <a:rPr lang="en-US" sz="3200" b="1" i="1" dirty="0" err="1">
                <a:solidFill>
                  <a:srgbClr val="C00000"/>
                </a:solidFill>
                <a:latin typeface="Times New Roman"/>
                <a:ea typeface="Times New Roman"/>
                <a:cs typeface="Arial"/>
              </a:rPr>
              <a:t>pelletrine</a:t>
            </a:r>
            <a:r>
              <a:rPr lang="en-US" sz="3200" dirty="0">
                <a:latin typeface="Times New Roman"/>
                <a:ea typeface="Times New Roman"/>
                <a:cs typeface="Arial"/>
              </a:rPr>
              <a:t>.</a:t>
            </a:r>
            <a:endParaRPr lang="en-US" sz="3200" dirty="0">
              <a:ea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625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90DA6F-88B7-920A-4B93-9E0D2503BD54}"/>
              </a:ext>
            </a:extLst>
          </p:cNvPr>
          <p:cNvSpPr txBox="1"/>
          <p:nvPr/>
        </p:nvSpPr>
        <p:spPr>
          <a:xfrm>
            <a:off x="254836" y="862125"/>
            <a:ext cx="11737297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 suffix is added sometimes to designate the alkaloids which are similar in structure but differ in their stereochemistry. For example quinine and quinidine.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 prefix is added to designate alkaloids found in the same plant example </a:t>
            </a:r>
            <a:r>
              <a:rPr lang="en-US" sz="3200" b="1" dirty="0" err="1">
                <a:latin typeface="Calibri" panose="020F0502020204030204" pitchFamily="34" charset="0"/>
                <a:cs typeface="Calibri" panose="020F0502020204030204" pitchFamily="34" charset="0"/>
              </a:rPr>
              <a:t>hydroquinine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Alkaloids name should end </a:t>
            </a:r>
            <a:r>
              <a:rPr lang="en-US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-</a:t>
            </a:r>
            <a:r>
              <a:rPr lang="en-US" sz="3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ine</a:t>
            </a:r>
            <a:r>
              <a:rPr lang="en-US" sz="32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70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C28B49-92FB-7E75-741E-4FAA0D5A1904}"/>
              </a:ext>
            </a:extLst>
          </p:cNvPr>
          <p:cNvSpPr txBox="1"/>
          <p:nvPr/>
        </p:nvSpPr>
        <p:spPr>
          <a:xfrm>
            <a:off x="13190" y="206278"/>
            <a:ext cx="11873103" cy="59503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Classification of </a:t>
            </a:r>
            <a:r>
              <a:rPr lang="en-US" sz="3200" b="1" dirty="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alkaloids</a:t>
            </a:r>
            <a:endParaRPr lang="en-US" sz="32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800" b="1" dirty="0" smtClean="0">
                <a:solidFill>
                  <a:srgbClr val="0070C0"/>
                </a:solidFill>
                <a:cs typeface="Calibri" panose="020F0502020204030204" pitchFamily="34" charset="0"/>
              </a:rPr>
              <a:t>1. True alkaloids: </a:t>
            </a:r>
            <a:r>
              <a:rPr lang="en-US" sz="2800" dirty="0" smtClean="0">
                <a:cs typeface="Calibri" panose="020F0502020204030204" pitchFamily="34" charset="0"/>
              </a:rPr>
              <a:t>characterized </a:t>
            </a:r>
            <a:r>
              <a:rPr lang="en-US" sz="2800" dirty="0">
                <a:cs typeface="Calibri" panose="020F0502020204030204" pitchFamily="34" charset="0"/>
              </a:rPr>
              <a:t>by a heterocyclic ring with a nitrogen atom and are derived from amino </a:t>
            </a:r>
            <a:r>
              <a:rPr lang="en-US" sz="2800" dirty="0" smtClean="0">
                <a:cs typeface="Calibri" panose="020F0502020204030204" pitchFamily="34" charset="0"/>
              </a:rPr>
              <a:t>acid.</a:t>
            </a:r>
            <a:r>
              <a:rPr lang="en-US" sz="2800" dirty="0" smtClean="0">
                <a:ea typeface="Times New Roman"/>
              </a:rPr>
              <a:t> </a:t>
            </a:r>
            <a:r>
              <a:rPr lang="en-US" sz="2800" dirty="0">
                <a:ea typeface="Times New Roman"/>
              </a:rPr>
              <a:t>Example is </a:t>
            </a:r>
            <a:r>
              <a:rPr lang="en-US" sz="2800" i="1" dirty="0">
                <a:ea typeface="Times New Roman"/>
              </a:rPr>
              <a:t>Atropine.</a:t>
            </a:r>
            <a:r>
              <a:rPr lang="en-US" sz="2800" dirty="0">
                <a:ea typeface="Times New Roman"/>
              </a:rPr>
              <a:t> </a:t>
            </a:r>
            <a:endParaRPr lang="en-US" sz="2800" dirty="0" smtClean="0">
              <a:ea typeface="Times New Roman"/>
            </a:endParaRPr>
          </a:p>
          <a:p>
            <a:endParaRPr lang="en-US" sz="2800" dirty="0"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endParaRPr lang="en-US" sz="2000" dirty="0" smtClean="0">
              <a:cs typeface="Calibri" panose="020F0502020204030204" pitchFamily="34" charset="0"/>
            </a:endParaRPr>
          </a:p>
          <a:p>
            <a:pPr marL="514350" indent="-514350">
              <a:buAutoNum type="arabicPeriod"/>
            </a:pPr>
            <a:endParaRPr lang="en-US" sz="2400" dirty="0"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buClr>
                <a:srgbClr val="C00000"/>
              </a:buClr>
              <a:buSzPts val="1400"/>
            </a:pPr>
            <a:r>
              <a:rPr lang="en-US" sz="2800" b="1" dirty="0" smtClean="0">
                <a:solidFill>
                  <a:srgbClr val="0070C0"/>
                </a:solidFill>
                <a:cs typeface="Calibri" panose="020F0502020204030204" pitchFamily="34" charset="0"/>
              </a:rPr>
              <a:t>2. Proto alkaloids: </a:t>
            </a:r>
            <a:r>
              <a:rPr lang="en-US" sz="2800" dirty="0" smtClean="0">
                <a:cs typeface="Calibri" panose="020F0502020204030204" pitchFamily="34" charset="0"/>
              </a:rPr>
              <a:t>characterized </a:t>
            </a:r>
            <a:r>
              <a:rPr lang="en-US" sz="2800" dirty="0">
                <a:cs typeface="Calibri" panose="020F0502020204030204" pitchFamily="34" charset="0"/>
              </a:rPr>
              <a:t>by </a:t>
            </a:r>
            <a:r>
              <a:rPr lang="en-US" sz="2800" dirty="0" smtClean="0">
                <a:cs typeface="Calibri" panose="020F0502020204030204" pitchFamily="34" charset="0"/>
              </a:rPr>
              <a:t>absence </a:t>
            </a:r>
            <a:r>
              <a:rPr lang="en-US" sz="2800" dirty="0">
                <a:cs typeface="Calibri" panose="020F0502020204030204" pitchFamily="34" charset="0"/>
              </a:rPr>
              <a:t>of the heterocyclic ring but derived from amino </a:t>
            </a:r>
            <a:r>
              <a:rPr lang="en-US" sz="2800" dirty="0" smtClean="0">
                <a:cs typeface="Calibri" panose="020F0502020204030204" pitchFamily="34" charset="0"/>
              </a:rPr>
              <a:t>acid.</a:t>
            </a:r>
            <a:r>
              <a:rPr lang="en-US" sz="2800" dirty="0" smtClean="0">
                <a:ea typeface="Times New Roman"/>
                <a:cs typeface="Arial"/>
              </a:rPr>
              <a:t> </a:t>
            </a:r>
            <a:r>
              <a:rPr lang="en-US" sz="2800" dirty="0">
                <a:ea typeface="Times New Roman"/>
                <a:cs typeface="Arial"/>
              </a:rPr>
              <a:t>Examples include </a:t>
            </a:r>
            <a:r>
              <a:rPr lang="en-US" sz="2800" i="1" dirty="0">
                <a:ea typeface="Times New Roman"/>
                <a:cs typeface="Arial"/>
              </a:rPr>
              <a:t>Adrenaline </a:t>
            </a:r>
            <a:r>
              <a:rPr lang="en-US" sz="2800" dirty="0">
                <a:ea typeface="Times New Roman"/>
                <a:cs typeface="Arial"/>
              </a:rPr>
              <a:t>and</a:t>
            </a:r>
            <a:r>
              <a:rPr lang="en-US" sz="2800" b="1" i="1" dirty="0">
                <a:ea typeface="Times New Roman"/>
                <a:cs typeface="Arial"/>
              </a:rPr>
              <a:t> </a:t>
            </a:r>
            <a:r>
              <a:rPr lang="en-US" sz="2800" i="1" dirty="0" smtClean="0">
                <a:ea typeface="Times New Roman"/>
                <a:cs typeface="Arial"/>
              </a:rPr>
              <a:t>Ephedrine</a:t>
            </a:r>
            <a:r>
              <a:rPr lang="en-US" sz="2800" dirty="0" smtClean="0">
                <a:ea typeface="Times New Roman"/>
                <a:cs typeface="Arial"/>
              </a:rPr>
              <a:t>.</a:t>
            </a:r>
          </a:p>
          <a:p>
            <a:pPr lvl="0">
              <a:lnSpc>
                <a:spcPct val="150000"/>
              </a:lnSpc>
              <a:spcAft>
                <a:spcPts val="1000"/>
              </a:spcAft>
              <a:buClr>
                <a:srgbClr val="C00000"/>
              </a:buClr>
              <a:buSzPts val="1400"/>
            </a:pPr>
            <a:endParaRPr lang="en-US" sz="2400" dirty="0">
              <a:cs typeface="Calibri" panose="020F0502020204030204" pitchFamily="34" charset="0"/>
            </a:endParaRPr>
          </a:p>
          <a:p>
            <a:pPr lvl="0">
              <a:lnSpc>
                <a:spcPct val="150000"/>
              </a:lnSpc>
              <a:spcAft>
                <a:spcPts val="1000"/>
              </a:spcAft>
              <a:buClr>
                <a:srgbClr val="C00000"/>
              </a:buClr>
              <a:buSzPts val="1400"/>
            </a:pPr>
            <a:r>
              <a:rPr lang="en-US" sz="2800" b="1" dirty="0" smtClean="0">
                <a:solidFill>
                  <a:srgbClr val="0070C0"/>
                </a:solidFill>
                <a:cs typeface="Calibri" panose="020F0502020204030204" pitchFamily="34" charset="0"/>
              </a:rPr>
              <a:t>3. Pseudo alkaloids: </a:t>
            </a:r>
            <a:r>
              <a:rPr lang="en-US" sz="2800" dirty="0" smtClean="0">
                <a:cs typeface="Calibri" panose="020F0502020204030204" pitchFamily="34" charset="0"/>
              </a:rPr>
              <a:t>characterized </a:t>
            </a:r>
            <a:r>
              <a:rPr lang="en-US" sz="2800" dirty="0">
                <a:cs typeface="Calibri" panose="020F0502020204030204" pitchFamily="34" charset="0"/>
              </a:rPr>
              <a:t>by a heterocyclic ring with a nitrogen atom, but are not derived from amino </a:t>
            </a:r>
            <a:r>
              <a:rPr lang="en-US" sz="2800" dirty="0" smtClean="0">
                <a:cs typeface="Calibri" panose="020F0502020204030204" pitchFamily="34" charset="0"/>
              </a:rPr>
              <a:t>acids. </a:t>
            </a:r>
            <a:r>
              <a:rPr lang="en-US" sz="2800" dirty="0" smtClean="0">
                <a:ea typeface="Times New Roman"/>
                <a:cs typeface="Arial"/>
              </a:rPr>
              <a:t>Example Caffeine</a:t>
            </a:r>
            <a:r>
              <a:rPr lang="en-US" sz="2800" dirty="0">
                <a:ea typeface="Times New Roman"/>
                <a:cs typeface="Arial"/>
              </a:rPr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151" y="3285189"/>
            <a:ext cx="2697319" cy="133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4613" y="5447731"/>
            <a:ext cx="2406391" cy="1260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9151" y="1190731"/>
            <a:ext cx="2488263" cy="1437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41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5E2D843-B3DF-1429-A867-792E36AF43AD}"/>
              </a:ext>
            </a:extLst>
          </p:cNvPr>
          <p:cNvSpPr txBox="1"/>
          <p:nvPr/>
        </p:nvSpPr>
        <p:spPr>
          <a:xfrm>
            <a:off x="224852" y="164996"/>
            <a:ext cx="11880063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general the alkaloids are classified according to the chemical structure into two broad division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:-</a:t>
            </a:r>
          </a:p>
          <a:p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Non-</a:t>
            </a: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hetrocyclic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or a typical alkaloids or biological amines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indent="-514350">
              <a:buClr>
                <a:schemeClr val="accent1"/>
              </a:buClr>
              <a:buFont typeface="+mj-lt"/>
              <a:buAutoNum type="alphaUcPeriod"/>
            </a:pPr>
            <a:r>
              <a:rPr lang="en-US" sz="32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Hetrocyclic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or typical alkaloids divided into 14 group according to their structure</a:t>
            </a:r>
            <a:r>
              <a:rPr lang="en-US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:-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14350" lvl="0" indent="-514350">
              <a:buAutoNum type="arabicPeriod" startAt="5"/>
            </a:pPr>
            <a:endParaRPr lang="en-US" sz="32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28" y="3154330"/>
            <a:ext cx="3048000" cy="377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71" y="3154330"/>
            <a:ext cx="4889500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9099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434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344</TotalTime>
  <Words>329</Words>
  <Application>Microsoft Office PowerPoint</Application>
  <PresentationFormat>Custom</PresentationFormat>
  <Paragraphs>47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Maher</cp:lastModifiedBy>
  <cp:revision>28</cp:revision>
  <dcterms:created xsi:type="dcterms:W3CDTF">2022-10-12T13:16:22Z</dcterms:created>
  <dcterms:modified xsi:type="dcterms:W3CDTF">2024-01-26T19:39:45Z</dcterms:modified>
</cp:coreProperties>
</file>