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9"/>
  </p:notesMasterIdLst>
  <p:sldIdLst>
    <p:sldId id="363" r:id="rId2"/>
    <p:sldId id="321" r:id="rId3"/>
    <p:sldId id="343" r:id="rId4"/>
    <p:sldId id="344" r:id="rId5"/>
    <p:sldId id="259" r:id="rId6"/>
    <p:sldId id="290" r:id="rId7"/>
    <p:sldId id="340" r:id="rId8"/>
    <p:sldId id="315" r:id="rId9"/>
    <p:sldId id="341" r:id="rId10"/>
    <p:sldId id="316" r:id="rId11"/>
    <p:sldId id="342" r:id="rId12"/>
    <p:sldId id="317" r:id="rId13"/>
    <p:sldId id="327" r:id="rId14"/>
    <p:sldId id="291" r:id="rId15"/>
    <p:sldId id="345" r:id="rId16"/>
    <p:sldId id="346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876" y="-4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FDCC7-8C43-42CA-B828-BFEBA0F3AA8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3A7FC-169F-40F9-9A5C-45D883359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Electrolyte = k , mg, PO, SO ()inside of cell</a:t>
            </a:r>
          </a:p>
          <a:p>
            <a:pPr algn="l"/>
            <a:r>
              <a:rPr lang="en-US" dirty="0"/>
              <a:t>Na, Cl, Hco3 (out side of cell)</a:t>
            </a:r>
          </a:p>
          <a:p>
            <a:pPr algn="l"/>
            <a:r>
              <a:rPr lang="en-US" dirty="0"/>
              <a:t>Normal fluid intake = 2.400-2.700</a:t>
            </a:r>
          </a:p>
          <a:p>
            <a:pPr algn="l"/>
            <a:r>
              <a:rPr lang="en-US" dirty="0"/>
              <a:t>Normal fluid output= 2.300-2.600</a:t>
            </a:r>
            <a:endParaRPr lang="ar-IQ" dirty="0"/>
          </a:p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BAE9D-01C7-4B28-9ED1-9177E8C4A2DC}" type="slidenum">
              <a:rPr lang="ar-IQ" smtClean="0">
                <a:solidFill>
                  <a:prstClr val="black"/>
                </a:solidFill>
              </a:rPr>
              <a:pPr/>
              <a:t>1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Lathery = same skin color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3A7FC-169F-40F9-9A5C-45D8833597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8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7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60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2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863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3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8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6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89F7-3E41-4662-A851-13626742763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B4874B-BE28-476C-A663-0BA60868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8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0"/>
            <a:ext cx="4733754" cy="41490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ar-BH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Ulcer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509120"/>
            <a:ext cx="4984423" cy="1656184"/>
          </a:xfrm>
        </p:spPr>
        <p:txBody>
          <a:bodyPr>
            <a:normAutofit fontScale="92500" lnSpcReduction="10000"/>
          </a:bodyPr>
          <a:lstStyle/>
          <a:p>
            <a:pPr algn="ctr" rtl="0"/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</a:t>
            </a:r>
          </a:p>
          <a:p>
            <a:pPr algn="ctr" rtl="0"/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Ali Ahmed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Dr: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Hayder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Rania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ELmohsen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Elnour</a:t>
            </a:r>
            <a:endPara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6FB0C1F9-AC4C-410C-8C69-6784FA604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35" y="345387"/>
            <a:ext cx="1918355" cy="156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العلاقات المحلية لكلية المستقبل الجامعة">
            <a:extLst>
              <a:ext uri="{FF2B5EF4-FFF2-40B4-BE49-F238E27FC236}">
                <a16:creationId xmlns="" xmlns:a16="http://schemas.microsoft.com/office/drawing/2014/main" id="{94529578-2FBC-40C7-ACDB-6FBF600B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5" y="345387"/>
            <a:ext cx="1918355" cy="1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7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III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Full-thickness tissue loss.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fat may be visible.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Slough may be present.</a:t>
            </a:r>
          </a:p>
          <a:p>
            <a:pPr marL="0" indent="0" algn="justLow">
              <a:buNone/>
            </a:pPr>
            <a:endParaRPr lang="ar-IQ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C7059FD-707D-4035-BFEC-7E6C60D1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533" y="3429000"/>
            <a:ext cx="4962525" cy="34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4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0E20B6-4B84-48D3-AAD9-1E685D6A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22B8B8-226D-4618-9FEE-445621EAA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D13FDE-6813-45ED-AA96-73CF3D7CF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91506"/>
            <a:ext cx="6120680" cy="57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3C213D-358D-41AD-A0B2-3635719DEBA2}"/>
              </a:ext>
            </a:extLst>
          </p:cNvPr>
          <p:cNvSpPr/>
          <p:nvPr/>
        </p:nvSpPr>
        <p:spPr>
          <a:xfrm>
            <a:off x="251520" y="188640"/>
            <a:ext cx="8784976" cy="398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Stage IV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Full-thickness tissue loss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Exposed bone, tendon, or muscle.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Slough present on some parts of the wound.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Exposed bone/tendon is visible or directly palpable.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4D22110-ABE9-4B4F-9DA5-1C1A2479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3501008"/>
            <a:ext cx="3800475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8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2204E89-431B-4C71-9E28-C5588950E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0"/>
            <a:ext cx="4591284" cy="6994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41E77D-FF54-4970-AB4B-2260418FB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84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4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64807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management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direct pressure on the ulcer.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reposition the client at least every 2 hours.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devices to minimize pressure areas.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solutions such as isotonic saline to clean or irrigate wounds.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gauze squares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avoid using cotton because shed fibers onto the wound surface.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nutritional status for patient.</a:t>
            </a:r>
          </a:p>
        </p:txBody>
      </p:sp>
    </p:spTree>
    <p:extLst>
      <p:ext uri="{BB962C8B-B14F-4D97-AF65-F5344CB8AC3E}">
        <p14:creationId xmlns:p14="http://schemas.microsoft.com/office/powerpoint/2010/main" val="256542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F3B11A-767B-4B1F-B9E5-78C15F43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556CD32-B6AE-40AC-AF88-382DDF3C2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1" y="15874"/>
            <a:ext cx="4572000" cy="6842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B4FBE3-5E16-4F8A-9634-92EF9DC20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062"/>
            <a:ext cx="4572000" cy="69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3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C988A8-6121-494F-AFB1-89FAA475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3A4765-4FB8-4CEF-A184-9AF738B2A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64DDE9-DA85-4778-9A29-37D94392F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63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72" y="2467429"/>
            <a:ext cx="3767655" cy="231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Pressure </a:t>
            </a:r>
            <a:r>
              <a:rPr lang="en-US" sz="6000" b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Ulcers 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ulcers consist of injury to the skin and/or underlying tissue, usually over a bony prominence, as a result of force alone or in combination with movement.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ulcers were previously called decubitus ulcers, pressure sores, or bedsores.</a:t>
            </a:r>
          </a:p>
        </p:txBody>
      </p:sp>
    </p:spTree>
    <p:extLst>
      <p:ext uri="{BB962C8B-B14F-4D97-AF65-F5344CB8AC3E}">
        <p14:creationId xmlns:p14="http://schemas.microsoft.com/office/powerpoint/2010/main" val="279390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F8A286-4B81-4471-B33C-25069EF0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76"/>
            <a:ext cx="6589199" cy="12808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Common Pressure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4E88A8-5AD2-4BC6-B6E2-0EE45ED3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8066857" cy="4896544"/>
          </a:xfrm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supine position</a:t>
            </a:r>
          </a:p>
          <a:p>
            <a:pPr>
              <a:buAutoNum type="alphaU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lateral position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B22653-A5BA-4CE5-8899-E452F87C6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03" y="918034"/>
            <a:ext cx="6943725" cy="2828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EA257E-3C69-45EF-A888-67B09C71B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078" y="3933056"/>
            <a:ext cx="69437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2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F8A286-4B81-4471-B33C-25069EF0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76"/>
            <a:ext cx="6589199" cy="12808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Common Pressure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4E88A8-5AD2-4BC6-B6E2-0EE45ED3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8066857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Prone position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U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Semi-fowler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position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B35010-53AA-4480-AC27-5E4415C3F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764704"/>
            <a:ext cx="6804248" cy="2808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A84441-22D7-4A65-983F-3487888E2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3" y="3717032"/>
            <a:ext cx="6804248" cy="31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400" b="1" i="1" dirty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Risk Factors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Arial"/>
              </a:rPr>
              <a:t>Friction.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Arial"/>
              </a:rPr>
              <a:t>Immobility.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Arial"/>
              </a:rPr>
              <a:t>Inadequate nutrition.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Arial"/>
              </a:rPr>
              <a:t>Fecal and urinary incontinence.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Arial"/>
              </a:rPr>
              <a:t>Decreased mental status 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Arial"/>
              </a:rPr>
              <a:t>Diminished sensation 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Arial"/>
              </a:rPr>
              <a:t>Excessive body heat 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Arial"/>
              </a:rPr>
              <a:t>Advanced age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Arial"/>
              </a:rPr>
              <a:t>Chronic medical conditions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40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2471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Stages of pressure ulcer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7444" y="1041344"/>
            <a:ext cx="8049499" cy="48752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Stage 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Redness of a localized area.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Intact skin.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Area may be painful, firm, soft, and warmer</a:t>
            </a:r>
            <a:endParaRPr lang="en-US" sz="2800" dirty="0">
              <a:solidFill>
                <a:schemeClr val="tx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CA476E-911A-447A-93FD-B4BEEFBF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842" y="4077073"/>
            <a:ext cx="5010150" cy="27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1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14AE9-EBFD-4C97-BF2E-01F9CB80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C38F3E-8D47-4F57-A9DA-FC555444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F7E151D-117C-40F4-B123-18129AE4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4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8640"/>
            <a:ext cx="8676456" cy="6189320"/>
          </a:xfrm>
        </p:spPr>
        <p:txBody>
          <a:bodyPr/>
          <a:lstStyle/>
          <a:p>
            <a:pPr marL="0" indent="0" algn="justLow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II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thickness loss of dermis.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shallow open ulcer.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Red-pink wound</a:t>
            </a:r>
          </a:p>
          <a:p>
            <a:pPr marL="514350" indent="-514350" algn="justLow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present as an intact or open serum-filled blister</a:t>
            </a:r>
          </a:p>
          <a:p>
            <a:pPr marL="514350" indent="-514350" algn="justLow">
              <a:buFont typeface="+mj-lt"/>
              <a:buAutoNum type="arabicPeriod"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1FEB4A-E548-437B-B7D2-4990CC299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069" y="3140968"/>
            <a:ext cx="5038725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8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2B5547-B55F-4616-8A83-C696BE72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AF76D5-4E6B-4ACE-AC20-11E818F31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7DD8DB-140E-4F0E-A156-A6E96302A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146"/>
            <a:ext cx="9144000" cy="68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73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2903</TotalTime>
  <Words>313</Words>
  <Application>Microsoft Office PowerPoint</Application>
  <PresentationFormat>عرض على الشاشة (3:4)‏</PresentationFormat>
  <Paragraphs>70</Paragraphs>
  <Slides>17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Wisp</vt:lpstr>
      <vt:lpstr>Lecture 11   Subject Pressure Ulcer  Theoretical </vt:lpstr>
      <vt:lpstr>عرض تقديمي في PowerPoint</vt:lpstr>
      <vt:lpstr>Assessing Common Pressure Sites</vt:lpstr>
      <vt:lpstr>Assessing Common Pressure Sites</vt:lpstr>
      <vt:lpstr>عرض تقديمي في PowerPoint</vt:lpstr>
      <vt:lpstr>Stages of pressure ulcer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Management of Burn</dc:title>
  <dc:creator>البنفسج للحاسبات</dc:creator>
  <cp:lastModifiedBy>Maher</cp:lastModifiedBy>
  <cp:revision>165</cp:revision>
  <dcterms:created xsi:type="dcterms:W3CDTF">2015-10-22T19:52:01Z</dcterms:created>
  <dcterms:modified xsi:type="dcterms:W3CDTF">2024-02-27T23:01:24Z</dcterms:modified>
</cp:coreProperties>
</file>