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9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88"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64D22-E315-4AB5-B5A6-012CBAB8FA86}" v="10" dt="2024-01-26T18:45:3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alkhakani" userId="0e185646c1577308" providerId="LiveId" clId="{20164D22-E315-4AB5-B5A6-012CBAB8FA86}"/>
    <pc:docChg chg="undo custSel addSld delSld modSld sldOrd">
      <pc:chgData name="abdulla alkhakani" userId="0e185646c1577308" providerId="LiveId" clId="{20164D22-E315-4AB5-B5A6-012CBAB8FA86}" dt="2024-01-29T21:10:01.702" v="1787" actId="2696"/>
      <pc:docMkLst>
        <pc:docMk/>
      </pc:docMkLst>
      <pc:sldChg chg="addSp delSp modSp new mod">
        <pc:chgData name="abdulla alkhakani" userId="0e185646c1577308" providerId="LiveId" clId="{20164D22-E315-4AB5-B5A6-012CBAB8FA86}" dt="2024-01-26T09:08:07.845" v="73" actId="14100"/>
        <pc:sldMkLst>
          <pc:docMk/>
          <pc:sldMk cId="247741829" sldId="256"/>
        </pc:sldMkLst>
        <pc:spChg chg="mod">
          <ac:chgData name="abdulla alkhakani" userId="0e185646c1577308" providerId="LiveId" clId="{20164D22-E315-4AB5-B5A6-012CBAB8FA86}" dt="2024-01-26T08:59:45.821" v="57" actId="207"/>
          <ac:spMkLst>
            <pc:docMk/>
            <pc:sldMk cId="247741829" sldId="256"/>
            <ac:spMk id="2" creationId="{ABE5FAF4-4381-2012-0E0E-5FBF0787B1C9}"/>
          </ac:spMkLst>
        </pc:spChg>
        <pc:spChg chg="mod">
          <ac:chgData name="abdulla alkhakani" userId="0e185646c1577308" providerId="LiveId" clId="{20164D22-E315-4AB5-B5A6-012CBAB8FA86}" dt="2024-01-26T09:08:00.106" v="71" actId="14100"/>
          <ac:spMkLst>
            <pc:docMk/>
            <pc:sldMk cId="247741829" sldId="256"/>
            <ac:spMk id="3" creationId="{6AFBEE1E-9ED4-3E9D-2B6F-F6B3E2AAF140}"/>
          </ac:spMkLst>
        </pc:spChg>
        <pc:picChg chg="add del mod modCrop">
          <ac:chgData name="abdulla alkhakani" userId="0e185646c1577308" providerId="LiveId" clId="{20164D22-E315-4AB5-B5A6-012CBAB8FA86}" dt="2024-01-26T08:56:45.591" v="29" actId="21"/>
          <ac:picMkLst>
            <pc:docMk/>
            <pc:sldMk cId="247741829" sldId="256"/>
            <ac:picMk id="5" creationId="{791FCEE8-F090-F36E-9FD1-EE0C21CCA6F1}"/>
          </ac:picMkLst>
        </pc:picChg>
        <pc:picChg chg="add mod">
          <ac:chgData name="abdulla alkhakani" userId="0e185646c1577308" providerId="LiveId" clId="{20164D22-E315-4AB5-B5A6-012CBAB8FA86}" dt="2024-01-26T09:08:07.845" v="73" actId="14100"/>
          <ac:picMkLst>
            <pc:docMk/>
            <pc:sldMk cId="247741829" sldId="256"/>
            <ac:picMk id="6" creationId="{791FCEE8-F090-F36E-9FD1-EE0C21CCA6F1}"/>
          </ac:picMkLst>
        </pc:picChg>
      </pc:sldChg>
      <pc:sldChg chg="modSp new mod">
        <pc:chgData name="abdulla alkhakani" userId="0e185646c1577308" providerId="LiveId" clId="{20164D22-E315-4AB5-B5A6-012CBAB8FA86}" dt="2024-01-29T19:59:39.277" v="1612" actId="5793"/>
        <pc:sldMkLst>
          <pc:docMk/>
          <pc:sldMk cId="1948421324" sldId="257"/>
        </pc:sldMkLst>
        <pc:spChg chg="mod">
          <ac:chgData name="abdulla alkhakani" userId="0e185646c1577308" providerId="LiveId" clId="{20164D22-E315-4AB5-B5A6-012CBAB8FA86}" dt="2024-01-29T19:59:39.277" v="1612" actId="5793"/>
          <ac:spMkLst>
            <pc:docMk/>
            <pc:sldMk cId="1948421324" sldId="257"/>
            <ac:spMk id="2" creationId="{FB89502C-CC0A-A7A8-2468-3048E7219119}"/>
          </ac:spMkLst>
        </pc:spChg>
        <pc:spChg chg="mod">
          <ac:chgData name="abdulla alkhakani" userId="0e185646c1577308" providerId="LiveId" clId="{20164D22-E315-4AB5-B5A6-012CBAB8FA86}" dt="2024-01-29T19:59:05.705" v="1597" actId="14100"/>
          <ac:spMkLst>
            <pc:docMk/>
            <pc:sldMk cId="1948421324" sldId="257"/>
            <ac:spMk id="3" creationId="{ECE668E7-CC18-D211-69D1-94E9327E16D8}"/>
          </ac:spMkLst>
        </pc:spChg>
      </pc:sldChg>
      <pc:sldChg chg="modSp new mod">
        <pc:chgData name="abdulla alkhakani" userId="0e185646c1577308" providerId="LiveId" clId="{20164D22-E315-4AB5-B5A6-012CBAB8FA86}" dt="2024-01-29T20:01:35.587" v="1616" actId="403"/>
        <pc:sldMkLst>
          <pc:docMk/>
          <pc:sldMk cId="2984542486" sldId="258"/>
        </pc:sldMkLst>
        <pc:spChg chg="mod">
          <ac:chgData name="abdulla alkhakani" userId="0e185646c1577308" providerId="LiveId" clId="{20164D22-E315-4AB5-B5A6-012CBAB8FA86}" dt="2024-01-26T09:14:12.501" v="122" actId="122"/>
          <ac:spMkLst>
            <pc:docMk/>
            <pc:sldMk cId="2984542486" sldId="258"/>
            <ac:spMk id="2" creationId="{B64DC82B-BD32-0945-F6A1-B657117DCACA}"/>
          </ac:spMkLst>
        </pc:spChg>
        <pc:spChg chg="mod">
          <ac:chgData name="abdulla alkhakani" userId="0e185646c1577308" providerId="LiveId" clId="{20164D22-E315-4AB5-B5A6-012CBAB8FA86}" dt="2024-01-29T20:01:35.587" v="1616" actId="403"/>
          <ac:spMkLst>
            <pc:docMk/>
            <pc:sldMk cId="2984542486" sldId="258"/>
            <ac:spMk id="3" creationId="{92F164DD-83C7-E84B-02FB-340FF36BE12E}"/>
          </ac:spMkLst>
        </pc:spChg>
      </pc:sldChg>
      <pc:sldChg chg="addSp delSp modSp new mod">
        <pc:chgData name="abdulla alkhakani" userId="0e185646c1577308" providerId="LiveId" clId="{20164D22-E315-4AB5-B5A6-012CBAB8FA86}" dt="2024-01-29T20:15:43.655" v="1625" actId="14100"/>
        <pc:sldMkLst>
          <pc:docMk/>
          <pc:sldMk cId="4053838227" sldId="259"/>
        </pc:sldMkLst>
        <pc:spChg chg="mod">
          <ac:chgData name="abdulla alkhakani" userId="0e185646c1577308" providerId="LiveId" clId="{20164D22-E315-4AB5-B5A6-012CBAB8FA86}" dt="2024-01-26T09:23:36.480" v="162"/>
          <ac:spMkLst>
            <pc:docMk/>
            <pc:sldMk cId="4053838227" sldId="259"/>
            <ac:spMk id="2" creationId="{8D6C28DB-DFEB-8CC4-DC77-D5B46B2AF0F5}"/>
          </ac:spMkLst>
        </pc:spChg>
        <pc:spChg chg="mod">
          <ac:chgData name="abdulla alkhakani" userId="0e185646c1577308" providerId="LiveId" clId="{20164D22-E315-4AB5-B5A6-012CBAB8FA86}" dt="2024-01-29T20:15:43.655" v="1625" actId="14100"/>
          <ac:spMkLst>
            <pc:docMk/>
            <pc:sldMk cId="4053838227" sldId="259"/>
            <ac:spMk id="3" creationId="{A86453FD-D5FF-C1B9-82D9-A852E51437C2}"/>
          </ac:spMkLst>
        </pc:spChg>
        <pc:picChg chg="add del mod modCrop">
          <ac:chgData name="abdulla alkhakani" userId="0e185646c1577308" providerId="LiveId" clId="{20164D22-E315-4AB5-B5A6-012CBAB8FA86}" dt="2024-01-26T09:22:05.989" v="133" actId="21"/>
          <ac:picMkLst>
            <pc:docMk/>
            <pc:sldMk cId="4053838227" sldId="259"/>
            <ac:picMk id="5" creationId="{7B03B39E-CA82-BCA2-C6E3-E87EFA250638}"/>
          </ac:picMkLst>
        </pc:picChg>
        <pc:picChg chg="add mod">
          <ac:chgData name="abdulla alkhakani" userId="0e185646c1577308" providerId="LiveId" clId="{20164D22-E315-4AB5-B5A6-012CBAB8FA86}" dt="2024-01-26T09:28:58.452" v="242" actId="14100"/>
          <ac:picMkLst>
            <pc:docMk/>
            <pc:sldMk cId="4053838227" sldId="259"/>
            <ac:picMk id="6" creationId="{7B03B39E-CA82-BCA2-C6E3-E87EFA250638}"/>
          </ac:picMkLst>
        </pc:picChg>
      </pc:sldChg>
      <pc:sldChg chg="modSp new mod">
        <pc:chgData name="abdulla alkhakani" userId="0e185646c1577308" providerId="LiveId" clId="{20164D22-E315-4AB5-B5A6-012CBAB8FA86}" dt="2024-01-29T20:32:51.555" v="1661" actId="20577"/>
        <pc:sldMkLst>
          <pc:docMk/>
          <pc:sldMk cId="3227877711" sldId="260"/>
        </pc:sldMkLst>
        <pc:spChg chg="mod">
          <ac:chgData name="abdulla alkhakani" userId="0e185646c1577308" providerId="LiveId" clId="{20164D22-E315-4AB5-B5A6-012CBAB8FA86}" dt="2024-01-26T09:31:47.759" v="245" actId="20577"/>
          <ac:spMkLst>
            <pc:docMk/>
            <pc:sldMk cId="3227877711" sldId="260"/>
            <ac:spMk id="2" creationId="{60A91D04-070F-B8E7-CDC2-FDC1D39EE3D1}"/>
          </ac:spMkLst>
        </pc:spChg>
        <pc:spChg chg="mod">
          <ac:chgData name="abdulla alkhakani" userId="0e185646c1577308" providerId="LiveId" clId="{20164D22-E315-4AB5-B5A6-012CBAB8FA86}" dt="2024-01-29T20:32:51.555" v="1661" actId="20577"/>
          <ac:spMkLst>
            <pc:docMk/>
            <pc:sldMk cId="3227877711" sldId="260"/>
            <ac:spMk id="3" creationId="{9303A607-2EE9-D81D-FBDA-72A8F9A949AB}"/>
          </ac:spMkLst>
        </pc:spChg>
      </pc:sldChg>
      <pc:sldChg chg="modSp new mod">
        <pc:chgData name="abdulla alkhakani" userId="0e185646c1577308" providerId="LiveId" clId="{20164D22-E315-4AB5-B5A6-012CBAB8FA86}" dt="2024-01-29T20:36:56.915" v="1669" actId="20577"/>
        <pc:sldMkLst>
          <pc:docMk/>
          <pc:sldMk cId="3532741242" sldId="261"/>
        </pc:sldMkLst>
        <pc:spChg chg="mod">
          <ac:chgData name="abdulla alkhakani" userId="0e185646c1577308" providerId="LiveId" clId="{20164D22-E315-4AB5-B5A6-012CBAB8FA86}" dt="2024-01-26T09:40:30.701" v="305"/>
          <ac:spMkLst>
            <pc:docMk/>
            <pc:sldMk cId="3532741242" sldId="261"/>
            <ac:spMk id="2" creationId="{75D07240-81C6-2D99-2FE1-74CBA77867A4}"/>
          </ac:spMkLst>
        </pc:spChg>
        <pc:spChg chg="mod">
          <ac:chgData name="abdulla alkhakani" userId="0e185646c1577308" providerId="LiveId" clId="{20164D22-E315-4AB5-B5A6-012CBAB8FA86}" dt="2024-01-29T20:36:56.915" v="1669" actId="20577"/>
          <ac:spMkLst>
            <pc:docMk/>
            <pc:sldMk cId="3532741242" sldId="261"/>
            <ac:spMk id="3" creationId="{C1F452DC-12DB-EA8E-B2E9-27A43539CADF}"/>
          </ac:spMkLst>
        </pc:spChg>
      </pc:sldChg>
      <pc:sldChg chg="modSp new mod">
        <pc:chgData name="abdulla alkhakani" userId="0e185646c1577308" providerId="LiveId" clId="{20164D22-E315-4AB5-B5A6-012CBAB8FA86}" dt="2024-01-29T20:39:56.603" v="1681" actId="20577"/>
        <pc:sldMkLst>
          <pc:docMk/>
          <pc:sldMk cId="2433701009" sldId="262"/>
        </pc:sldMkLst>
        <pc:spChg chg="mod">
          <ac:chgData name="abdulla alkhakani" userId="0e185646c1577308" providerId="LiveId" clId="{20164D22-E315-4AB5-B5A6-012CBAB8FA86}" dt="2024-01-29T20:37:41.070" v="1671" actId="14100"/>
          <ac:spMkLst>
            <pc:docMk/>
            <pc:sldMk cId="2433701009" sldId="262"/>
            <ac:spMk id="2" creationId="{091C91A3-5AFA-8435-1CD7-581609604DC5}"/>
          </ac:spMkLst>
        </pc:spChg>
        <pc:spChg chg="mod">
          <ac:chgData name="abdulla alkhakani" userId="0e185646c1577308" providerId="LiveId" clId="{20164D22-E315-4AB5-B5A6-012CBAB8FA86}" dt="2024-01-29T20:39:56.603" v="1681" actId="20577"/>
          <ac:spMkLst>
            <pc:docMk/>
            <pc:sldMk cId="2433701009" sldId="262"/>
            <ac:spMk id="3" creationId="{493C148D-5589-7B22-E54B-38C7627238B5}"/>
          </ac:spMkLst>
        </pc:spChg>
      </pc:sldChg>
      <pc:sldChg chg="addSp delSp modSp new mod">
        <pc:chgData name="abdulla alkhakani" userId="0e185646c1577308" providerId="LiveId" clId="{20164D22-E315-4AB5-B5A6-012CBAB8FA86}" dt="2024-01-29T20:46:10.138" v="1721" actId="14100"/>
        <pc:sldMkLst>
          <pc:docMk/>
          <pc:sldMk cId="3622355776" sldId="263"/>
        </pc:sldMkLst>
        <pc:spChg chg="del mod">
          <ac:chgData name="abdulla alkhakani" userId="0e185646c1577308" providerId="LiveId" clId="{20164D22-E315-4AB5-B5A6-012CBAB8FA86}" dt="2024-01-29T20:40:19.962" v="1682" actId="478"/>
          <ac:spMkLst>
            <pc:docMk/>
            <pc:sldMk cId="3622355776" sldId="263"/>
            <ac:spMk id="2" creationId="{7F4BEE51-AEA2-BC8C-6C3C-6C4BFFEF4798}"/>
          </ac:spMkLst>
        </pc:spChg>
        <pc:spChg chg="del">
          <ac:chgData name="abdulla alkhakani" userId="0e185646c1577308" providerId="LiveId" clId="{20164D22-E315-4AB5-B5A6-012CBAB8FA86}" dt="2024-01-26T09:51:39.871" v="358" actId="22"/>
          <ac:spMkLst>
            <pc:docMk/>
            <pc:sldMk cId="3622355776" sldId="263"/>
            <ac:spMk id="3" creationId="{2810ACA2-0F54-704E-96C6-ED00972805F2}"/>
          </ac:spMkLst>
        </pc:spChg>
        <pc:spChg chg="add del mod">
          <ac:chgData name="abdulla alkhakani" userId="0e185646c1577308" providerId="LiveId" clId="{20164D22-E315-4AB5-B5A6-012CBAB8FA86}" dt="2024-01-26T09:52:11.249" v="364"/>
          <ac:spMkLst>
            <pc:docMk/>
            <pc:sldMk cId="3622355776" sldId="263"/>
            <ac:spMk id="7" creationId="{F9AE54DE-55B7-45E9-B0DF-98D1C0069A9E}"/>
          </ac:spMkLst>
        </pc:spChg>
        <pc:spChg chg="add del mod">
          <ac:chgData name="abdulla alkhakani" userId="0e185646c1577308" providerId="LiveId" clId="{20164D22-E315-4AB5-B5A6-012CBAB8FA86}" dt="2024-01-26T09:56:17.582" v="387" actId="478"/>
          <ac:spMkLst>
            <pc:docMk/>
            <pc:sldMk cId="3622355776" sldId="263"/>
            <ac:spMk id="9" creationId="{4F9165EE-C9FA-5B8F-F143-8E9E850E1C66}"/>
          </ac:spMkLst>
        </pc:spChg>
        <pc:spChg chg="add mod">
          <ac:chgData name="abdulla alkhakani" userId="0e185646c1577308" providerId="LiveId" clId="{20164D22-E315-4AB5-B5A6-012CBAB8FA86}" dt="2024-01-29T20:46:10.138" v="1721" actId="14100"/>
          <ac:spMkLst>
            <pc:docMk/>
            <pc:sldMk cId="3622355776" sldId="263"/>
            <ac:spMk id="11" creationId="{0C4BA59D-9630-1C0C-83A4-8ABF85C2FDDD}"/>
          </ac:spMkLst>
        </pc:spChg>
        <pc:picChg chg="add del mod ord modCrop">
          <ac:chgData name="abdulla alkhakani" userId="0e185646c1577308" providerId="LiveId" clId="{20164D22-E315-4AB5-B5A6-012CBAB8FA86}" dt="2024-01-26T09:52:09.181" v="363" actId="21"/>
          <ac:picMkLst>
            <pc:docMk/>
            <pc:sldMk cId="3622355776" sldId="263"/>
            <ac:picMk id="5" creationId="{2597D237-A222-0F53-60FA-16140BB71E32}"/>
          </ac:picMkLst>
        </pc:picChg>
        <pc:picChg chg="add mod">
          <ac:chgData name="abdulla alkhakani" userId="0e185646c1577308" providerId="LiveId" clId="{20164D22-E315-4AB5-B5A6-012CBAB8FA86}" dt="2024-01-26T09:52:22.828" v="367" actId="14100"/>
          <ac:picMkLst>
            <pc:docMk/>
            <pc:sldMk cId="3622355776" sldId="263"/>
            <ac:picMk id="8" creationId="{2597D237-A222-0F53-60FA-16140BB71E32}"/>
          </ac:picMkLst>
        </pc:picChg>
      </pc:sldChg>
      <pc:sldChg chg="delSp modSp new mod">
        <pc:chgData name="abdulla alkhakani" userId="0e185646c1577308" providerId="LiveId" clId="{20164D22-E315-4AB5-B5A6-012CBAB8FA86}" dt="2024-01-29T20:48:09.521" v="1732" actId="20577"/>
        <pc:sldMkLst>
          <pc:docMk/>
          <pc:sldMk cId="2044481490" sldId="264"/>
        </pc:sldMkLst>
        <pc:spChg chg="del">
          <ac:chgData name="abdulla alkhakani" userId="0e185646c1577308" providerId="LiveId" clId="{20164D22-E315-4AB5-B5A6-012CBAB8FA86}" dt="2024-01-29T20:46:24.265" v="1722" actId="478"/>
          <ac:spMkLst>
            <pc:docMk/>
            <pc:sldMk cId="2044481490" sldId="264"/>
            <ac:spMk id="2" creationId="{37F5BF3C-7995-2AC2-EE27-183F42C4C96D}"/>
          </ac:spMkLst>
        </pc:spChg>
        <pc:spChg chg="mod">
          <ac:chgData name="abdulla alkhakani" userId="0e185646c1577308" providerId="LiveId" clId="{20164D22-E315-4AB5-B5A6-012CBAB8FA86}" dt="2024-01-29T20:48:09.521" v="1732" actId="20577"/>
          <ac:spMkLst>
            <pc:docMk/>
            <pc:sldMk cId="2044481490" sldId="264"/>
            <ac:spMk id="3" creationId="{82479AFE-47CB-2B48-3B36-A4DE136AA7D1}"/>
          </ac:spMkLst>
        </pc:spChg>
      </pc:sldChg>
      <pc:sldChg chg="modSp new mod">
        <pc:chgData name="abdulla alkhakani" userId="0e185646c1577308" providerId="LiveId" clId="{20164D22-E315-4AB5-B5A6-012CBAB8FA86}" dt="2024-01-29T20:59:40.616" v="1734" actId="255"/>
        <pc:sldMkLst>
          <pc:docMk/>
          <pc:sldMk cId="3183139697" sldId="265"/>
        </pc:sldMkLst>
        <pc:spChg chg="mod">
          <ac:chgData name="abdulla alkhakani" userId="0e185646c1577308" providerId="LiveId" clId="{20164D22-E315-4AB5-B5A6-012CBAB8FA86}" dt="2024-01-29T20:59:32.535" v="1733"/>
          <ac:spMkLst>
            <pc:docMk/>
            <pc:sldMk cId="3183139697" sldId="265"/>
            <ac:spMk id="2" creationId="{D31A930A-05CC-69CC-748A-0029FA902EF9}"/>
          </ac:spMkLst>
        </pc:spChg>
        <pc:spChg chg="mod">
          <ac:chgData name="abdulla alkhakani" userId="0e185646c1577308" providerId="LiveId" clId="{20164D22-E315-4AB5-B5A6-012CBAB8FA86}" dt="2024-01-29T20:59:40.616" v="1734" actId="255"/>
          <ac:spMkLst>
            <pc:docMk/>
            <pc:sldMk cId="3183139697" sldId="265"/>
            <ac:spMk id="3" creationId="{40D64909-41F1-76F2-192F-325F1F7E2BF0}"/>
          </ac:spMkLst>
        </pc:spChg>
      </pc:sldChg>
      <pc:sldChg chg="addSp delSp modSp new mod">
        <pc:chgData name="abdulla alkhakani" userId="0e185646c1577308" providerId="LiveId" clId="{20164D22-E315-4AB5-B5A6-012CBAB8FA86}" dt="2024-01-26T10:12:16.475" v="538" actId="14100"/>
        <pc:sldMkLst>
          <pc:docMk/>
          <pc:sldMk cId="3429309057" sldId="266"/>
        </pc:sldMkLst>
        <pc:spChg chg="del">
          <ac:chgData name="abdulla alkhakani" userId="0e185646c1577308" providerId="LiveId" clId="{20164D22-E315-4AB5-B5A6-012CBAB8FA86}" dt="2024-01-26T10:04:49.247" v="482" actId="478"/>
          <ac:spMkLst>
            <pc:docMk/>
            <pc:sldMk cId="3429309057" sldId="266"/>
            <ac:spMk id="2" creationId="{E4E1916D-26DB-6F51-2837-D1F47645CDB6}"/>
          </ac:spMkLst>
        </pc:spChg>
        <pc:spChg chg="del">
          <ac:chgData name="abdulla alkhakani" userId="0e185646c1577308" providerId="LiveId" clId="{20164D22-E315-4AB5-B5A6-012CBAB8FA86}" dt="2024-01-26T10:04:54.848" v="483" actId="478"/>
          <ac:spMkLst>
            <pc:docMk/>
            <pc:sldMk cId="3429309057" sldId="266"/>
            <ac:spMk id="3" creationId="{FB098E67-4E33-E400-4A85-F0792D6AF930}"/>
          </ac:spMkLst>
        </pc:spChg>
        <pc:picChg chg="add del mod modCrop">
          <ac:chgData name="abdulla alkhakani" userId="0e185646c1577308" providerId="LiveId" clId="{20164D22-E315-4AB5-B5A6-012CBAB8FA86}" dt="2024-01-26T10:05:29.410" v="489" actId="21"/>
          <ac:picMkLst>
            <pc:docMk/>
            <pc:sldMk cId="3429309057" sldId="266"/>
            <ac:picMk id="5" creationId="{5BA847A2-A331-66E7-EF6C-C450AB4A5B99}"/>
          </ac:picMkLst>
        </pc:picChg>
        <pc:picChg chg="add mod">
          <ac:chgData name="abdulla alkhakani" userId="0e185646c1577308" providerId="LiveId" clId="{20164D22-E315-4AB5-B5A6-012CBAB8FA86}" dt="2024-01-26T10:06:01.591" v="498" actId="14100"/>
          <ac:picMkLst>
            <pc:docMk/>
            <pc:sldMk cId="3429309057" sldId="266"/>
            <ac:picMk id="6" creationId="{5BA847A2-A331-66E7-EF6C-C450AB4A5B99}"/>
          </ac:picMkLst>
        </pc:picChg>
        <pc:picChg chg="add del mod modCrop">
          <ac:chgData name="abdulla alkhakani" userId="0e185646c1577308" providerId="LiveId" clId="{20164D22-E315-4AB5-B5A6-012CBAB8FA86}" dt="2024-01-26T10:07:54.988" v="504" actId="21"/>
          <ac:picMkLst>
            <pc:docMk/>
            <pc:sldMk cId="3429309057" sldId="266"/>
            <ac:picMk id="8" creationId="{C39E4CCB-2549-1867-CFF3-5ED44BEC9CEB}"/>
          </ac:picMkLst>
        </pc:picChg>
        <pc:picChg chg="add del mod">
          <ac:chgData name="abdulla alkhakani" userId="0e185646c1577308" providerId="LiveId" clId="{20164D22-E315-4AB5-B5A6-012CBAB8FA86}" dt="2024-01-26T10:10:55.513" v="525" actId="21"/>
          <ac:picMkLst>
            <pc:docMk/>
            <pc:sldMk cId="3429309057" sldId="266"/>
            <ac:picMk id="9" creationId="{C39E4CCB-2549-1867-CFF3-5ED44BEC9CEB}"/>
          </ac:picMkLst>
        </pc:picChg>
        <pc:picChg chg="add del mod modCrop">
          <ac:chgData name="abdulla alkhakani" userId="0e185646c1577308" providerId="LiveId" clId="{20164D22-E315-4AB5-B5A6-012CBAB8FA86}" dt="2024-01-26T10:11:50.633" v="531" actId="21"/>
          <ac:picMkLst>
            <pc:docMk/>
            <pc:sldMk cId="3429309057" sldId="266"/>
            <ac:picMk id="11" creationId="{34979C83-AE94-0DC4-9F92-3E761DDEA613}"/>
          </ac:picMkLst>
        </pc:picChg>
        <pc:picChg chg="add mod">
          <ac:chgData name="abdulla alkhakani" userId="0e185646c1577308" providerId="LiveId" clId="{20164D22-E315-4AB5-B5A6-012CBAB8FA86}" dt="2024-01-26T10:12:16.475" v="538" actId="14100"/>
          <ac:picMkLst>
            <pc:docMk/>
            <pc:sldMk cId="3429309057" sldId="266"/>
            <ac:picMk id="12" creationId="{34979C83-AE94-0DC4-9F92-3E761DDEA613}"/>
          </ac:picMkLst>
        </pc:picChg>
      </pc:sldChg>
      <pc:sldChg chg="addSp delSp modSp new mod">
        <pc:chgData name="abdulla alkhakani" userId="0e185646c1577308" providerId="LiveId" clId="{20164D22-E315-4AB5-B5A6-012CBAB8FA86}" dt="2024-01-26T10:10:34.395" v="524" actId="14100"/>
        <pc:sldMkLst>
          <pc:docMk/>
          <pc:sldMk cId="123196201" sldId="267"/>
        </pc:sldMkLst>
        <pc:spChg chg="del">
          <ac:chgData name="abdulla alkhakani" userId="0e185646c1577308" providerId="LiveId" clId="{20164D22-E315-4AB5-B5A6-012CBAB8FA86}" dt="2024-01-26T10:10:13.698" v="520" actId="478"/>
          <ac:spMkLst>
            <pc:docMk/>
            <pc:sldMk cId="123196201" sldId="267"/>
            <ac:spMk id="2" creationId="{4E557F8C-2601-6409-2FB6-C047663ACD96}"/>
          </ac:spMkLst>
        </pc:spChg>
        <pc:spChg chg="del">
          <ac:chgData name="abdulla alkhakani" userId="0e185646c1577308" providerId="LiveId" clId="{20164D22-E315-4AB5-B5A6-012CBAB8FA86}" dt="2024-01-26T10:09:28.704" v="511" actId="22"/>
          <ac:spMkLst>
            <pc:docMk/>
            <pc:sldMk cId="123196201" sldId="267"/>
            <ac:spMk id="3" creationId="{9F9447AE-C317-0C68-0D96-76E06CAC84DB}"/>
          </ac:spMkLst>
        </pc:spChg>
        <pc:spChg chg="add del mod">
          <ac:chgData name="abdulla alkhakani" userId="0e185646c1577308" providerId="LiveId" clId="{20164D22-E315-4AB5-B5A6-012CBAB8FA86}" dt="2024-01-26T10:10:03.098" v="517"/>
          <ac:spMkLst>
            <pc:docMk/>
            <pc:sldMk cId="123196201" sldId="267"/>
            <ac:spMk id="7" creationId="{2584772C-0562-A13A-C4C2-17146B2701E9}"/>
          </ac:spMkLst>
        </pc:spChg>
        <pc:picChg chg="add del mod ord modCrop">
          <ac:chgData name="abdulla alkhakani" userId="0e185646c1577308" providerId="LiveId" clId="{20164D22-E315-4AB5-B5A6-012CBAB8FA86}" dt="2024-01-26T10:10:01.072" v="516" actId="21"/>
          <ac:picMkLst>
            <pc:docMk/>
            <pc:sldMk cId="123196201" sldId="267"/>
            <ac:picMk id="5" creationId="{A6DBEEBA-3DBC-5086-83D3-890482D3C679}"/>
          </ac:picMkLst>
        </pc:picChg>
        <pc:picChg chg="add mod">
          <ac:chgData name="abdulla alkhakani" userId="0e185646c1577308" providerId="LiveId" clId="{20164D22-E315-4AB5-B5A6-012CBAB8FA86}" dt="2024-01-26T10:10:34.395" v="524" actId="14100"/>
          <ac:picMkLst>
            <pc:docMk/>
            <pc:sldMk cId="123196201" sldId="267"/>
            <ac:picMk id="8" creationId="{A6DBEEBA-3DBC-5086-83D3-890482D3C679}"/>
          </ac:picMkLst>
        </pc:picChg>
      </pc:sldChg>
      <pc:sldChg chg="modSp new mod">
        <pc:chgData name="abdulla alkhakani" userId="0e185646c1577308" providerId="LiveId" clId="{20164D22-E315-4AB5-B5A6-012CBAB8FA86}" dt="2024-01-29T21:02:54.102" v="1743" actId="20577"/>
        <pc:sldMkLst>
          <pc:docMk/>
          <pc:sldMk cId="704849404" sldId="268"/>
        </pc:sldMkLst>
        <pc:spChg chg="mod">
          <ac:chgData name="abdulla alkhakani" userId="0e185646c1577308" providerId="LiveId" clId="{20164D22-E315-4AB5-B5A6-012CBAB8FA86}" dt="2024-01-26T10:49:06.269" v="546" actId="122"/>
          <ac:spMkLst>
            <pc:docMk/>
            <pc:sldMk cId="704849404" sldId="268"/>
            <ac:spMk id="2" creationId="{ED41971D-4099-8152-E3E8-E226D3338D6B}"/>
          </ac:spMkLst>
        </pc:spChg>
        <pc:spChg chg="mod">
          <ac:chgData name="abdulla alkhakani" userId="0e185646c1577308" providerId="LiveId" clId="{20164D22-E315-4AB5-B5A6-012CBAB8FA86}" dt="2024-01-29T21:02:54.102" v="1743" actId="20577"/>
          <ac:spMkLst>
            <pc:docMk/>
            <pc:sldMk cId="704849404" sldId="268"/>
            <ac:spMk id="3" creationId="{DF38381D-424B-5030-07F6-4131AD59A33D}"/>
          </ac:spMkLst>
        </pc:spChg>
      </pc:sldChg>
      <pc:sldChg chg="modSp new mod">
        <pc:chgData name="abdulla alkhakani" userId="0e185646c1577308" providerId="LiveId" clId="{20164D22-E315-4AB5-B5A6-012CBAB8FA86}" dt="2024-01-26T17:08:35.804" v="681" actId="20577"/>
        <pc:sldMkLst>
          <pc:docMk/>
          <pc:sldMk cId="2859019706" sldId="269"/>
        </pc:sldMkLst>
        <pc:spChg chg="mod">
          <ac:chgData name="abdulla alkhakani" userId="0e185646c1577308" providerId="LiveId" clId="{20164D22-E315-4AB5-B5A6-012CBAB8FA86}" dt="2024-01-26T10:55:54.753" v="635" actId="27636"/>
          <ac:spMkLst>
            <pc:docMk/>
            <pc:sldMk cId="2859019706" sldId="269"/>
            <ac:spMk id="2" creationId="{3EF0E36D-2458-3BF9-8802-E3A5270EA504}"/>
          </ac:spMkLst>
        </pc:spChg>
        <pc:spChg chg="mod">
          <ac:chgData name="abdulla alkhakani" userId="0e185646c1577308" providerId="LiveId" clId="{20164D22-E315-4AB5-B5A6-012CBAB8FA86}" dt="2024-01-26T17:08:35.804" v="681" actId="20577"/>
          <ac:spMkLst>
            <pc:docMk/>
            <pc:sldMk cId="2859019706" sldId="269"/>
            <ac:spMk id="3" creationId="{5A2FD567-C39E-C9A6-2C35-545B3ABD40FB}"/>
          </ac:spMkLst>
        </pc:spChg>
      </pc:sldChg>
      <pc:sldChg chg="addSp delSp modSp new mod">
        <pc:chgData name="abdulla alkhakani" userId="0e185646c1577308" providerId="LiveId" clId="{20164D22-E315-4AB5-B5A6-012CBAB8FA86}" dt="2024-01-26T17:27:41.652" v="738" actId="403"/>
        <pc:sldMkLst>
          <pc:docMk/>
          <pc:sldMk cId="3241383166" sldId="270"/>
        </pc:sldMkLst>
        <pc:spChg chg="del">
          <ac:chgData name="abdulla alkhakani" userId="0e185646c1577308" providerId="LiveId" clId="{20164D22-E315-4AB5-B5A6-012CBAB8FA86}" dt="2024-01-26T17:21:16.988" v="683" actId="478"/>
          <ac:spMkLst>
            <pc:docMk/>
            <pc:sldMk cId="3241383166" sldId="270"/>
            <ac:spMk id="2" creationId="{54A7AB0A-5388-2CCB-64A3-E80CB11BBF62}"/>
          </ac:spMkLst>
        </pc:spChg>
        <pc:spChg chg="del">
          <ac:chgData name="abdulla alkhakani" userId="0e185646c1577308" providerId="LiveId" clId="{20164D22-E315-4AB5-B5A6-012CBAB8FA86}" dt="2024-01-26T17:21:06.627" v="682" actId="22"/>
          <ac:spMkLst>
            <pc:docMk/>
            <pc:sldMk cId="3241383166" sldId="270"/>
            <ac:spMk id="3" creationId="{313AC5B0-47C6-A055-7051-F3039603109D}"/>
          </ac:spMkLst>
        </pc:spChg>
        <pc:spChg chg="add mod">
          <ac:chgData name="abdulla alkhakani" userId="0e185646c1577308" providerId="LiveId" clId="{20164D22-E315-4AB5-B5A6-012CBAB8FA86}" dt="2024-01-26T17:27:41.652" v="738" actId="403"/>
          <ac:spMkLst>
            <pc:docMk/>
            <pc:sldMk cId="3241383166" sldId="270"/>
            <ac:spMk id="7" creationId="{9EC33EDA-ED10-5EFD-EAB5-4E42CD296CC2}"/>
          </ac:spMkLst>
        </pc:spChg>
        <pc:picChg chg="add mod ord">
          <ac:chgData name="abdulla alkhakani" userId="0e185646c1577308" providerId="LiveId" clId="{20164D22-E315-4AB5-B5A6-012CBAB8FA86}" dt="2024-01-26T17:21:44.078" v="691" actId="14100"/>
          <ac:picMkLst>
            <pc:docMk/>
            <pc:sldMk cId="3241383166" sldId="270"/>
            <ac:picMk id="5" creationId="{16F88E9E-B230-F905-212E-BE2DA8E2F295}"/>
          </ac:picMkLst>
        </pc:picChg>
        <pc:picChg chg="add del mod">
          <ac:chgData name="abdulla alkhakani" userId="0e185646c1577308" providerId="LiveId" clId="{20164D22-E315-4AB5-B5A6-012CBAB8FA86}" dt="2024-01-26T17:24:35.982" v="715" actId="478"/>
          <ac:picMkLst>
            <pc:docMk/>
            <pc:sldMk cId="3241383166" sldId="270"/>
            <ac:picMk id="9" creationId="{871BDC54-4A9A-4560-B39F-7A00A2C300E8}"/>
          </ac:picMkLst>
        </pc:picChg>
        <pc:picChg chg="add mod">
          <ac:chgData name="abdulla alkhakani" userId="0e185646c1577308" providerId="LiveId" clId="{20164D22-E315-4AB5-B5A6-012CBAB8FA86}" dt="2024-01-26T17:25:25.328" v="721" actId="14100"/>
          <ac:picMkLst>
            <pc:docMk/>
            <pc:sldMk cId="3241383166" sldId="270"/>
            <ac:picMk id="11" creationId="{6708E10E-AF31-FA83-F041-FDA8DD35D063}"/>
          </ac:picMkLst>
        </pc:picChg>
        <pc:picChg chg="add mod">
          <ac:chgData name="abdulla alkhakani" userId="0e185646c1577308" providerId="LiveId" clId="{20164D22-E315-4AB5-B5A6-012CBAB8FA86}" dt="2024-01-26T17:26:46.522" v="736" actId="14100"/>
          <ac:picMkLst>
            <pc:docMk/>
            <pc:sldMk cId="3241383166" sldId="270"/>
            <ac:picMk id="13" creationId="{8C07EA14-1D4D-D304-AC77-1208B3D60462}"/>
          </ac:picMkLst>
        </pc:picChg>
      </pc:sldChg>
      <pc:sldChg chg="modSp new mod">
        <pc:chgData name="abdulla alkhakani" userId="0e185646c1577308" providerId="LiveId" clId="{20164D22-E315-4AB5-B5A6-012CBAB8FA86}" dt="2024-01-26T17:29:12.368" v="759" actId="20577"/>
        <pc:sldMkLst>
          <pc:docMk/>
          <pc:sldMk cId="1265114077" sldId="271"/>
        </pc:sldMkLst>
        <pc:spChg chg="mod">
          <ac:chgData name="abdulla alkhakani" userId="0e185646c1577308" providerId="LiveId" clId="{20164D22-E315-4AB5-B5A6-012CBAB8FA86}" dt="2024-01-26T17:28:45.630" v="745" actId="122"/>
          <ac:spMkLst>
            <pc:docMk/>
            <pc:sldMk cId="1265114077" sldId="271"/>
            <ac:spMk id="2" creationId="{4A4D608D-6220-C154-7FCD-AAC87FD44947}"/>
          </ac:spMkLst>
        </pc:spChg>
        <pc:spChg chg="mod">
          <ac:chgData name="abdulla alkhakani" userId="0e185646c1577308" providerId="LiveId" clId="{20164D22-E315-4AB5-B5A6-012CBAB8FA86}" dt="2024-01-26T17:29:12.368" v="759" actId="20577"/>
          <ac:spMkLst>
            <pc:docMk/>
            <pc:sldMk cId="1265114077" sldId="271"/>
            <ac:spMk id="3" creationId="{C054D035-E863-7B71-0915-161780F37D20}"/>
          </ac:spMkLst>
        </pc:spChg>
      </pc:sldChg>
      <pc:sldChg chg="addSp modSp new mod">
        <pc:chgData name="abdulla alkhakani" userId="0e185646c1577308" providerId="LiveId" clId="{20164D22-E315-4AB5-B5A6-012CBAB8FA86}" dt="2024-01-26T18:31:17.762" v="776" actId="1076"/>
        <pc:sldMkLst>
          <pc:docMk/>
          <pc:sldMk cId="1758563169" sldId="272"/>
        </pc:sldMkLst>
        <pc:spChg chg="mod">
          <ac:chgData name="abdulla alkhakani" userId="0e185646c1577308" providerId="LiveId" clId="{20164D22-E315-4AB5-B5A6-012CBAB8FA86}" dt="2024-01-26T18:31:10.360" v="775" actId="122"/>
          <ac:spMkLst>
            <pc:docMk/>
            <pc:sldMk cId="1758563169" sldId="272"/>
            <ac:spMk id="2" creationId="{640017F3-BEC6-D890-3685-6AC3974057FD}"/>
          </ac:spMkLst>
        </pc:spChg>
        <pc:spChg chg="mod">
          <ac:chgData name="abdulla alkhakani" userId="0e185646c1577308" providerId="LiveId" clId="{20164D22-E315-4AB5-B5A6-012CBAB8FA86}" dt="2024-01-26T18:28:10.927" v="766" actId="27636"/>
          <ac:spMkLst>
            <pc:docMk/>
            <pc:sldMk cId="1758563169" sldId="272"/>
            <ac:spMk id="3" creationId="{B87FBB82-A2DD-0639-736E-3D2EB9BE31DE}"/>
          </ac:spMkLst>
        </pc:spChg>
        <pc:spChg chg="add mod">
          <ac:chgData name="abdulla alkhakani" userId="0e185646c1577308" providerId="LiveId" clId="{20164D22-E315-4AB5-B5A6-012CBAB8FA86}" dt="2024-01-26T18:31:17.762" v="776" actId="1076"/>
          <ac:spMkLst>
            <pc:docMk/>
            <pc:sldMk cId="1758563169" sldId="272"/>
            <ac:spMk id="5" creationId="{1CB36045-7CAD-2C34-169C-7AA1ABFC28CD}"/>
          </ac:spMkLst>
        </pc:spChg>
      </pc:sldChg>
      <pc:sldChg chg="modSp new mod">
        <pc:chgData name="abdulla alkhakani" userId="0e185646c1577308" providerId="LiveId" clId="{20164D22-E315-4AB5-B5A6-012CBAB8FA86}" dt="2024-01-26T18:35:28.797" v="787" actId="27636"/>
        <pc:sldMkLst>
          <pc:docMk/>
          <pc:sldMk cId="1464202369" sldId="273"/>
        </pc:sldMkLst>
        <pc:spChg chg="mod">
          <ac:chgData name="abdulla alkhakani" userId="0e185646c1577308" providerId="LiveId" clId="{20164D22-E315-4AB5-B5A6-012CBAB8FA86}" dt="2024-01-26T18:35:22.958" v="785" actId="122"/>
          <ac:spMkLst>
            <pc:docMk/>
            <pc:sldMk cId="1464202369" sldId="273"/>
            <ac:spMk id="2" creationId="{0552B177-6935-7DF0-707A-3E0D258DB03C}"/>
          </ac:spMkLst>
        </pc:spChg>
        <pc:spChg chg="mod">
          <ac:chgData name="abdulla alkhakani" userId="0e185646c1577308" providerId="LiveId" clId="{20164D22-E315-4AB5-B5A6-012CBAB8FA86}" dt="2024-01-26T18:35:28.797" v="787" actId="27636"/>
          <ac:spMkLst>
            <pc:docMk/>
            <pc:sldMk cId="1464202369" sldId="273"/>
            <ac:spMk id="3" creationId="{E5DAE4F0-A62C-3C7C-B49B-2D06F7E1AD4C}"/>
          </ac:spMkLst>
        </pc:spChg>
      </pc:sldChg>
      <pc:sldChg chg="modSp new mod">
        <pc:chgData name="abdulla alkhakani" userId="0e185646c1577308" providerId="LiveId" clId="{20164D22-E315-4AB5-B5A6-012CBAB8FA86}" dt="2024-01-26T18:45:29.667" v="876" actId="20578"/>
        <pc:sldMkLst>
          <pc:docMk/>
          <pc:sldMk cId="1761720359" sldId="274"/>
        </pc:sldMkLst>
        <pc:spChg chg="mod">
          <ac:chgData name="abdulla alkhakani" userId="0e185646c1577308" providerId="LiveId" clId="{20164D22-E315-4AB5-B5A6-012CBAB8FA86}" dt="2024-01-26T18:36:06.790" v="791"/>
          <ac:spMkLst>
            <pc:docMk/>
            <pc:sldMk cId="1761720359" sldId="274"/>
            <ac:spMk id="2" creationId="{7BFBC4F3-B38D-7DC3-D95E-EDF4612C5FEF}"/>
          </ac:spMkLst>
        </pc:spChg>
        <pc:spChg chg="mod">
          <ac:chgData name="abdulla alkhakani" userId="0e185646c1577308" providerId="LiveId" clId="{20164D22-E315-4AB5-B5A6-012CBAB8FA86}" dt="2024-01-26T18:45:29.667" v="876" actId="20578"/>
          <ac:spMkLst>
            <pc:docMk/>
            <pc:sldMk cId="1761720359" sldId="274"/>
            <ac:spMk id="3" creationId="{62DB966E-D18F-2BB3-34C7-76DCD4D1AC38}"/>
          </ac:spMkLst>
        </pc:spChg>
      </pc:sldChg>
      <pc:sldChg chg="modSp new mod">
        <pc:chgData name="abdulla alkhakani" userId="0e185646c1577308" providerId="LiveId" clId="{20164D22-E315-4AB5-B5A6-012CBAB8FA86}" dt="2024-01-26T18:47:13.673" v="881" actId="20577"/>
        <pc:sldMkLst>
          <pc:docMk/>
          <pc:sldMk cId="3379192059" sldId="275"/>
        </pc:sldMkLst>
        <pc:spChg chg="mod">
          <ac:chgData name="abdulla alkhakani" userId="0e185646c1577308" providerId="LiveId" clId="{20164D22-E315-4AB5-B5A6-012CBAB8FA86}" dt="2024-01-26T18:41:55.503" v="871"/>
          <ac:spMkLst>
            <pc:docMk/>
            <pc:sldMk cId="3379192059" sldId="275"/>
            <ac:spMk id="2" creationId="{ECDCAC86-725A-F58C-6796-64A0E5A94261}"/>
          </ac:spMkLst>
        </pc:spChg>
        <pc:spChg chg="mod">
          <ac:chgData name="abdulla alkhakani" userId="0e185646c1577308" providerId="LiveId" clId="{20164D22-E315-4AB5-B5A6-012CBAB8FA86}" dt="2024-01-26T18:47:13.673" v="881" actId="20577"/>
          <ac:spMkLst>
            <pc:docMk/>
            <pc:sldMk cId="3379192059" sldId="275"/>
            <ac:spMk id="3" creationId="{9C596DB8-AA20-ED52-F62C-C043513FE6E1}"/>
          </ac:spMkLst>
        </pc:spChg>
      </pc:sldChg>
      <pc:sldChg chg="modSp new mod">
        <pc:chgData name="abdulla alkhakani" userId="0e185646c1577308" providerId="LiveId" clId="{20164D22-E315-4AB5-B5A6-012CBAB8FA86}" dt="2024-01-26T18:58:32.643" v="977" actId="122"/>
        <pc:sldMkLst>
          <pc:docMk/>
          <pc:sldMk cId="753863090" sldId="276"/>
        </pc:sldMkLst>
        <pc:spChg chg="mod">
          <ac:chgData name="abdulla alkhakani" userId="0e185646c1577308" providerId="LiveId" clId="{20164D22-E315-4AB5-B5A6-012CBAB8FA86}" dt="2024-01-26T18:58:32.643" v="977" actId="122"/>
          <ac:spMkLst>
            <pc:docMk/>
            <pc:sldMk cId="753863090" sldId="276"/>
            <ac:spMk id="2" creationId="{65C7F84C-1EB9-D8DD-FD9E-1F3A785F6881}"/>
          </ac:spMkLst>
        </pc:spChg>
        <pc:spChg chg="mod">
          <ac:chgData name="abdulla alkhakani" userId="0e185646c1577308" providerId="LiveId" clId="{20164D22-E315-4AB5-B5A6-012CBAB8FA86}" dt="2024-01-26T18:51:41.853" v="897" actId="20577"/>
          <ac:spMkLst>
            <pc:docMk/>
            <pc:sldMk cId="753863090" sldId="276"/>
            <ac:spMk id="3" creationId="{29D057EE-72C1-B179-EC7B-AD39D6C69C91}"/>
          </ac:spMkLst>
        </pc:spChg>
      </pc:sldChg>
      <pc:sldChg chg="modSp new mod">
        <pc:chgData name="abdulla alkhakani" userId="0e185646c1577308" providerId="LiveId" clId="{20164D22-E315-4AB5-B5A6-012CBAB8FA86}" dt="2024-01-26T18:56:44.737" v="967" actId="14100"/>
        <pc:sldMkLst>
          <pc:docMk/>
          <pc:sldMk cId="3536985298" sldId="277"/>
        </pc:sldMkLst>
        <pc:spChg chg="mod">
          <ac:chgData name="abdulla alkhakani" userId="0e185646c1577308" providerId="LiveId" clId="{20164D22-E315-4AB5-B5A6-012CBAB8FA86}" dt="2024-01-26T18:53:02.365" v="916" actId="122"/>
          <ac:spMkLst>
            <pc:docMk/>
            <pc:sldMk cId="3536985298" sldId="277"/>
            <ac:spMk id="2" creationId="{F7ED7CDA-474A-8FF1-0251-E950FB2EBB69}"/>
          </ac:spMkLst>
        </pc:spChg>
        <pc:spChg chg="mod">
          <ac:chgData name="abdulla alkhakani" userId="0e185646c1577308" providerId="LiveId" clId="{20164D22-E315-4AB5-B5A6-012CBAB8FA86}" dt="2024-01-26T18:56:44.737" v="967" actId="14100"/>
          <ac:spMkLst>
            <pc:docMk/>
            <pc:sldMk cId="3536985298" sldId="277"/>
            <ac:spMk id="3" creationId="{29DBACC8-6348-AD81-7DF7-3A660A6301B6}"/>
          </ac:spMkLst>
        </pc:spChg>
      </pc:sldChg>
      <pc:sldChg chg="addSp delSp modSp new mod">
        <pc:chgData name="abdulla alkhakani" userId="0e185646c1577308" providerId="LiveId" clId="{20164D22-E315-4AB5-B5A6-012CBAB8FA86}" dt="2024-01-26T19:03:07.153" v="1014" actId="14100"/>
        <pc:sldMkLst>
          <pc:docMk/>
          <pc:sldMk cId="1349837444" sldId="278"/>
        </pc:sldMkLst>
        <pc:spChg chg="mod">
          <ac:chgData name="abdulla alkhakani" userId="0e185646c1577308" providerId="LiveId" clId="{20164D22-E315-4AB5-B5A6-012CBAB8FA86}" dt="2024-01-26T18:58:50.099" v="979" actId="122"/>
          <ac:spMkLst>
            <pc:docMk/>
            <pc:sldMk cId="1349837444" sldId="278"/>
            <ac:spMk id="2" creationId="{FB6D281F-1372-C18E-D31F-43674C66D3BB}"/>
          </ac:spMkLst>
        </pc:spChg>
        <pc:spChg chg="del">
          <ac:chgData name="abdulla alkhakani" userId="0e185646c1577308" providerId="LiveId" clId="{20164D22-E315-4AB5-B5A6-012CBAB8FA86}" dt="2024-01-26T18:57:31.348" v="968" actId="22"/>
          <ac:spMkLst>
            <pc:docMk/>
            <pc:sldMk cId="1349837444" sldId="278"/>
            <ac:spMk id="3" creationId="{411B7806-156C-5938-D6C5-0A71399A16F2}"/>
          </ac:spMkLst>
        </pc:spChg>
        <pc:spChg chg="add mod">
          <ac:chgData name="abdulla alkhakani" userId="0e185646c1577308" providerId="LiveId" clId="{20164D22-E315-4AB5-B5A6-012CBAB8FA86}" dt="2024-01-26T19:03:07.153" v="1014" actId="14100"/>
          <ac:spMkLst>
            <pc:docMk/>
            <pc:sldMk cId="1349837444" sldId="278"/>
            <ac:spMk id="7" creationId="{F28BBE37-1032-BA38-D07C-2FE8950BBA0A}"/>
          </ac:spMkLst>
        </pc:spChg>
        <pc:picChg chg="add mod ord">
          <ac:chgData name="abdulla alkhakani" userId="0e185646c1577308" providerId="LiveId" clId="{20164D22-E315-4AB5-B5A6-012CBAB8FA86}" dt="2024-01-26T19:00:51.475" v="984" actId="14100"/>
          <ac:picMkLst>
            <pc:docMk/>
            <pc:sldMk cId="1349837444" sldId="278"/>
            <ac:picMk id="5" creationId="{28BC3CA2-478E-3130-05A4-A5B8A4A313F7}"/>
          </ac:picMkLst>
        </pc:picChg>
      </pc:sldChg>
      <pc:sldChg chg="modSp new mod">
        <pc:chgData name="abdulla alkhakani" userId="0e185646c1577308" providerId="LiveId" clId="{20164D22-E315-4AB5-B5A6-012CBAB8FA86}" dt="2024-01-29T21:06:47.299" v="1780" actId="20577"/>
        <pc:sldMkLst>
          <pc:docMk/>
          <pc:sldMk cId="2803726645" sldId="279"/>
        </pc:sldMkLst>
        <pc:spChg chg="mod">
          <ac:chgData name="abdulla alkhakani" userId="0e185646c1577308" providerId="LiveId" clId="{20164D22-E315-4AB5-B5A6-012CBAB8FA86}" dt="2024-01-26T19:11:47.687" v="1081" actId="122"/>
          <ac:spMkLst>
            <pc:docMk/>
            <pc:sldMk cId="2803726645" sldId="279"/>
            <ac:spMk id="2" creationId="{4638C39F-397F-591C-8255-6E9E5A1610EA}"/>
          </ac:spMkLst>
        </pc:spChg>
        <pc:spChg chg="mod">
          <ac:chgData name="abdulla alkhakani" userId="0e185646c1577308" providerId="LiveId" clId="{20164D22-E315-4AB5-B5A6-012CBAB8FA86}" dt="2024-01-29T21:06:47.299" v="1780" actId="20577"/>
          <ac:spMkLst>
            <pc:docMk/>
            <pc:sldMk cId="2803726645" sldId="279"/>
            <ac:spMk id="3" creationId="{77D71261-28EA-F99C-2CD2-413A1E4834E7}"/>
          </ac:spMkLst>
        </pc:spChg>
      </pc:sldChg>
      <pc:sldChg chg="modSp new mod">
        <pc:chgData name="abdulla alkhakani" userId="0e185646c1577308" providerId="LiveId" clId="{20164D22-E315-4AB5-B5A6-012CBAB8FA86}" dt="2024-01-26T19:17:47.128" v="1132" actId="27636"/>
        <pc:sldMkLst>
          <pc:docMk/>
          <pc:sldMk cId="2417292494" sldId="280"/>
        </pc:sldMkLst>
        <pc:spChg chg="mod">
          <ac:chgData name="abdulla alkhakani" userId="0e185646c1577308" providerId="LiveId" clId="{20164D22-E315-4AB5-B5A6-012CBAB8FA86}" dt="2024-01-26T19:12:52.033" v="1089" actId="122"/>
          <ac:spMkLst>
            <pc:docMk/>
            <pc:sldMk cId="2417292494" sldId="280"/>
            <ac:spMk id="2" creationId="{983B0520-53AE-752B-B78A-6754948C7D97}"/>
          </ac:spMkLst>
        </pc:spChg>
        <pc:spChg chg="mod">
          <ac:chgData name="abdulla alkhakani" userId="0e185646c1577308" providerId="LiveId" clId="{20164D22-E315-4AB5-B5A6-012CBAB8FA86}" dt="2024-01-26T19:17:47.128" v="1132" actId="27636"/>
          <ac:spMkLst>
            <pc:docMk/>
            <pc:sldMk cId="2417292494" sldId="280"/>
            <ac:spMk id="3" creationId="{5927ABAC-9F0C-63EA-419D-0B5E176E483D}"/>
          </ac:spMkLst>
        </pc:spChg>
      </pc:sldChg>
      <pc:sldChg chg="delSp modSp new mod">
        <pc:chgData name="abdulla alkhakani" userId="0e185646c1577308" providerId="LiveId" clId="{20164D22-E315-4AB5-B5A6-012CBAB8FA86}" dt="2024-01-29T21:09:25.018" v="1784" actId="14100"/>
        <pc:sldMkLst>
          <pc:docMk/>
          <pc:sldMk cId="3301336633" sldId="281"/>
        </pc:sldMkLst>
        <pc:spChg chg="del">
          <ac:chgData name="abdulla alkhakani" userId="0e185646c1577308" providerId="LiveId" clId="{20164D22-E315-4AB5-B5A6-012CBAB8FA86}" dt="2024-01-26T19:18:19.501" v="1133" actId="478"/>
          <ac:spMkLst>
            <pc:docMk/>
            <pc:sldMk cId="3301336633" sldId="281"/>
            <ac:spMk id="2" creationId="{EA92016E-5475-D995-E3C8-238140024A58}"/>
          </ac:spMkLst>
        </pc:spChg>
        <pc:spChg chg="mod">
          <ac:chgData name="abdulla alkhakani" userId="0e185646c1577308" providerId="LiveId" clId="{20164D22-E315-4AB5-B5A6-012CBAB8FA86}" dt="2024-01-29T21:09:25.018" v="1784" actId="14100"/>
          <ac:spMkLst>
            <pc:docMk/>
            <pc:sldMk cId="3301336633" sldId="281"/>
            <ac:spMk id="3" creationId="{8E5890A3-B044-EF14-55DA-32129F5BF1D5}"/>
          </ac:spMkLst>
        </pc:spChg>
      </pc:sldChg>
      <pc:sldChg chg="modSp new mod">
        <pc:chgData name="abdulla alkhakani" userId="0e185646c1577308" providerId="LiveId" clId="{20164D22-E315-4AB5-B5A6-012CBAB8FA86}" dt="2024-01-26T19:25:21.713" v="1214" actId="122"/>
        <pc:sldMkLst>
          <pc:docMk/>
          <pc:sldMk cId="448602719" sldId="282"/>
        </pc:sldMkLst>
        <pc:spChg chg="mod">
          <ac:chgData name="abdulla alkhakani" userId="0e185646c1577308" providerId="LiveId" clId="{20164D22-E315-4AB5-B5A6-012CBAB8FA86}" dt="2024-01-26T19:25:21.713" v="1214" actId="122"/>
          <ac:spMkLst>
            <pc:docMk/>
            <pc:sldMk cId="448602719" sldId="282"/>
            <ac:spMk id="2" creationId="{AAC15963-EDF7-F00E-65A1-B69AA7A33912}"/>
          </ac:spMkLst>
        </pc:spChg>
        <pc:spChg chg="mod">
          <ac:chgData name="abdulla alkhakani" userId="0e185646c1577308" providerId="LiveId" clId="{20164D22-E315-4AB5-B5A6-012CBAB8FA86}" dt="2024-01-26T19:24:16.393" v="1212" actId="255"/>
          <ac:spMkLst>
            <pc:docMk/>
            <pc:sldMk cId="448602719" sldId="282"/>
            <ac:spMk id="3" creationId="{87EC7885-E5A8-8CB1-7319-6CFEE8781193}"/>
          </ac:spMkLst>
        </pc:spChg>
      </pc:sldChg>
      <pc:sldChg chg="delSp modSp new mod">
        <pc:chgData name="abdulla alkhakani" userId="0e185646c1577308" providerId="LiveId" clId="{20164D22-E315-4AB5-B5A6-012CBAB8FA86}" dt="2024-01-26T19:29:24.644" v="1287" actId="20577"/>
        <pc:sldMkLst>
          <pc:docMk/>
          <pc:sldMk cId="1182310249" sldId="283"/>
        </pc:sldMkLst>
        <pc:spChg chg="del">
          <ac:chgData name="abdulla alkhakani" userId="0e185646c1577308" providerId="LiveId" clId="{20164D22-E315-4AB5-B5A6-012CBAB8FA86}" dt="2024-01-26T19:25:50.634" v="1215" actId="478"/>
          <ac:spMkLst>
            <pc:docMk/>
            <pc:sldMk cId="1182310249" sldId="283"/>
            <ac:spMk id="2" creationId="{30CFB86F-E3E0-6BC6-6ED5-FCD4C6558645}"/>
          </ac:spMkLst>
        </pc:spChg>
        <pc:spChg chg="mod">
          <ac:chgData name="abdulla alkhakani" userId="0e185646c1577308" providerId="LiveId" clId="{20164D22-E315-4AB5-B5A6-012CBAB8FA86}" dt="2024-01-26T19:29:24.644" v="1287" actId="20577"/>
          <ac:spMkLst>
            <pc:docMk/>
            <pc:sldMk cId="1182310249" sldId="283"/>
            <ac:spMk id="3" creationId="{F3518D46-5A33-6E79-8B1E-51696B3DC018}"/>
          </ac:spMkLst>
        </pc:spChg>
      </pc:sldChg>
      <pc:sldChg chg="addSp delSp modSp new mod">
        <pc:chgData name="abdulla alkhakani" userId="0e185646c1577308" providerId="LiveId" clId="{20164D22-E315-4AB5-B5A6-012CBAB8FA86}" dt="2024-01-29T18:42:00.301" v="1318" actId="1076"/>
        <pc:sldMkLst>
          <pc:docMk/>
          <pc:sldMk cId="2575440458" sldId="284"/>
        </pc:sldMkLst>
        <pc:spChg chg="del mod">
          <ac:chgData name="abdulla alkhakani" userId="0e185646c1577308" providerId="LiveId" clId="{20164D22-E315-4AB5-B5A6-012CBAB8FA86}" dt="2024-01-29T18:41:40.412" v="1315" actId="478"/>
          <ac:spMkLst>
            <pc:docMk/>
            <pc:sldMk cId="2575440458" sldId="284"/>
            <ac:spMk id="2" creationId="{5DED6DA4-8887-3D88-7FBE-A9FD36D5F198}"/>
          </ac:spMkLst>
        </pc:spChg>
        <pc:spChg chg="del">
          <ac:chgData name="abdulla alkhakani" userId="0e185646c1577308" providerId="LiveId" clId="{20164D22-E315-4AB5-B5A6-012CBAB8FA86}" dt="2024-01-29T18:31:52.421" v="1288" actId="22"/>
          <ac:spMkLst>
            <pc:docMk/>
            <pc:sldMk cId="2575440458" sldId="284"/>
            <ac:spMk id="3" creationId="{7AAC2CF7-581A-7DDE-E773-FCD88E15A943}"/>
          </ac:spMkLst>
        </pc:spChg>
        <pc:spChg chg="add mod">
          <ac:chgData name="abdulla alkhakani" userId="0e185646c1577308" providerId="LiveId" clId="{20164D22-E315-4AB5-B5A6-012CBAB8FA86}" dt="2024-01-29T18:41:29.832" v="1314" actId="1076"/>
          <ac:spMkLst>
            <pc:docMk/>
            <pc:sldMk cId="2575440458" sldId="284"/>
            <ac:spMk id="9" creationId="{AC668190-7237-4080-CBE6-25DE253AD628}"/>
          </ac:spMkLst>
        </pc:spChg>
        <pc:picChg chg="add mod ord">
          <ac:chgData name="abdulla alkhakani" userId="0e185646c1577308" providerId="LiveId" clId="{20164D22-E315-4AB5-B5A6-012CBAB8FA86}" dt="2024-01-29T18:42:00.301" v="1318" actId="1076"/>
          <ac:picMkLst>
            <pc:docMk/>
            <pc:sldMk cId="2575440458" sldId="284"/>
            <ac:picMk id="5" creationId="{5E17A84A-DD98-6A7A-47BA-759922781CED}"/>
          </ac:picMkLst>
        </pc:picChg>
        <pc:picChg chg="add mod">
          <ac:chgData name="abdulla alkhakani" userId="0e185646c1577308" providerId="LiveId" clId="{20164D22-E315-4AB5-B5A6-012CBAB8FA86}" dt="2024-01-29T18:41:56.021" v="1317" actId="1076"/>
          <ac:picMkLst>
            <pc:docMk/>
            <pc:sldMk cId="2575440458" sldId="284"/>
            <ac:picMk id="7" creationId="{1A9C9A5A-5BDC-7AFC-FCAC-8FC2C1F3D87B}"/>
          </ac:picMkLst>
        </pc:picChg>
      </pc:sldChg>
      <pc:sldChg chg="modSp new mod">
        <pc:chgData name="abdulla alkhakani" userId="0e185646c1577308" providerId="LiveId" clId="{20164D22-E315-4AB5-B5A6-012CBAB8FA86}" dt="2024-01-29T18:50:00.318" v="1404" actId="20577"/>
        <pc:sldMkLst>
          <pc:docMk/>
          <pc:sldMk cId="2081295581" sldId="285"/>
        </pc:sldMkLst>
        <pc:spChg chg="mod">
          <ac:chgData name="abdulla alkhakani" userId="0e185646c1577308" providerId="LiveId" clId="{20164D22-E315-4AB5-B5A6-012CBAB8FA86}" dt="2024-01-29T18:43:13.966" v="1323"/>
          <ac:spMkLst>
            <pc:docMk/>
            <pc:sldMk cId="2081295581" sldId="285"/>
            <ac:spMk id="2" creationId="{DA9D6D6E-C596-138E-1376-485258412FF5}"/>
          </ac:spMkLst>
        </pc:spChg>
        <pc:spChg chg="mod">
          <ac:chgData name="abdulla alkhakani" userId="0e185646c1577308" providerId="LiveId" clId="{20164D22-E315-4AB5-B5A6-012CBAB8FA86}" dt="2024-01-29T18:50:00.318" v="1404" actId="20577"/>
          <ac:spMkLst>
            <pc:docMk/>
            <pc:sldMk cId="2081295581" sldId="285"/>
            <ac:spMk id="3" creationId="{44A7E2EA-C59C-019D-AD0B-039E9E0A9017}"/>
          </ac:spMkLst>
        </pc:spChg>
      </pc:sldChg>
      <pc:sldChg chg="addSp delSp modSp new mod">
        <pc:chgData name="abdulla alkhakani" userId="0e185646c1577308" providerId="LiveId" clId="{20164D22-E315-4AB5-B5A6-012CBAB8FA86}" dt="2024-01-29T18:52:51.456" v="1417" actId="122"/>
        <pc:sldMkLst>
          <pc:docMk/>
          <pc:sldMk cId="1685588441" sldId="286"/>
        </pc:sldMkLst>
        <pc:spChg chg="mod">
          <ac:chgData name="abdulla alkhakani" userId="0e185646c1577308" providerId="LiveId" clId="{20164D22-E315-4AB5-B5A6-012CBAB8FA86}" dt="2024-01-29T18:52:51.456" v="1417" actId="122"/>
          <ac:spMkLst>
            <pc:docMk/>
            <pc:sldMk cId="1685588441" sldId="286"/>
            <ac:spMk id="2" creationId="{5B7540A6-F8E0-DCAF-6F39-8D03BB7EA2CB}"/>
          </ac:spMkLst>
        </pc:spChg>
        <pc:spChg chg="del">
          <ac:chgData name="abdulla alkhakani" userId="0e185646c1577308" providerId="LiveId" clId="{20164D22-E315-4AB5-B5A6-012CBAB8FA86}" dt="2024-01-29T18:51:58.407" v="1405" actId="22"/>
          <ac:spMkLst>
            <pc:docMk/>
            <pc:sldMk cId="1685588441" sldId="286"/>
            <ac:spMk id="3" creationId="{F7340572-AB63-A7BA-4A10-7338F738549E}"/>
          </ac:spMkLst>
        </pc:spChg>
        <pc:picChg chg="add mod ord">
          <ac:chgData name="abdulla alkhakani" userId="0e185646c1577308" providerId="LiveId" clId="{20164D22-E315-4AB5-B5A6-012CBAB8FA86}" dt="2024-01-29T18:52:18.798" v="1411" actId="14100"/>
          <ac:picMkLst>
            <pc:docMk/>
            <pc:sldMk cId="1685588441" sldId="286"/>
            <ac:picMk id="5" creationId="{ECDE3742-2587-9726-C926-109D27F6B46E}"/>
          </ac:picMkLst>
        </pc:picChg>
      </pc:sldChg>
      <pc:sldChg chg="modSp new mod">
        <pc:chgData name="abdulla alkhakani" userId="0e185646c1577308" providerId="LiveId" clId="{20164D22-E315-4AB5-B5A6-012CBAB8FA86}" dt="2024-01-29T19:13:12.856" v="1475" actId="20577"/>
        <pc:sldMkLst>
          <pc:docMk/>
          <pc:sldMk cId="610280271" sldId="287"/>
        </pc:sldMkLst>
        <pc:spChg chg="mod">
          <ac:chgData name="abdulla alkhakani" userId="0e185646c1577308" providerId="LiveId" clId="{20164D22-E315-4AB5-B5A6-012CBAB8FA86}" dt="2024-01-29T19:13:12.856" v="1475" actId="20577"/>
          <ac:spMkLst>
            <pc:docMk/>
            <pc:sldMk cId="610280271" sldId="287"/>
            <ac:spMk id="2" creationId="{63636F63-6A07-146A-21B4-5AAD16BCF3FB}"/>
          </ac:spMkLst>
        </pc:spChg>
        <pc:spChg chg="mod">
          <ac:chgData name="abdulla alkhakani" userId="0e185646c1577308" providerId="LiveId" clId="{20164D22-E315-4AB5-B5A6-012CBAB8FA86}" dt="2024-01-29T19:10:42.923" v="1463" actId="27636"/>
          <ac:spMkLst>
            <pc:docMk/>
            <pc:sldMk cId="610280271" sldId="287"/>
            <ac:spMk id="3" creationId="{0AE0C931-3A1B-BB2B-5C3D-061C9A076030}"/>
          </ac:spMkLst>
        </pc:spChg>
      </pc:sldChg>
      <pc:sldChg chg="addSp delSp modSp new mod">
        <pc:chgData name="abdulla alkhakani" userId="0e185646c1577308" providerId="LiveId" clId="{20164D22-E315-4AB5-B5A6-012CBAB8FA86}" dt="2024-01-29T19:18:44.806" v="1526" actId="14100"/>
        <pc:sldMkLst>
          <pc:docMk/>
          <pc:sldMk cId="1225104328" sldId="288"/>
        </pc:sldMkLst>
        <pc:spChg chg="del">
          <ac:chgData name="abdulla alkhakani" userId="0e185646c1577308" providerId="LiveId" clId="{20164D22-E315-4AB5-B5A6-012CBAB8FA86}" dt="2024-01-29T19:15:46.213" v="1506" actId="478"/>
          <ac:spMkLst>
            <pc:docMk/>
            <pc:sldMk cId="1225104328" sldId="288"/>
            <ac:spMk id="2" creationId="{1D86068C-4CA1-A812-024A-8C3EF6A21FE7}"/>
          </ac:spMkLst>
        </pc:spChg>
        <pc:spChg chg="del">
          <ac:chgData name="abdulla alkhakani" userId="0e185646c1577308" providerId="LiveId" clId="{20164D22-E315-4AB5-B5A6-012CBAB8FA86}" dt="2024-01-29T19:14:55.863" v="1500" actId="22"/>
          <ac:spMkLst>
            <pc:docMk/>
            <pc:sldMk cId="1225104328" sldId="288"/>
            <ac:spMk id="3" creationId="{6466FD4C-46A3-AE97-CA21-126EFA3A0867}"/>
          </ac:spMkLst>
        </pc:spChg>
        <pc:spChg chg="add mod">
          <ac:chgData name="abdulla alkhakani" userId="0e185646c1577308" providerId="LiveId" clId="{20164D22-E315-4AB5-B5A6-012CBAB8FA86}" dt="2024-01-29T19:18:18.842" v="1523" actId="403"/>
          <ac:spMkLst>
            <pc:docMk/>
            <pc:sldMk cId="1225104328" sldId="288"/>
            <ac:spMk id="7" creationId="{B05F0CFC-1B44-9036-0CD8-1533136B6A2B}"/>
          </ac:spMkLst>
        </pc:spChg>
        <pc:picChg chg="add mod ord">
          <ac:chgData name="abdulla alkhakani" userId="0e185646c1577308" providerId="LiveId" clId="{20164D22-E315-4AB5-B5A6-012CBAB8FA86}" dt="2024-01-29T19:18:44.806" v="1526" actId="14100"/>
          <ac:picMkLst>
            <pc:docMk/>
            <pc:sldMk cId="1225104328" sldId="288"/>
            <ac:picMk id="5" creationId="{B7AFDDC0-3B9C-7BDE-5D9B-900B21067009}"/>
          </ac:picMkLst>
        </pc:picChg>
      </pc:sldChg>
      <pc:sldChg chg="modSp new mod ord">
        <pc:chgData name="abdulla alkhakani" userId="0e185646c1577308" providerId="LiveId" clId="{20164D22-E315-4AB5-B5A6-012CBAB8FA86}" dt="2024-01-29T19:14:09.635" v="1499" actId="403"/>
        <pc:sldMkLst>
          <pc:docMk/>
          <pc:sldMk cId="4029322416" sldId="289"/>
        </pc:sldMkLst>
        <pc:spChg chg="mod">
          <ac:chgData name="abdulla alkhakani" userId="0e185646c1577308" providerId="LiveId" clId="{20164D22-E315-4AB5-B5A6-012CBAB8FA86}" dt="2024-01-29T19:13:06.263" v="1474" actId="122"/>
          <ac:spMkLst>
            <pc:docMk/>
            <pc:sldMk cId="4029322416" sldId="289"/>
            <ac:spMk id="2" creationId="{A177DA4C-2BAB-2F13-31A8-304C17D5E29F}"/>
          </ac:spMkLst>
        </pc:spChg>
        <pc:spChg chg="mod">
          <ac:chgData name="abdulla alkhakani" userId="0e185646c1577308" providerId="LiveId" clId="{20164D22-E315-4AB5-B5A6-012CBAB8FA86}" dt="2024-01-29T19:14:09.635" v="1499" actId="403"/>
          <ac:spMkLst>
            <pc:docMk/>
            <pc:sldMk cId="4029322416" sldId="289"/>
            <ac:spMk id="3" creationId="{1277FC55-2F84-98A8-B9AC-60D98649A573}"/>
          </ac:spMkLst>
        </pc:spChg>
      </pc:sldChg>
      <pc:sldChg chg="modSp new mod ord">
        <pc:chgData name="abdulla alkhakani" userId="0e185646c1577308" providerId="LiveId" clId="{20164D22-E315-4AB5-B5A6-012CBAB8FA86}" dt="2024-01-29T19:29:29.635" v="1542" actId="1076"/>
        <pc:sldMkLst>
          <pc:docMk/>
          <pc:sldMk cId="3631872342" sldId="290"/>
        </pc:sldMkLst>
        <pc:spChg chg="mod">
          <ac:chgData name="abdulla alkhakani" userId="0e185646c1577308" providerId="LiveId" clId="{20164D22-E315-4AB5-B5A6-012CBAB8FA86}" dt="2024-01-29T19:21:27.634" v="1530" actId="122"/>
          <ac:spMkLst>
            <pc:docMk/>
            <pc:sldMk cId="3631872342" sldId="290"/>
            <ac:spMk id="2" creationId="{FD0A1D21-CE2D-AE14-2616-D04ADED83F76}"/>
          </ac:spMkLst>
        </pc:spChg>
        <pc:spChg chg="mod">
          <ac:chgData name="abdulla alkhakani" userId="0e185646c1577308" providerId="LiveId" clId="{20164D22-E315-4AB5-B5A6-012CBAB8FA86}" dt="2024-01-29T19:29:29.635" v="1542" actId="1076"/>
          <ac:spMkLst>
            <pc:docMk/>
            <pc:sldMk cId="3631872342" sldId="290"/>
            <ac:spMk id="3" creationId="{205BB740-F3E4-14A7-B909-F694DE1016D5}"/>
          </ac:spMkLst>
        </pc:spChg>
      </pc:sldChg>
      <pc:sldChg chg="modSp new mod">
        <pc:chgData name="abdulla alkhakani" userId="0e185646c1577308" providerId="LiveId" clId="{20164D22-E315-4AB5-B5A6-012CBAB8FA86}" dt="2024-01-29T19:44:29.831" v="1570" actId="20577"/>
        <pc:sldMkLst>
          <pc:docMk/>
          <pc:sldMk cId="3161446810" sldId="291"/>
        </pc:sldMkLst>
        <pc:spChg chg="mod">
          <ac:chgData name="abdulla alkhakani" userId="0e185646c1577308" providerId="LiveId" clId="{20164D22-E315-4AB5-B5A6-012CBAB8FA86}" dt="2024-01-29T19:30:46.817" v="1547" actId="122"/>
          <ac:spMkLst>
            <pc:docMk/>
            <pc:sldMk cId="3161446810" sldId="291"/>
            <ac:spMk id="2" creationId="{C36A5C2F-B1C4-FC9A-D816-3A6BC1703A6A}"/>
          </ac:spMkLst>
        </pc:spChg>
        <pc:spChg chg="mod">
          <ac:chgData name="abdulla alkhakani" userId="0e185646c1577308" providerId="LiveId" clId="{20164D22-E315-4AB5-B5A6-012CBAB8FA86}" dt="2024-01-29T19:44:29.831" v="1570" actId="20577"/>
          <ac:spMkLst>
            <pc:docMk/>
            <pc:sldMk cId="3161446810" sldId="291"/>
            <ac:spMk id="3" creationId="{4EC1414F-D204-37A7-8275-D41876804C44}"/>
          </ac:spMkLst>
        </pc:spChg>
      </pc:sldChg>
      <pc:sldChg chg="delSp modSp new mod">
        <pc:chgData name="abdulla alkhakani" userId="0e185646c1577308" providerId="LiveId" clId="{20164D22-E315-4AB5-B5A6-012CBAB8FA86}" dt="2024-01-29T19:47:03.419" v="1583" actId="478"/>
        <pc:sldMkLst>
          <pc:docMk/>
          <pc:sldMk cId="2562919224" sldId="292"/>
        </pc:sldMkLst>
        <pc:spChg chg="del">
          <ac:chgData name="abdulla alkhakani" userId="0e185646c1577308" providerId="LiveId" clId="{20164D22-E315-4AB5-B5A6-012CBAB8FA86}" dt="2024-01-29T19:47:03.419" v="1583" actId="478"/>
          <ac:spMkLst>
            <pc:docMk/>
            <pc:sldMk cId="2562919224" sldId="292"/>
            <ac:spMk id="2" creationId="{6133DFF0-44D5-BE77-7778-80E67065B304}"/>
          </ac:spMkLst>
        </pc:spChg>
        <pc:spChg chg="mod">
          <ac:chgData name="abdulla alkhakani" userId="0e185646c1577308" providerId="LiveId" clId="{20164D22-E315-4AB5-B5A6-012CBAB8FA86}" dt="2024-01-29T19:46:41.249" v="1582" actId="20577"/>
          <ac:spMkLst>
            <pc:docMk/>
            <pc:sldMk cId="2562919224" sldId="292"/>
            <ac:spMk id="3" creationId="{1DFBEFDF-29EF-8A8F-16CF-C406AF2571E7}"/>
          </ac:spMkLst>
        </pc:spChg>
      </pc:sldChg>
      <pc:sldChg chg="delSp modSp new mod">
        <pc:chgData name="abdulla alkhakani" userId="0e185646c1577308" providerId="LiveId" clId="{20164D22-E315-4AB5-B5A6-012CBAB8FA86}" dt="2024-01-29T19:47:54.980" v="1591" actId="14100"/>
        <pc:sldMkLst>
          <pc:docMk/>
          <pc:sldMk cId="2125966906" sldId="293"/>
        </pc:sldMkLst>
        <pc:spChg chg="del">
          <ac:chgData name="abdulla alkhakani" userId="0e185646c1577308" providerId="LiveId" clId="{20164D22-E315-4AB5-B5A6-012CBAB8FA86}" dt="2024-01-29T19:47:50.074" v="1590" actId="478"/>
          <ac:spMkLst>
            <pc:docMk/>
            <pc:sldMk cId="2125966906" sldId="293"/>
            <ac:spMk id="2" creationId="{2240BED3-1045-676D-177E-749ADAB1D961}"/>
          </ac:spMkLst>
        </pc:spChg>
        <pc:spChg chg="mod">
          <ac:chgData name="abdulla alkhakani" userId="0e185646c1577308" providerId="LiveId" clId="{20164D22-E315-4AB5-B5A6-012CBAB8FA86}" dt="2024-01-29T19:47:54.980" v="1591" actId="14100"/>
          <ac:spMkLst>
            <pc:docMk/>
            <pc:sldMk cId="2125966906" sldId="293"/>
            <ac:spMk id="3" creationId="{A8A19F41-D411-5839-57B9-BDF73DA2A1AA}"/>
          </ac:spMkLst>
        </pc:spChg>
      </pc:sldChg>
      <pc:sldChg chg="new del">
        <pc:chgData name="abdulla alkhakani" userId="0e185646c1577308" providerId="LiveId" clId="{20164D22-E315-4AB5-B5A6-012CBAB8FA86}" dt="2024-01-29T21:10:01.702" v="1787" actId="2696"/>
        <pc:sldMkLst>
          <pc:docMk/>
          <pc:sldMk cId="3491933042" sldId="294"/>
        </pc:sldMkLst>
      </pc:sldChg>
      <pc:sldChg chg="new del">
        <pc:chgData name="abdulla alkhakani" userId="0e185646c1577308" providerId="LiveId" clId="{20164D22-E315-4AB5-B5A6-012CBAB8FA86}" dt="2024-01-29T21:09:57.110" v="1786" actId="2696"/>
        <pc:sldMkLst>
          <pc:docMk/>
          <pc:sldMk cId="3728118664" sldId="295"/>
        </pc:sldMkLst>
      </pc:sldChg>
      <pc:sldChg chg="new del">
        <pc:chgData name="abdulla alkhakani" userId="0e185646c1577308" providerId="LiveId" clId="{20164D22-E315-4AB5-B5A6-012CBAB8FA86}" dt="2024-01-29T21:09:50.580" v="1785" actId="2696"/>
        <pc:sldMkLst>
          <pc:docMk/>
          <pc:sldMk cId="2689302594" sldId="296"/>
        </pc:sldMkLst>
      </pc:sldChg>
      <pc:sldChg chg="modSp new mod">
        <pc:chgData name="abdulla alkhakani" userId="0e185646c1577308" providerId="LiveId" clId="{20164D22-E315-4AB5-B5A6-012CBAB8FA86}" dt="2024-01-29T20:34:43.331" v="1665" actId="27636"/>
        <pc:sldMkLst>
          <pc:docMk/>
          <pc:sldMk cId="1842892852" sldId="297"/>
        </pc:sldMkLst>
        <pc:spChg chg="mod">
          <ac:chgData name="abdulla alkhakani" userId="0e185646c1577308" providerId="LiveId" clId="{20164D22-E315-4AB5-B5A6-012CBAB8FA86}" dt="2024-01-29T20:34:43.331" v="1665" actId="27636"/>
          <ac:spMkLst>
            <pc:docMk/>
            <pc:sldMk cId="1842892852" sldId="297"/>
            <ac:spMk id="3" creationId="{BC7E1373-785C-8496-B687-A359150E4D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931DE-F00C-43F0-B885-40B26FD0B593}"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78DB2-E5FE-4DE8-9595-178BBDBFD003}" type="slidenum">
              <a:rPr lang="en-US" smtClean="0"/>
              <a:t>‹#›</a:t>
            </a:fld>
            <a:endParaRPr lang="en-US"/>
          </a:p>
        </p:txBody>
      </p:sp>
    </p:spTree>
    <p:extLst>
      <p:ext uri="{BB962C8B-B14F-4D97-AF65-F5344CB8AC3E}">
        <p14:creationId xmlns:p14="http://schemas.microsoft.com/office/powerpoint/2010/main" val="169434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78DB2-E5FE-4DE8-9595-178BBDBFD003}" type="slidenum">
              <a:rPr lang="en-US" smtClean="0"/>
              <a:t>9</a:t>
            </a:fld>
            <a:endParaRPr lang="en-US"/>
          </a:p>
        </p:txBody>
      </p:sp>
    </p:spTree>
    <p:extLst>
      <p:ext uri="{BB962C8B-B14F-4D97-AF65-F5344CB8AC3E}">
        <p14:creationId xmlns:p14="http://schemas.microsoft.com/office/powerpoint/2010/main" val="388217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78DB2-E5FE-4DE8-9595-178BBDBFD003}" type="slidenum">
              <a:rPr lang="en-US" smtClean="0"/>
              <a:t>28</a:t>
            </a:fld>
            <a:endParaRPr lang="en-US"/>
          </a:p>
        </p:txBody>
      </p:sp>
    </p:spTree>
    <p:extLst>
      <p:ext uri="{BB962C8B-B14F-4D97-AF65-F5344CB8AC3E}">
        <p14:creationId xmlns:p14="http://schemas.microsoft.com/office/powerpoint/2010/main" val="5172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445C-ED90-0C0B-152F-4A0F4845F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40DED6-2F0D-058E-5FAE-D5E3D456F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B2EB49-2A03-51FA-F33A-775A588B62E3}"/>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8BB37190-441D-97B1-CAAE-5D88A70E4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965C5-4EAA-94B1-E597-1708E0EBDA20}"/>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50091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94E6-39D2-8C14-692C-896EAB8DF2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2E353-A87C-B6F7-CBC5-CA51C9B4CF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91E14-7A21-54C7-9C8E-72BF56B8649E}"/>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A60B3D53-B156-002D-DCB1-CD11E91EB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99844-8B52-BA85-AC3B-D5E09C1DFEE9}"/>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182324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3668B-838B-0A44-806D-5A3B1B4206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B577B-084D-B027-D5B6-6CF8FC27D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1B310-0E56-B87A-E00E-F4794E13AFAE}"/>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931EEC99-E7A3-A88A-EA67-520B1F02F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E8700-2B94-E177-51CC-D55D491275E6}"/>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12508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EABB-4656-0A13-FDB0-1C420D46C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5498C-B5BE-DA93-CE89-39898470D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03153-8517-0DCC-8674-A8BD05569628}"/>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241D4B5E-1AC7-165D-B6F5-B7B3CCB5E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80C88-8F83-5649-0901-7CD926964B9C}"/>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22979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A6AB-0CCE-6C4B-4CD0-491DFDD2EC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C2C157-3AE9-D353-042A-B3D2CF8F78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BF242-AA19-168B-1E74-F7BCCAE0252A}"/>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0D370C81-20CA-75B3-998E-CC8A066C9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7F87-B253-38EB-A371-483EE87C9DD8}"/>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87344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68A7-15A4-FB40-A2BE-77136B43F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8646E-2643-B5C5-8200-040D38DF81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918BD9-A750-D848-91A7-82B45190BD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E6C0A-D1B7-CB6D-EE2F-F11D266D9DA8}"/>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6" name="Footer Placeholder 5">
            <a:extLst>
              <a:ext uri="{FF2B5EF4-FFF2-40B4-BE49-F238E27FC236}">
                <a16:creationId xmlns:a16="http://schemas.microsoft.com/office/drawing/2014/main" id="{0F30BC21-9096-2BF8-DF64-09BCED89F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00E97-986B-9F75-FCA0-9D068B572499}"/>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7349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D433-D653-D84D-CED7-82837793B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36047-FF3E-E16B-2922-A44168A1D4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B5563C-A178-E44F-5D17-A825DD5BB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F0A3CE-53A1-3014-B699-668105688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DE6F1-185E-AF4A-FD9C-11E6F80A2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AD236-458C-69D9-406D-F5E7E5AAF7B2}"/>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8" name="Footer Placeholder 7">
            <a:extLst>
              <a:ext uri="{FF2B5EF4-FFF2-40B4-BE49-F238E27FC236}">
                <a16:creationId xmlns:a16="http://schemas.microsoft.com/office/drawing/2014/main" id="{1900E9D1-7646-D57F-7C0B-AAFDD404F1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10D51-6C15-D6E0-AD7C-5A03AE656CAB}"/>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98749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4777-E32B-9192-CBDF-0BFD81D511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33BA7E-67EC-AE24-D79C-9803E61085CF}"/>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4" name="Footer Placeholder 3">
            <a:extLst>
              <a:ext uri="{FF2B5EF4-FFF2-40B4-BE49-F238E27FC236}">
                <a16:creationId xmlns:a16="http://schemas.microsoft.com/office/drawing/2014/main" id="{996A0971-9DA3-E9DD-11FC-691416B80B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309B41-61E3-0E02-DE43-3861B52AAA4E}"/>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55946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65CD0-B294-3912-F6FB-B893500447C0}"/>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3" name="Footer Placeholder 2">
            <a:extLst>
              <a:ext uri="{FF2B5EF4-FFF2-40B4-BE49-F238E27FC236}">
                <a16:creationId xmlns:a16="http://schemas.microsoft.com/office/drawing/2014/main" id="{38E41DAC-C917-6119-34C5-25542FA4A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998E8-30D8-3F22-47BE-96D5320BDD00}"/>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035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684-7116-720C-0FBC-D98BC1736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2E7674-A9E0-0DC9-9194-37D04140C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809C3-5C94-FA3C-34B1-D4B5883EE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8AA9A-319B-ED8D-AFE3-7AFE806D3D20}"/>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6" name="Footer Placeholder 5">
            <a:extLst>
              <a:ext uri="{FF2B5EF4-FFF2-40B4-BE49-F238E27FC236}">
                <a16:creationId xmlns:a16="http://schemas.microsoft.com/office/drawing/2014/main" id="{9974742A-5D09-E71E-AA71-37BEA5A3F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5D476D-87CC-69E1-BF8D-9B82BC707A2C}"/>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39081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9E8C-886A-ED47-F692-9010B6853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1BA2B-AB31-3D36-4909-39D9279A0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E9BA91-E677-7FD1-59D0-246876471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BE036-1BDA-DD3A-9A75-1CEA790389AF}"/>
              </a:ext>
            </a:extLst>
          </p:cNvPr>
          <p:cNvSpPr>
            <a:spLocks noGrp="1"/>
          </p:cNvSpPr>
          <p:nvPr>
            <p:ph type="dt" sz="half" idx="10"/>
          </p:nvPr>
        </p:nvSpPr>
        <p:spPr/>
        <p:txBody>
          <a:bodyPr/>
          <a:lstStyle/>
          <a:p>
            <a:fld id="{6A9BAC8C-FFB6-4F71-BF5D-4F65412DFA88}" type="datetimeFigureOut">
              <a:rPr lang="en-US" smtClean="0"/>
              <a:t>1/29/2024</a:t>
            </a:fld>
            <a:endParaRPr lang="en-US"/>
          </a:p>
        </p:txBody>
      </p:sp>
      <p:sp>
        <p:nvSpPr>
          <p:cNvPr id="6" name="Footer Placeholder 5">
            <a:extLst>
              <a:ext uri="{FF2B5EF4-FFF2-40B4-BE49-F238E27FC236}">
                <a16:creationId xmlns:a16="http://schemas.microsoft.com/office/drawing/2014/main" id="{AB8C9389-C9E4-F6BB-7DCF-1537AC538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8C58B-E733-5187-9D3E-9B692C6D3DD1}"/>
              </a:ext>
            </a:extLst>
          </p:cNvPr>
          <p:cNvSpPr>
            <a:spLocks noGrp="1"/>
          </p:cNvSpPr>
          <p:nvPr>
            <p:ph type="sldNum" sz="quarter" idx="12"/>
          </p:nvPr>
        </p:nvSpPr>
        <p:spPr/>
        <p:txBody>
          <a:bodyPr/>
          <a:lstStyle/>
          <a:p>
            <a:fld id="{D67B6357-862F-4975-A9D7-263B8367D8CA}" type="slidenum">
              <a:rPr lang="en-US" smtClean="0"/>
              <a:t>‹#›</a:t>
            </a:fld>
            <a:endParaRPr lang="en-US"/>
          </a:p>
        </p:txBody>
      </p:sp>
    </p:spTree>
    <p:extLst>
      <p:ext uri="{BB962C8B-B14F-4D97-AF65-F5344CB8AC3E}">
        <p14:creationId xmlns:p14="http://schemas.microsoft.com/office/powerpoint/2010/main" val="148199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A149A-80BC-F372-3FDC-2434AD2D7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F5B0DB-AD4B-C61B-DBCB-371C9769D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613BD-DB36-634F-7B35-B8805BEAB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9BAC8C-FFB6-4F71-BF5D-4F65412DFA88}" type="datetimeFigureOut">
              <a:rPr lang="en-US" smtClean="0"/>
              <a:t>1/29/2024</a:t>
            </a:fld>
            <a:endParaRPr lang="en-US"/>
          </a:p>
        </p:txBody>
      </p:sp>
      <p:sp>
        <p:nvSpPr>
          <p:cNvPr id="5" name="Footer Placeholder 4">
            <a:extLst>
              <a:ext uri="{FF2B5EF4-FFF2-40B4-BE49-F238E27FC236}">
                <a16:creationId xmlns:a16="http://schemas.microsoft.com/office/drawing/2014/main" id="{9468D9AC-DBCB-2084-CD07-29683B8FE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A840B3-A2A3-F082-5068-618030EE5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7B6357-862F-4975-A9D7-263B8367D8CA}" type="slidenum">
              <a:rPr lang="en-US" smtClean="0"/>
              <a:t>‹#›</a:t>
            </a:fld>
            <a:endParaRPr lang="en-US"/>
          </a:p>
        </p:txBody>
      </p:sp>
    </p:spTree>
    <p:extLst>
      <p:ext uri="{BB962C8B-B14F-4D97-AF65-F5344CB8AC3E}">
        <p14:creationId xmlns:p14="http://schemas.microsoft.com/office/powerpoint/2010/main" val="1744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FAF4-4381-2012-0E0E-5FBF0787B1C9}"/>
              </a:ext>
            </a:extLst>
          </p:cNvPr>
          <p:cNvSpPr>
            <a:spLocks noGrp="1"/>
          </p:cNvSpPr>
          <p:nvPr>
            <p:ph type="ctrTitle"/>
          </p:nvPr>
        </p:nvSpPr>
        <p:spPr>
          <a:xfrm>
            <a:off x="947057" y="957943"/>
            <a:ext cx="5148943" cy="2454049"/>
          </a:xfrm>
        </p:spPr>
        <p:txBody>
          <a:bodyPr>
            <a:normAutofit/>
          </a:bodyPr>
          <a:lstStyle/>
          <a:p>
            <a:pPr algn="l"/>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Pharmacology</a:t>
            </a:r>
            <a:b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College  of Pharmacy</a:t>
            </a:r>
            <a:b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lang="en-US" altLang="en-US" sz="3200" b="1" dirty="0" err="1">
                <a:solidFill>
                  <a:schemeClr val="accent5">
                    <a:lumMod val="75000"/>
                  </a:schemeClr>
                </a:solidFill>
                <a:latin typeface="Andalus" panose="02020603050405020304" pitchFamily="18" charset="-78"/>
                <a:cs typeface="Andalus" panose="02020603050405020304" pitchFamily="18" charset="-78"/>
              </a:rPr>
              <a:t>Mustaqbal</a:t>
            </a:r>
            <a:r>
              <a:rPr lang="en-US" altLang="en-US" sz="3200" b="1" dirty="0">
                <a:solidFill>
                  <a:schemeClr val="accent5">
                    <a:lumMod val="75000"/>
                  </a:schemeClr>
                </a:solidFill>
                <a:latin typeface="Andalus" panose="02020603050405020304" pitchFamily="18" charset="-78"/>
                <a:cs typeface="Andalus" panose="02020603050405020304" pitchFamily="18" charset="-78"/>
              </a:rPr>
              <a:t> university</a:t>
            </a:r>
            <a:br>
              <a:rPr kumimoji="0" lang="en-US" altLang="en-US" sz="3200" b="0" i="0" u="none" strike="noStrike" cap="none" normalizeH="0" baseline="0" dirty="0">
                <a:ln>
                  <a:noFill/>
                </a:ln>
                <a:solidFill>
                  <a:schemeClr val="accent5">
                    <a:lumMod val="75000"/>
                  </a:schemeClr>
                </a:solidFill>
                <a:effectLst/>
                <a:latin typeface="Andalus" panose="02020603050405020304" pitchFamily="18" charset="-78"/>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3</a:t>
            </a:r>
            <a:r>
              <a:rPr kumimoji="0" lang="en-US" altLang="en-US" sz="3200" b="1" i="0" u="none" strike="noStrike" cap="none" normalizeH="0" baseline="3000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stage </a:t>
            </a:r>
            <a:br>
              <a:rPr lang="en-US" sz="3200" dirty="0">
                <a:solidFill>
                  <a:schemeClr val="accent5">
                    <a:lumMod val="75000"/>
                  </a:schemeClr>
                </a:solidFill>
              </a:rPr>
            </a:br>
            <a:endParaRPr lang="en-US" sz="3200" dirty="0">
              <a:solidFill>
                <a:schemeClr val="accent5">
                  <a:lumMod val="75000"/>
                </a:schemeClr>
              </a:solidFill>
            </a:endParaRPr>
          </a:p>
        </p:txBody>
      </p:sp>
      <p:sp>
        <p:nvSpPr>
          <p:cNvPr id="3" name="Subtitle 2">
            <a:extLst>
              <a:ext uri="{FF2B5EF4-FFF2-40B4-BE49-F238E27FC236}">
                <a16:creationId xmlns:a16="http://schemas.microsoft.com/office/drawing/2014/main" id="{6AFBEE1E-9ED4-3E9D-2B6F-F6B3E2AAF140}"/>
              </a:ext>
            </a:extLst>
          </p:cNvPr>
          <p:cNvSpPr>
            <a:spLocks noGrp="1"/>
          </p:cNvSpPr>
          <p:nvPr>
            <p:ph type="subTitle" idx="1"/>
          </p:nvPr>
        </p:nvSpPr>
        <p:spPr>
          <a:xfrm>
            <a:off x="1186543" y="3961266"/>
            <a:ext cx="4724400" cy="1655762"/>
          </a:xfrm>
        </p:spPr>
        <p:txBody>
          <a:bodyPr/>
          <a:lstStyle/>
          <a:p>
            <a:pPr algn="l"/>
            <a:r>
              <a:rPr lang="en-US" sz="4000" b="1" i="0" u="none" strike="noStrike" baseline="0" dirty="0">
                <a:solidFill>
                  <a:schemeClr val="accent5">
                    <a:lumMod val="75000"/>
                  </a:schemeClr>
                </a:solidFill>
                <a:latin typeface="Andalus" panose="02020603050405020304" pitchFamily="18" charset="-78"/>
                <a:cs typeface="Andalus" panose="02020603050405020304" pitchFamily="18" charset="-78"/>
              </a:rPr>
              <a:t>Pharmacokinetics</a:t>
            </a:r>
          </a:p>
          <a:p>
            <a:pPr algn="l"/>
            <a:r>
              <a:rPr lang="en-US" sz="3200" b="1" dirty="0">
                <a:solidFill>
                  <a:schemeClr val="accent5">
                    <a:lumMod val="75000"/>
                  </a:schemeClr>
                </a:solidFill>
                <a:latin typeface="Andalus" panose="02020603050405020304" pitchFamily="18" charset="-78"/>
                <a:cs typeface="Andalus" panose="02020603050405020304" pitchFamily="18" charset="-78"/>
              </a:rPr>
              <a:t>Dr. Abdulla Al-</a:t>
            </a:r>
            <a:r>
              <a:rPr lang="en-US" sz="3200" b="1" dirty="0" err="1">
                <a:solidFill>
                  <a:schemeClr val="accent5">
                    <a:lumMod val="75000"/>
                  </a:schemeClr>
                </a:solidFill>
                <a:latin typeface="Andalus" panose="02020603050405020304" pitchFamily="18" charset="-78"/>
                <a:cs typeface="Andalus" panose="02020603050405020304" pitchFamily="18" charset="-78"/>
              </a:rPr>
              <a:t>Khakani</a:t>
            </a:r>
            <a:endParaRPr lang="en-US" sz="3200" dirty="0">
              <a:solidFill>
                <a:schemeClr val="accent5">
                  <a:lumMod val="75000"/>
                </a:schemeClr>
              </a:solidFill>
              <a:latin typeface="Andalus" panose="02020603050405020304" pitchFamily="18" charset="-78"/>
              <a:cs typeface="Andalus" panose="02020603050405020304" pitchFamily="18" charset="-78"/>
            </a:endParaRPr>
          </a:p>
          <a:p>
            <a:endParaRPr lang="en-US" dirty="0"/>
          </a:p>
        </p:txBody>
      </p:sp>
      <p:pic>
        <p:nvPicPr>
          <p:cNvPr id="6" name="Picture 5">
            <a:extLst>
              <a:ext uri="{FF2B5EF4-FFF2-40B4-BE49-F238E27FC236}">
                <a16:creationId xmlns:a16="http://schemas.microsoft.com/office/drawing/2014/main" id="{791FCEE8-F090-F36E-9FD1-EE0C21CCA6F1}"/>
              </a:ext>
            </a:extLst>
          </p:cNvPr>
          <p:cNvPicPr>
            <a:picLocks noChangeAspect="1"/>
          </p:cNvPicPr>
          <p:nvPr/>
        </p:nvPicPr>
        <p:blipFill rotWithShape="1">
          <a:blip r:embed="rId2"/>
          <a:srcRect l="66406" t="33015" r="5729" b="42841"/>
          <a:stretch/>
        </p:blipFill>
        <p:spPr>
          <a:xfrm>
            <a:off x="7010400" y="653143"/>
            <a:ext cx="4463144" cy="5290457"/>
          </a:xfrm>
          <a:prstGeom prst="rect">
            <a:avLst/>
          </a:prstGeom>
        </p:spPr>
      </p:pic>
    </p:spTree>
    <p:extLst>
      <p:ext uri="{BB962C8B-B14F-4D97-AF65-F5344CB8AC3E}">
        <p14:creationId xmlns:p14="http://schemas.microsoft.com/office/powerpoint/2010/main" val="247741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479AFE-47CB-2B48-3B36-A4DE136AA7D1}"/>
              </a:ext>
            </a:extLst>
          </p:cNvPr>
          <p:cNvSpPr>
            <a:spLocks noGrp="1"/>
          </p:cNvSpPr>
          <p:nvPr>
            <p:ph idx="1"/>
          </p:nvPr>
        </p:nvSpPr>
        <p:spPr>
          <a:xfrm>
            <a:off x="838199" y="363557"/>
            <a:ext cx="10883747" cy="6213513"/>
          </a:xfrm>
        </p:spPr>
        <p:txBody>
          <a:bodyPr>
            <a:normAutofit fontScale="25000" lnSpcReduction="20000"/>
          </a:bodyPr>
          <a:lstStyle/>
          <a:p>
            <a:pPr algn="l"/>
            <a:r>
              <a:rPr lang="en-US" sz="8000" b="1" i="0" u="none" strike="noStrike" baseline="0" dirty="0">
                <a:solidFill>
                  <a:srgbClr val="000000"/>
                </a:solidFill>
                <a:latin typeface="TimesNewRomanPS-BoldMT"/>
              </a:rPr>
              <a:t>C. Other:</a:t>
            </a:r>
          </a:p>
          <a:p>
            <a:pPr marL="0" indent="0" algn="l">
              <a:buNone/>
            </a:pPr>
            <a:r>
              <a:rPr lang="en-US" sz="9600" b="1" i="0" u="none" strike="noStrike" baseline="0" dirty="0">
                <a:solidFill>
                  <a:srgbClr val="000000"/>
                </a:solidFill>
                <a:latin typeface="TimesNewRomanPS-BoldMT"/>
              </a:rPr>
              <a:t>1. </a:t>
            </a:r>
            <a:r>
              <a:rPr lang="en-US" sz="9600" b="1" i="0" u="none" strike="noStrike" baseline="0" dirty="0">
                <a:solidFill>
                  <a:srgbClr val="231F20"/>
                </a:solidFill>
                <a:latin typeface="TimesNewRomanPS-BoldMT"/>
              </a:rPr>
              <a:t>Oral inhalation and nasal preparations</a:t>
            </a:r>
            <a:r>
              <a:rPr lang="en-US" sz="9600" b="1" i="0" u="none" strike="noStrike" baseline="0" dirty="0">
                <a:solidFill>
                  <a:srgbClr val="000000"/>
                </a:solidFill>
                <a:latin typeface="TimesNewRomanPS-BoldMT"/>
              </a:rPr>
              <a:t>: </a:t>
            </a:r>
            <a:r>
              <a:rPr lang="en-US" sz="9600" b="0" i="0" u="none" strike="noStrike" baseline="0" dirty="0">
                <a:solidFill>
                  <a:srgbClr val="231F20"/>
                </a:solidFill>
                <a:latin typeface="TimesNewRomanPSMT"/>
              </a:rPr>
              <a:t>Both the oral inhalation and nasal routes of administration provide rapid delivery of drug across the large surface area of mucous membranes of the respiratory tract and pulmonary epithelium. Drug effects are almost as rapid as are those with IV bolus. Drugs that are gases (for example, some anesthetics) and those that can be dispersed in an aerosol are administered via inhalation. This route is effective and convenient for patients with respiratory disorders such as asthma or chronic obstructive pulmonary disease, because drug is delivered directly to the site of action, thereby minimizing systemic side effects. The nasal route involves topical administration of drugs directly into the nose, and it is often used for patients with allergic rhinitis.</a:t>
            </a:r>
          </a:p>
          <a:p>
            <a:pPr marL="0" indent="0" algn="l">
              <a:buNone/>
            </a:pPr>
            <a:r>
              <a:rPr lang="en-US" sz="9600" b="1" i="0" u="none" strike="noStrike" baseline="0" dirty="0">
                <a:solidFill>
                  <a:srgbClr val="231F20"/>
                </a:solidFill>
                <a:latin typeface="TimesNewRomanPS-BoldMT"/>
              </a:rPr>
              <a:t>2. Intrathecal/intraventricular</a:t>
            </a:r>
            <a:r>
              <a:rPr lang="en-US" sz="9600" b="0" i="0" u="none" strike="noStrike" baseline="0" dirty="0">
                <a:solidFill>
                  <a:srgbClr val="231F20"/>
                </a:solidFill>
                <a:latin typeface="TimesNewRomanPSMT"/>
              </a:rPr>
              <a:t>: The blood-brain barrier typically delays or prevents the absorption of drugs into the central nervous system (CNS). When local, rapid effects are needed, it is necessary to introduce drugs directly into the cerebrospinal fluid.</a:t>
            </a:r>
          </a:p>
          <a:p>
            <a:pPr marL="0" indent="0" algn="l">
              <a:buNone/>
            </a:pPr>
            <a:r>
              <a:rPr lang="en-US" sz="9600" b="1" i="0" u="none" strike="noStrike" baseline="0" dirty="0">
                <a:solidFill>
                  <a:srgbClr val="231F20"/>
                </a:solidFill>
                <a:latin typeface="TimesNewRomanPS-BoldMT"/>
              </a:rPr>
              <a:t>3. Topical</a:t>
            </a:r>
            <a:r>
              <a:rPr lang="en-US" sz="9600" b="0" i="0" u="none" strike="noStrike" baseline="0" dirty="0">
                <a:solidFill>
                  <a:srgbClr val="231F20"/>
                </a:solidFill>
                <a:latin typeface="TimesNewRomanPSMT"/>
              </a:rPr>
              <a:t>: Topical application is used when a local effect of the drug is desired.</a:t>
            </a:r>
          </a:p>
          <a:p>
            <a:pPr marL="0" indent="0" algn="l">
              <a:buNone/>
            </a:pPr>
            <a:r>
              <a:rPr lang="en-US" sz="9600" b="1" i="0" u="none" strike="noStrike" baseline="0" dirty="0">
                <a:solidFill>
                  <a:srgbClr val="231F20"/>
                </a:solidFill>
                <a:latin typeface="TimesNewRomanPS-BoldMT"/>
              </a:rPr>
              <a:t>4. Transdermal: </a:t>
            </a:r>
            <a:r>
              <a:rPr lang="en-US" sz="9600" b="0" i="0" u="none" strike="noStrike" baseline="0" dirty="0">
                <a:solidFill>
                  <a:srgbClr val="231F20"/>
                </a:solidFill>
                <a:latin typeface="TimesNewRomanPSMT"/>
              </a:rPr>
              <a:t>This route of administration achieves systemic effects by application of drugs to the skin, usually via a transdermal patch. The rate of absorption can vary markedly, depending on the physical characteristics of the skin at the site of application, as well as the lipid solubility of the drug.</a:t>
            </a:r>
            <a:endParaRPr lang="en-US" sz="9600" dirty="0"/>
          </a:p>
        </p:txBody>
      </p:sp>
    </p:spTree>
    <p:extLst>
      <p:ext uri="{BB962C8B-B14F-4D97-AF65-F5344CB8AC3E}">
        <p14:creationId xmlns:p14="http://schemas.microsoft.com/office/powerpoint/2010/main" val="204448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930A-05CC-69CC-748A-0029FA902EF9}"/>
              </a:ext>
            </a:extLst>
          </p:cNvPr>
          <p:cNvSpPr>
            <a:spLocks noGrp="1"/>
          </p:cNvSpPr>
          <p:nvPr>
            <p:ph type="title"/>
          </p:nvPr>
        </p:nvSpPr>
        <p:spPr/>
        <p:txBody>
          <a:bodyPr/>
          <a:lstStyle/>
          <a:p>
            <a:r>
              <a:rPr lang="en-US" sz="4400" b="1" i="0" u="none" strike="noStrike" baseline="0" dirty="0">
                <a:solidFill>
                  <a:srgbClr val="000000"/>
                </a:solidFill>
                <a:latin typeface="TimesNewRomanPS-BoldMT"/>
              </a:rPr>
              <a:t>Routes of drugs administration</a:t>
            </a:r>
            <a:endParaRPr lang="en-US" dirty="0"/>
          </a:p>
        </p:txBody>
      </p:sp>
      <p:sp>
        <p:nvSpPr>
          <p:cNvPr id="3" name="Content Placeholder 2">
            <a:extLst>
              <a:ext uri="{FF2B5EF4-FFF2-40B4-BE49-F238E27FC236}">
                <a16:creationId xmlns:a16="http://schemas.microsoft.com/office/drawing/2014/main" id="{40D64909-41F1-76F2-192F-325F1F7E2BF0}"/>
              </a:ext>
            </a:extLst>
          </p:cNvPr>
          <p:cNvSpPr>
            <a:spLocks noGrp="1"/>
          </p:cNvSpPr>
          <p:nvPr>
            <p:ph idx="1"/>
          </p:nvPr>
        </p:nvSpPr>
        <p:spPr/>
        <p:txBody>
          <a:bodyPr>
            <a:normAutofit/>
          </a:bodyPr>
          <a:lstStyle/>
          <a:p>
            <a:pPr marL="0" indent="0" algn="l">
              <a:buNone/>
            </a:pPr>
            <a:r>
              <a:rPr lang="en-US" sz="2400" b="1" i="0" u="none" strike="noStrike" baseline="0" dirty="0">
                <a:solidFill>
                  <a:srgbClr val="231F20"/>
                </a:solidFill>
                <a:latin typeface="TimesNewRomanPS-BoldMT"/>
              </a:rPr>
              <a:t>5. Rectal: </a:t>
            </a:r>
            <a:r>
              <a:rPr lang="en-US" sz="2400" b="0" i="0" u="none" strike="noStrike" baseline="0" dirty="0">
                <a:solidFill>
                  <a:srgbClr val="231F20"/>
                </a:solidFill>
                <a:latin typeface="TimesNewRomanPSMT"/>
              </a:rPr>
              <a:t>Because 50% of the drainage of the rectal region bypasses the portal circulation, the biotransformation of drugs by the liver is minimized with rectal administration. The rectal route has the additional advantage of preventing destruction of the drug in the </a:t>
            </a:r>
            <a:r>
              <a:rPr lang="en-US" sz="2400" b="0" i="0" u="none" strike="noStrike" baseline="0" dirty="0" err="1">
                <a:solidFill>
                  <a:srgbClr val="231F20"/>
                </a:solidFill>
                <a:latin typeface="TimesNewRomanPSMT"/>
              </a:rPr>
              <a:t>Gl</a:t>
            </a:r>
            <a:r>
              <a:rPr lang="en-US" sz="2400" b="0" i="0" u="none" strike="noStrike" baseline="0" dirty="0">
                <a:solidFill>
                  <a:srgbClr val="231F20"/>
                </a:solidFill>
                <a:latin typeface="TimesNewRomanPSMT"/>
              </a:rPr>
              <a:t> environment. This route is also useful if the drug induces vomiting when given orally, if the patient is already vomiting, or if the patient is unconscious. Rectal absorption is often erratic and incomplete, and many drugs irritate the rectal mucosa. Following figure summarizes characteristics of the common routes of </a:t>
            </a:r>
            <a:r>
              <a:rPr lang="en-US" sz="2400" b="0" i="0" u="none" strike="noStrike" baseline="0" dirty="0" err="1">
                <a:solidFill>
                  <a:srgbClr val="231F20"/>
                </a:solidFill>
                <a:latin typeface="TimesNewRomanPSMT"/>
              </a:rPr>
              <a:t>dministration</a:t>
            </a:r>
            <a:r>
              <a:rPr lang="en-US" sz="2400" b="0" i="0" u="none" strike="noStrike" baseline="0" dirty="0">
                <a:solidFill>
                  <a:srgbClr val="231F20"/>
                </a:solidFill>
                <a:latin typeface="TimesNewRomanPSMT"/>
              </a:rPr>
              <a:t>, along with example drugs.</a:t>
            </a:r>
            <a:endParaRPr lang="en-US" sz="2400" dirty="0"/>
          </a:p>
        </p:txBody>
      </p:sp>
    </p:spTree>
    <p:extLst>
      <p:ext uri="{BB962C8B-B14F-4D97-AF65-F5344CB8AC3E}">
        <p14:creationId xmlns:p14="http://schemas.microsoft.com/office/powerpoint/2010/main" val="318313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979C83-AE94-0DC4-9F92-3E761DDEA613}"/>
              </a:ext>
            </a:extLst>
          </p:cNvPr>
          <p:cNvPicPr>
            <a:picLocks noChangeAspect="1"/>
          </p:cNvPicPr>
          <p:nvPr/>
        </p:nvPicPr>
        <p:blipFill rotWithShape="1">
          <a:blip r:embed="rId2"/>
          <a:srcRect l="26837" t="17028" r="7199" b="8756"/>
          <a:stretch/>
        </p:blipFill>
        <p:spPr>
          <a:xfrm>
            <a:off x="0" y="99152"/>
            <a:ext cx="12192000" cy="6758848"/>
          </a:xfrm>
          <a:prstGeom prst="rect">
            <a:avLst/>
          </a:prstGeom>
        </p:spPr>
      </p:pic>
    </p:spTree>
    <p:extLst>
      <p:ext uri="{BB962C8B-B14F-4D97-AF65-F5344CB8AC3E}">
        <p14:creationId xmlns:p14="http://schemas.microsoft.com/office/powerpoint/2010/main" val="342930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6DBEEBA-3DBC-5086-83D3-890482D3C679}"/>
              </a:ext>
            </a:extLst>
          </p:cNvPr>
          <p:cNvPicPr>
            <a:picLocks noGrp="1" noChangeAspect="1"/>
          </p:cNvPicPr>
          <p:nvPr>
            <p:ph idx="1"/>
          </p:nvPr>
        </p:nvPicPr>
        <p:blipFill rotWithShape="1">
          <a:blip r:embed="rId2"/>
          <a:srcRect l="26881" t="12153" r="6611" b="25237"/>
          <a:stretch/>
        </p:blipFill>
        <p:spPr>
          <a:xfrm>
            <a:off x="0" y="1"/>
            <a:ext cx="12283807" cy="6857999"/>
          </a:xfrm>
        </p:spPr>
      </p:pic>
    </p:spTree>
    <p:extLst>
      <p:ext uri="{BB962C8B-B14F-4D97-AF65-F5344CB8AC3E}">
        <p14:creationId xmlns:p14="http://schemas.microsoft.com/office/powerpoint/2010/main" val="12319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971D-4099-8152-E3E8-E226D3338D6B}"/>
              </a:ext>
            </a:extLst>
          </p:cNvPr>
          <p:cNvSpPr>
            <a:spLocks noGrp="1"/>
          </p:cNvSpPr>
          <p:nvPr>
            <p:ph type="title"/>
          </p:nvPr>
        </p:nvSpPr>
        <p:spPr/>
        <p:txBody>
          <a:bodyPr/>
          <a:lstStyle/>
          <a:p>
            <a:pPr algn="ctr"/>
            <a:r>
              <a:rPr lang="en-US" sz="4400" b="1" i="0" u="none" strike="noStrike" baseline="0" dirty="0">
                <a:latin typeface="TimesNewRomanPS-BoldMT"/>
              </a:rPr>
              <a:t>Absorption of drugs:</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DF38381D-424B-5030-07F6-4131AD59A33D}"/>
              </a:ext>
            </a:extLst>
          </p:cNvPr>
          <p:cNvSpPr>
            <a:spLocks noGrp="1"/>
          </p:cNvSpPr>
          <p:nvPr>
            <p:ph idx="1"/>
          </p:nvPr>
        </p:nvSpPr>
        <p:spPr>
          <a:xfrm>
            <a:off x="838200" y="1167788"/>
            <a:ext cx="11148152" cy="5690212"/>
          </a:xfrm>
        </p:spPr>
        <p:txBody>
          <a:bodyPr>
            <a:normAutofit fontScale="25000" lnSpcReduction="20000"/>
          </a:bodyPr>
          <a:lstStyle/>
          <a:p>
            <a:pPr marL="0" indent="0" algn="l">
              <a:buNone/>
            </a:pPr>
            <a:r>
              <a:rPr lang="en-US" sz="8000" b="0" i="0" u="none" strike="noStrike" baseline="0" dirty="0">
                <a:latin typeface="TimesNewRomanPSMT"/>
              </a:rPr>
              <a:t>Absorption is the transfer of a drug from the site of administration to the bloodstream. The rate and extent</a:t>
            </a:r>
          </a:p>
          <a:p>
            <a:pPr marL="0" indent="0" algn="l">
              <a:buNone/>
            </a:pPr>
            <a:r>
              <a:rPr lang="en-US" sz="8000" b="0" i="0" u="none" strike="noStrike" baseline="0" dirty="0">
                <a:latin typeface="TimesNewRomanPSMT"/>
              </a:rPr>
              <a:t> of absorption depend on the environment where the drug is absorbed, chemical characteristics of the drug,</a:t>
            </a:r>
          </a:p>
          <a:p>
            <a:pPr marL="0" indent="0" algn="l">
              <a:buNone/>
            </a:pPr>
            <a:r>
              <a:rPr lang="en-US" sz="8000" b="0" i="0" u="none" strike="noStrike" baseline="0" dirty="0">
                <a:latin typeface="TimesNewRomanPSMT"/>
              </a:rPr>
              <a:t> and the route of  administration (which influences bioavailability). Routes of administration other than intravenous may result in partial absorption and lower bioavailability.</a:t>
            </a:r>
          </a:p>
          <a:p>
            <a:pPr marL="0" indent="0" algn="l">
              <a:buNone/>
            </a:pPr>
            <a:r>
              <a:rPr lang="en-US" sz="8000" b="1" i="0" u="none" strike="noStrike" baseline="0" dirty="0">
                <a:latin typeface="TimesNewRomanPS-BoldMT"/>
              </a:rPr>
              <a:t>A. Mechanisms of absorption of drugs from the GI tract</a:t>
            </a:r>
          </a:p>
          <a:p>
            <a:pPr marL="0" indent="0" algn="l">
              <a:buNone/>
            </a:pPr>
            <a:r>
              <a:rPr lang="en-US" sz="8000" b="0" i="0" u="none" strike="noStrike" baseline="0" dirty="0">
                <a:latin typeface="TimesNewRomanPSMT"/>
              </a:rPr>
              <a:t>Depending on their chemical properties, drugs may be absorbed from the GI tract by passive diffusion, facilitated diffusion, active transport, or endocytosis. </a:t>
            </a:r>
          </a:p>
          <a:p>
            <a:pPr marL="0" indent="0" algn="l">
              <a:buNone/>
            </a:pPr>
            <a:r>
              <a:rPr lang="en-US" sz="8000" b="1" i="0" u="none" strike="noStrike" baseline="0" dirty="0">
                <a:solidFill>
                  <a:srgbClr val="231F20"/>
                </a:solidFill>
                <a:latin typeface="TimesNewRomanPS-BoldMT"/>
              </a:rPr>
              <a:t>1. Passive diffusion</a:t>
            </a:r>
            <a:r>
              <a:rPr lang="en-US" sz="8000" b="0" i="0" u="none" strike="noStrike" baseline="0" dirty="0">
                <a:solidFill>
                  <a:srgbClr val="231F20"/>
                </a:solidFill>
                <a:latin typeface="TimesNewRomanPSMT"/>
              </a:rPr>
              <a:t>: The driving force for passive diffusion of a drug is the concentration gradient across a</a:t>
            </a:r>
          </a:p>
          <a:p>
            <a:pPr marL="0" indent="0" algn="l">
              <a:buNone/>
            </a:pPr>
            <a:r>
              <a:rPr lang="en-US" sz="8000" b="0" i="0" u="none" strike="noStrike" baseline="0" dirty="0">
                <a:solidFill>
                  <a:srgbClr val="231F20"/>
                </a:solidFill>
                <a:latin typeface="TimesNewRomanPSMT"/>
              </a:rPr>
              <a:t>membrane separating two body compartments. In other words, the drug moves from an area of high concentration</a:t>
            </a:r>
          </a:p>
          <a:p>
            <a:pPr marL="0" indent="0" algn="l">
              <a:buNone/>
            </a:pPr>
            <a:r>
              <a:rPr lang="en-US" sz="8000" b="0" i="0" u="none" strike="noStrike" baseline="0" dirty="0">
                <a:solidFill>
                  <a:srgbClr val="231F20"/>
                </a:solidFill>
                <a:latin typeface="TimesNewRomanPSMT"/>
              </a:rPr>
              <a:t>to one of lower concentration. Passive diffusion does not involve a carrier, is not saturable, and shows low structural</a:t>
            </a:r>
          </a:p>
          <a:p>
            <a:pPr marL="0" indent="0" algn="l">
              <a:buNone/>
            </a:pPr>
            <a:r>
              <a:rPr lang="en-US" sz="8000" b="0" i="0" u="none" strike="noStrike" baseline="0" dirty="0">
                <a:solidFill>
                  <a:srgbClr val="231F20"/>
                </a:solidFill>
                <a:latin typeface="TimesNewRomanPSMT"/>
              </a:rPr>
              <a:t>specificity. The vast majority of drugs are absorbed by this mechanism. Water-soluble drugs penetrate the cell</a:t>
            </a:r>
          </a:p>
          <a:p>
            <a:pPr marL="0" indent="0" algn="l">
              <a:buNone/>
            </a:pPr>
            <a:r>
              <a:rPr lang="en-US" sz="8000" b="0" i="0" u="none" strike="noStrike" baseline="0" dirty="0">
                <a:solidFill>
                  <a:srgbClr val="231F20"/>
                </a:solidFill>
                <a:latin typeface="TimesNewRomanPSMT"/>
              </a:rPr>
              <a:t>membrane through aqueous channels or pores, whereas lipid-soluble drugs readily move across most biologic</a:t>
            </a:r>
          </a:p>
          <a:p>
            <a:pPr marL="0" indent="0" algn="l">
              <a:buNone/>
            </a:pPr>
            <a:r>
              <a:rPr lang="en-US" sz="8000" b="0" i="0" u="none" strike="noStrike" baseline="0" dirty="0">
                <a:solidFill>
                  <a:srgbClr val="231F20"/>
                </a:solidFill>
                <a:latin typeface="TimesNewRomanPSMT"/>
              </a:rPr>
              <a:t>membranes due to solubility in the membrane lipid bilayers.</a:t>
            </a:r>
          </a:p>
          <a:p>
            <a:pPr marL="0" indent="0" algn="l">
              <a:buNone/>
            </a:pPr>
            <a:endParaRPr lang="en-US" dirty="0"/>
          </a:p>
        </p:txBody>
      </p:sp>
    </p:spTree>
    <p:extLst>
      <p:ext uri="{BB962C8B-B14F-4D97-AF65-F5344CB8AC3E}">
        <p14:creationId xmlns:p14="http://schemas.microsoft.com/office/powerpoint/2010/main" val="70484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E36D-2458-3BF9-8802-E3A5270EA504}"/>
              </a:ext>
            </a:extLst>
          </p:cNvPr>
          <p:cNvSpPr>
            <a:spLocks noGrp="1"/>
          </p:cNvSpPr>
          <p:nvPr>
            <p:ph type="title"/>
          </p:nvPr>
        </p:nvSpPr>
        <p:spPr/>
        <p:txBody>
          <a:bodyPr>
            <a:normAutofit fontScale="90000"/>
          </a:bodyPr>
          <a:lstStyle/>
          <a:p>
            <a:r>
              <a:rPr lang="en-US" sz="4400" b="1" i="0" u="none" strike="noStrike" baseline="0" dirty="0">
                <a:latin typeface="TimesNewRomanPS-BoldMT"/>
              </a:rPr>
              <a:t>A. Mechanisms of absorption of drugs from the GI tract</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5A2FD567-C39E-C9A6-2C35-545B3ABD40FB}"/>
              </a:ext>
            </a:extLst>
          </p:cNvPr>
          <p:cNvSpPr>
            <a:spLocks noGrp="1"/>
          </p:cNvSpPr>
          <p:nvPr>
            <p:ph idx="1"/>
          </p:nvPr>
        </p:nvSpPr>
        <p:spPr>
          <a:xfrm>
            <a:off x="838199" y="1366092"/>
            <a:ext cx="11093067" cy="5233012"/>
          </a:xfrm>
        </p:spPr>
        <p:txBody>
          <a:bodyPr>
            <a:noAutofit/>
          </a:bodyPr>
          <a:lstStyle/>
          <a:p>
            <a:pPr marL="0" indent="0" algn="l">
              <a:buNone/>
            </a:pPr>
            <a:r>
              <a:rPr lang="en-US" sz="1800" b="1" i="0" u="none" strike="noStrike" baseline="0" dirty="0">
                <a:solidFill>
                  <a:srgbClr val="231F20"/>
                </a:solidFill>
                <a:latin typeface="TimesNewRomanPS-BoldMT"/>
              </a:rPr>
              <a:t>2. Facilitated diffusion: </a:t>
            </a:r>
            <a:r>
              <a:rPr lang="en-US" sz="1800" b="0" i="0" u="none" strike="noStrike" baseline="0" dirty="0">
                <a:solidFill>
                  <a:srgbClr val="231F20"/>
                </a:solidFill>
                <a:latin typeface="TimesNewRomanPSMT"/>
              </a:rPr>
              <a:t>Other agents can enter the cell through specialized transmembrane carrier proteins that</a:t>
            </a:r>
          </a:p>
          <a:p>
            <a:pPr marL="0" indent="0" algn="l">
              <a:buNone/>
            </a:pPr>
            <a:r>
              <a:rPr lang="en-US" sz="1800" b="0" i="0" u="none" strike="noStrike" baseline="0" dirty="0">
                <a:solidFill>
                  <a:srgbClr val="231F20"/>
                </a:solidFill>
                <a:latin typeface="TimesNewRomanPSMT"/>
              </a:rPr>
              <a:t>facilitate the passage of large molecules. These carrier proteins undergo conformational changes, allowing the</a:t>
            </a:r>
          </a:p>
          <a:p>
            <a:pPr marL="0" indent="0" algn="l">
              <a:buNone/>
            </a:pPr>
            <a:r>
              <a:rPr lang="en-US" sz="1800" b="0" i="0" u="none" strike="noStrike" baseline="0" dirty="0">
                <a:solidFill>
                  <a:srgbClr val="231F20"/>
                </a:solidFill>
                <a:latin typeface="TimesNewRomanPSMT"/>
              </a:rPr>
              <a:t>passage of drugs or endogenous molecules into the interior of cells. This process is known as facilitated diffusion. It does not require energy, can be saturated, and may be inhibited by compounds that compete for the carrier.</a:t>
            </a:r>
            <a:endParaRPr lang="en-US" sz="1800" dirty="0"/>
          </a:p>
          <a:p>
            <a:pPr marL="0" indent="0" algn="l">
              <a:buNone/>
            </a:pPr>
            <a:r>
              <a:rPr lang="en-US" sz="1800" b="1" i="0" u="none" strike="noStrike" baseline="0" dirty="0">
                <a:solidFill>
                  <a:srgbClr val="231F20"/>
                </a:solidFill>
                <a:latin typeface="TimesNewRomanPS-BoldMT"/>
              </a:rPr>
              <a:t>3. Active transport: </a:t>
            </a:r>
            <a:r>
              <a:rPr lang="en-US" sz="1800" b="0" i="0" u="none" strike="noStrike" baseline="0" dirty="0">
                <a:solidFill>
                  <a:srgbClr val="231F20"/>
                </a:solidFill>
                <a:latin typeface="TimesNewRomanPSMT"/>
              </a:rPr>
              <a:t>This mode of drug entry also involves specific carrier proteins that span the membrane. However, active transport is energy dependent, driven by the hydrolysis of adenosine triphosphate (ATP). It is capable of moving drugs against a concentration gradient, from a region of low drug concentration to one of higher concentration. The process is saturable. Active transport systems are selective and may be competitively inhibited by other co-transported substances.</a:t>
            </a:r>
          </a:p>
          <a:p>
            <a:pPr marL="0" indent="0" algn="l">
              <a:buNone/>
            </a:pPr>
            <a:r>
              <a:rPr lang="en-US" sz="1800" b="1" i="0" u="none" strike="noStrike" baseline="0" dirty="0">
                <a:solidFill>
                  <a:srgbClr val="231F20"/>
                </a:solidFill>
                <a:latin typeface="TimesNewRomanPS-BoldMT"/>
              </a:rPr>
              <a:t>4. Endocytosis and exocytosis</a:t>
            </a:r>
            <a:r>
              <a:rPr lang="en-US" sz="1800" b="0" i="0" u="none" strike="noStrike" baseline="0" dirty="0">
                <a:solidFill>
                  <a:srgbClr val="231F20"/>
                </a:solidFill>
                <a:latin typeface="TimesNewRomanPSMT"/>
              </a:rPr>
              <a:t>: This type of absorption is used to transport drugs of exceptionally large size across the cell membrane. Endocytosis involves engulfment of a drug by the cell membrane and transport into the cell by pinching off the drug-filled vesicle. </a:t>
            </a:r>
          </a:p>
          <a:p>
            <a:pPr marL="0" indent="0" algn="l">
              <a:buNone/>
            </a:pPr>
            <a:r>
              <a:rPr lang="en-US" sz="1800" b="0" i="0" u="none" strike="noStrike" baseline="0" dirty="0">
                <a:solidFill>
                  <a:srgbClr val="231F20"/>
                </a:solidFill>
                <a:latin typeface="TimesNewRomanPSMT"/>
              </a:rPr>
              <a:t>Exocytosis is the reverse of endocytosis. Many cells use exocytosis to secrete substances out of the cell through a similar process of vesicle formation. Vitamin B12 is transported across the gut wall by endocytosis, whereas certain neurotransmitters (for example, norepinephrine) are stored in intracellular vesicles in the nerve terminal and</a:t>
            </a:r>
          </a:p>
          <a:p>
            <a:pPr marL="0" indent="0" algn="l">
              <a:buNone/>
            </a:pPr>
            <a:r>
              <a:rPr lang="en-US" sz="1800" b="0" i="0" u="none" strike="noStrike" baseline="0" dirty="0">
                <a:solidFill>
                  <a:srgbClr val="231F20"/>
                </a:solidFill>
                <a:latin typeface="TimesNewRomanPSMT"/>
              </a:rPr>
              <a:t>released by exocytosis.</a:t>
            </a:r>
          </a:p>
        </p:txBody>
      </p:sp>
    </p:spTree>
    <p:extLst>
      <p:ext uri="{BB962C8B-B14F-4D97-AF65-F5344CB8AC3E}">
        <p14:creationId xmlns:p14="http://schemas.microsoft.com/office/powerpoint/2010/main" val="28590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F88E9E-B230-F905-212E-BE2DA8E2F295}"/>
              </a:ext>
            </a:extLst>
          </p:cNvPr>
          <p:cNvPicPr>
            <a:picLocks noGrp="1" noChangeAspect="1"/>
          </p:cNvPicPr>
          <p:nvPr>
            <p:ph idx="1"/>
          </p:nvPr>
        </p:nvPicPr>
        <p:blipFill>
          <a:blip r:embed="rId2"/>
          <a:stretch>
            <a:fillRect/>
          </a:stretch>
        </p:blipFill>
        <p:spPr>
          <a:xfrm>
            <a:off x="495760" y="572878"/>
            <a:ext cx="10917716" cy="2544895"/>
          </a:xfrm>
        </p:spPr>
      </p:pic>
      <p:sp>
        <p:nvSpPr>
          <p:cNvPr id="7" name="TextBox 6">
            <a:extLst>
              <a:ext uri="{FF2B5EF4-FFF2-40B4-BE49-F238E27FC236}">
                <a16:creationId xmlns:a16="http://schemas.microsoft.com/office/drawing/2014/main" id="{9EC33EDA-ED10-5EFD-EAB5-4E42CD296CC2}"/>
              </a:ext>
            </a:extLst>
          </p:cNvPr>
          <p:cNvSpPr txBox="1"/>
          <p:nvPr/>
        </p:nvSpPr>
        <p:spPr>
          <a:xfrm>
            <a:off x="495761" y="3260993"/>
            <a:ext cx="10917716" cy="3539430"/>
          </a:xfrm>
          <a:prstGeom prst="rect">
            <a:avLst/>
          </a:prstGeom>
          <a:noFill/>
        </p:spPr>
        <p:txBody>
          <a:bodyPr wrap="square">
            <a:spAutoFit/>
          </a:bodyPr>
          <a:lstStyle/>
          <a:p>
            <a:pPr algn="l"/>
            <a:endParaRPr lang="en-US" sz="1800" b="1" i="0" u="none" strike="noStrike" baseline="0" dirty="0">
              <a:latin typeface="TimesNewRomanPS-BoldMT"/>
            </a:endParaRPr>
          </a:p>
          <a:p>
            <a:pPr algn="l"/>
            <a:r>
              <a:rPr lang="en-US" sz="2000" b="1" i="0" u="none" strike="noStrike" baseline="0" dirty="0">
                <a:latin typeface="TimesNewRomanPS-BoldMT"/>
              </a:rPr>
              <a:t>B. Factors influencing absorption</a:t>
            </a:r>
          </a:p>
          <a:p>
            <a:pPr algn="l"/>
            <a:r>
              <a:rPr lang="en-US" sz="2000" b="1" i="0" u="none" strike="noStrike" baseline="0" dirty="0">
                <a:latin typeface="TimesNewRomanPS-BoldMT"/>
              </a:rPr>
              <a:t>1. Effect of pH on drug absorption:</a:t>
            </a:r>
          </a:p>
          <a:p>
            <a:pPr algn="l"/>
            <a:r>
              <a:rPr lang="en-US" sz="2400" b="0" i="0" u="none" strike="noStrike" baseline="0" dirty="0">
                <a:latin typeface="TimesNewRomanPSMT"/>
              </a:rPr>
              <a:t>Acidic drugs (HA) release a proton (H+), causing a charged anion (A−) to form:</a:t>
            </a:r>
          </a:p>
          <a:p>
            <a:pPr algn="l"/>
            <a:endParaRPr lang="en-US" sz="2400" b="0" i="0" u="none" strike="noStrike" baseline="0" dirty="0">
              <a:latin typeface="TimesNewRomanPSMT"/>
            </a:endParaRPr>
          </a:p>
          <a:p>
            <a:pPr algn="l"/>
            <a:endParaRPr lang="en-US" sz="2400" b="0" i="0" u="none" strike="noStrike" baseline="0" dirty="0">
              <a:latin typeface="TimesNewRomanPSMT"/>
            </a:endParaRPr>
          </a:p>
          <a:p>
            <a:pPr algn="l"/>
            <a:r>
              <a:rPr lang="en-US" sz="2400" b="0" i="0" u="none" strike="noStrike" baseline="0" dirty="0">
                <a:latin typeface="TimesNewRomanPSMT"/>
              </a:rPr>
              <a:t>Weak bases (BH+) can also release an H+. However, the protonated form of basic</a:t>
            </a:r>
          </a:p>
          <a:p>
            <a:pPr algn="l"/>
            <a:r>
              <a:rPr lang="en-US" sz="2400" b="0" i="0" u="none" strike="noStrike" baseline="0" dirty="0">
                <a:latin typeface="TimesNewRomanPSMT"/>
              </a:rPr>
              <a:t>drugs is usually charged, and loss of a proton produces the uncharged base (B):</a:t>
            </a:r>
          </a:p>
          <a:p>
            <a:pPr algn="l"/>
            <a:endParaRPr lang="en-US" sz="2400" dirty="0">
              <a:latin typeface="TimesNewRomanPSMT"/>
            </a:endParaRPr>
          </a:p>
          <a:p>
            <a:pPr algn="l"/>
            <a:endParaRPr lang="en-US" sz="2400" dirty="0"/>
          </a:p>
        </p:txBody>
      </p:sp>
      <p:pic>
        <p:nvPicPr>
          <p:cNvPr id="11" name="Picture 10">
            <a:extLst>
              <a:ext uri="{FF2B5EF4-FFF2-40B4-BE49-F238E27FC236}">
                <a16:creationId xmlns:a16="http://schemas.microsoft.com/office/drawing/2014/main" id="{6708E10E-AF31-FA83-F041-FDA8DD35D063}"/>
              </a:ext>
            </a:extLst>
          </p:cNvPr>
          <p:cNvPicPr>
            <a:picLocks noChangeAspect="1"/>
          </p:cNvPicPr>
          <p:nvPr/>
        </p:nvPicPr>
        <p:blipFill>
          <a:blip r:embed="rId3"/>
          <a:stretch>
            <a:fillRect/>
          </a:stretch>
        </p:blipFill>
        <p:spPr>
          <a:xfrm>
            <a:off x="4682914" y="4567305"/>
            <a:ext cx="1817038" cy="379178"/>
          </a:xfrm>
          <a:prstGeom prst="rect">
            <a:avLst/>
          </a:prstGeom>
        </p:spPr>
      </p:pic>
      <p:pic>
        <p:nvPicPr>
          <p:cNvPr id="13" name="Picture 12">
            <a:extLst>
              <a:ext uri="{FF2B5EF4-FFF2-40B4-BE49-F238E27FC236}">
                <a16:creationId xmlns:a16="http://schemas.microsoft.com/office/drawing/2014/main" id="{8C07EA14-1D4D-D304-AC77-1208B3D60462}"/>
              </a:ext>
            </a:extLst>
          </p:cNvPr>
          <p:cNvPicPr>
            <a:picLocks noChangeAspect="1"/>
          </p:cNvPicPr>
          <p:nvPr/>
        </p:nvPicPr>
        <p:blipFill>
          <a:blip r:embed="rId4"/>
          <a:stretch>
            <a:fillRect/>
          </a:stretch>
        </p:blipFill>
        <p:spPr>
          <a:xfrm>
            <a:off x="4307595" y="5883007"/>
            <a:ext cx="3283027" cy="783638"/>
          </a:xfrm>
          <a:prstGeom prst="rect">
            <a:avLst/>
          </a:prstGeom>
        </p:spPr>
      </p:pic>
    </p:spTree>
    <p:extLst>
      <p:ext uri="{BB962C8B-B14F-4D97-AF65-F5344CB8AC3E}">
        <p14:creationId xmlns:p14="http://schemas.microsoft.com/office/powerpoint/2010/main" val="324138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608D-6220-C154-7FCD-AAC87FD44947}"/>
              </a:ext>
            </a:extLst>
          </p:cNvPr>
          <p:cNvSpPr>
            <a:spLocks noGrp="1"/>
          </p:cNvSpPr>
          <p:nvPr>
            <p:ph type="title"/>
          </p:nvPr>
        </p:nvSpPr>
        <p:spPr/>
        <p:txBody>
          <a:bodyPr/>
          <a:lstStyle/>
          <a:p>
            <a:pPr algn="ctr"/>
            <a:r>
              <a:rPr lang="en-US" sz="4400" b="1" i="0" u="none" strike="noStrike" baseline="0" dirty="0">
                <a:latin typeface="TimesNewRomanPS-BoldMT"/>
              </a:rPr>
              <a:t>Factors influencing absorption</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C054D035-E863-7B71-0915-161780F37D20}"/>
              </a:ext>
            </a:extLst>
          </p:cNvPr>
          <p:cNvSpPr>
            <a:spLocks noGrp="1"/>
          </p:cNvSpPr>
          <p:nvPr>
            <p:ph idx="1"/>
          </p:nvPr>
        </p:nvSpPr>
        <p:spPr/>
        <p:txBody>
          <a:bodyPr>
            <a:normAutofit/>
          </a:bodyPr>
          <a:lstStyle/>
          <a:p>
            <a:pPr marL="0" indent="0" algn="l">
              <a:buNone/>
            </a:pPr>
            <a:r>
              <a:rPr lang="en-US" sz="2400" b="0" i="0" u="none" strike="noStrike" baseline="0" dirty="0">
                <a:latin typeface="TimesNewRomanPSMT"/>
              </a:rPr>
              <a:t>Most drugs are either weak acids or weak bases. A drug passes through membranes more readily if it is uncharged. Thus, for a weak acid, the uncharged, protonated HA can permeate through membranes, and A− cannot. For a weak base, the uncharged form B penetrates through the cell membrane, but the protonated form BH+ does not. Therefore, the effective concentration of the permeable form of each drug at</a:t>
            </a:r>
          </a:p>
          <a:p>
            <a:pPr marL="0" indent="0" algn="l">
              <a:buNone/>
            </a:pPr>
            <a:r>
              <a:rPr lang="en-US" sz="2400" b="0" i="0" u="none" strike="noStrike" baseline="0" dirty="0">
                <a:latin typeface="TimesNewRomanPSMT"/>
              </a:rPr>
              <a:t>its absorption site is determined by the relative concentrations of the charged and</a:t>
            </a:r>
          </a:p>
          <a:p>
            <a:pPr marL="0" indent="0" algn="l">
              <a:buNone/>
            </a:pPr>
            <a:r>
              <a:rPr lang="en-US" sz="2400" b="0" i="0" u="none" strike="noStrike" baseline="0" dirty="0">
                <a:latin typeface="TimesNewRomanPSMT"/>
              </a:rPr>
              <a:t>uncharged forms. The ratio between the two forms is, in turn, determined by the pH at the site of absorption and by the strength of the weak acid or base, which is represented by the ionization constant, </a:t>
            </a:r>
            <a:r>
              <a:rPr lang="en-US" sz="2400" b="0" i="0" u="none" strike="noStrike" baseline="0" dirty="0" err="1">
                <a:latin typeface="TimesNewRomanPSMT"/>
              </a:rPr>
              <a:t>pKa</a:t>
            </a:r>
            <a:r>
              <a:rPr lang="en-US" sz="2400" b="0" i="0" u="none" strike="noStrike" baseline="0" dirty="0">
                <a:latin typeface="TimesNewRomanPSMT"/>
              </a:rPr>
              <a:t>.</a:t>
            </a:r>
            <a:endParaRPr lang="en-US" sz="3600" dirty="0"/>
          </a:p>
        </p:txBody>
      </p:sp>
    </p:spTree>
    <p:extLst>
      <p:ext uri="{BB962C8B-B14F-4D97-AF65-F5344CB8AC3E}">
        <p14:creationId xmlns:p14="http://schemas.microsoft.com/office/powerpoint/2010/main" val="126511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17F3-BEC6-D890-3685-6AC3974057FD}"/>
              </a:ext>
            </a:extLst>
          </p:cNvPr>
          <p:cNvSpPr>
            <a:spLocks noGrp="1"/>
          </p:cNvSpPr>
          <p:nvPr>
            <p:ph type="title"/>
          </p:nvPr>
        </p:nvSpPr>
        <p:spPr/>
        <p:txBody>
          <a:bodyPr/>
          <a:lstStyle/>
          <a:p>
            <a:pPr algn="ctr"/>
            <a:r>
              <a:rPr lang="en-US" sz="4400" b="1" i="0" u="none" strike="noStrike" baseline="0" dirty="0">
                <a:latin typeface="TimesNewRomanPS-BoldMT"/>
              </a:rPr>
              <a:t>Factors influencing absorption</a:t>
            </a:r>
            <a:endParaRPr lang="en-US" dirty="0"/>
          </a:p>
        </p:txBody>
      </p:sp>
      <p:sp>
        <p:nvSpPr>
          <p:cNvPr id="3" name="Content Placeholder 2">
            <a:extLst>
              <a:ext uri="{FF2B5EF4-FFF2-40B4-BE49-F238E27FC236}">
                <a16:creationId xmlns:a16="http://schemas.microsoft.com/office/drawing/2014/main" id="{B87FBB82-A2DD-0639-736E-3D2EB9BE31DE}"/>
              </a:ext>
            </a:extLst>
          </p:cNvPr>
          <p:cNvSpPr>
            <a:spLocks noGrp="1"/>
          </p:cNvSpPr>
          <p:nvPr>
            <p:ph idx="1"/>
          </p:nvPr>
        </p:nvSpPr>
        <p:spPr/>
        <p:txBody>
          <a:bodyPr>
            <a:normAutofit/>
          </a:bodyPr>
          <a:lstStyle/>
          <a:p>
            <a:pPr marL="0" indent="0" algn="l">
              <a:buNone/>
            </a:pPr>
            <a:r>
              <a:rPr lang="en-US" sz="2400" b="1" i="0" u="none" strike="noStrike" baseline="0" dirty="0">
                <a:latin typeface="TimesNewRomanPS-BoldMT"/>
              </a:rPr>
              <a:t> </a:t>
            </a:r>
            <a:endParaRPr lang="en-US" sz="3600" dirty="0"/>
          </a:p>
        </p:txBody>
      </p:sp>
      <p:sp>
        <p:nvSpPr>
          <p:cNvPr id="5" name="TextBox 4">
            <a:extLst>
              <a:ext uri="{FF2B5EF4-FFF2-40B4-BE49-F238E27FC236}">
                <a16:creationId xmlns:a16="http://schemas.microsoft.com/office/drawing/2014/main" id="{1CB36045-7CAD-2C34-169C-7AA1ABFC28CD}"/>
              </a:ext>
            </a:extLst>
          </p:cNvPr>
          <p:cNvSpPr txBox="1"/>
          <p:nvPr/>
        </p:nvSpPr>
        <p:spPr>
          <a:xfrm>
            <a:off x="838200" y="1585443"/>
            <a:ext cx="11193138" cy="3108543"/>
          </a:xfrm>
          <a:prstGeom prst="rect">
            <a:avLst/>
          </a:prstGeom>
          <a:noFill/>
        </p:spPr>
        <p:txBody>
          <a:bodyPr wrap="square">
            <a:spAutoFit/>
          </a:bodyPr>
          <a:lstStyle/>
          <a:p>
            <a:pPr algn="l"/>
            <a:r>
              <a:rPr lang="en-US" sz="2800" b="1" i="0" u="none" strike="noStrike" baseline="0" dirty="0">
                <a:latin typeface="TimesNewRomanPS-BoldMT"/>
              </a:rPr>
              <a:t>5. Expression of P-glycoprotein:</a:t>
            </a:r>
          </a:p>
          <a:p>
            <a:pPr algn="l"/>
            <a:r>
              <a:rPr lang="en-US" sz="2400" b="0" i="0" u="none" strike="noStrike" baseline="0" dirty="0">
                <a:latin typeface="TimesNewRomanPSMT"/>
              </a:rPr>
              <a:t>P-glycoprotein is a trans-membrane transporter protein responsible for</a:t>
            </a:r>
          </a:p>
          <a:p>
            <a:pPr algn="l"/>
            <a:r>
              <a:rPr lang="en-US" sz="2400" b="0" i="0" u="none" strike="noStrike" baseline="0" dirty="0">
                <a:latin typeface="TimesNewRomanPSMT"/>
              </a:rPr>
              <a:t>transporting various molecules, including drugs, across cell membranes.</a:t>
            </a:r>
          </a:p>
          <a:p>
            <a:pPr algn="l"/>
            <a:r>
              <a:rPr lang="en-US" sz="2400" b="0" i="0" u="none" strike="noStrike" baseline="0" dirty="0">
                <a:latin typeface="TimesNewRomanPSMT"/>
              </a:rPr>
              <a:t>It is expressed in tissues throughout the body, including the liver, kidneys, placenta,</a:t>
            </a:r>
          </a:p>
          <a:p>
            <a:pPr algn="l"/>
            <a:r>
              <a:rPr lang="en-US" sz="2400" b="0" i="0" u="none" strike="noStrike" baseline="0" dirty="0">
                <a:latin typeface="TimesNewRomanPSMT"/>
              </a:rPr>
              <a:t>intestines, and brain capillaries, and is involved in transportation of drugs from tissues</a:t>
            </a:r>
          </a:p>
          <a:p>
            <a:pPr algn="l"/>
            <a:r>
              <a:rPr lang="en-US" sz="2400" b="0" i="0" u="none" strike="noStrike" baseline="0" dirty="0">
                <a:latin typeface="TimesNewRomanPSMT"/>
              </a:rPr>
              <a:t>to blood. That is, it “pumps” drugs out of the cells. Thus, in areas of high expression,</a:t>
            </a:r>
          </a:p>
          <a:p>
            <a:pPr algn="l"/>
            <a:r>
              <a:rPr lang="en-US" sz="2400" b="0" i="0" u="none" strike="noStrike" baseline="0" dirty="0">
                <a:latin typeface="TimesNewRomanPSMT"/>
              </a:rPr>
              <a:t>P-glycoprotein reduces drug absorption. In addition to transporting many drugs out of</a:t>
            </a:r>
          </a:p>
          <a:p>
            <a:pPr algn="l"/>
            <a:r>
              <a:rPr lang="en-US" sz="2400" b="0" i="0" u="none" strike="noStrike" baseline="0" dirty="0">
                <a:latin typeface="TimesNewRomanPSMT"/>
              </a:rPr>
              <a:t>cells, it is also associated with multidrug resistance.</a:t>
            </a:r>
            <a:endParaRPr lang="en-US" sz="2400" dirty="0"/>
          </a:p>
        </p:txBody>
      </p:sp>
    </p:spTree>
    <p:extLst>
      <p:ext uri="{BB962C8B-B14F-4D97-AF65-F5344CB8AC3E}">
        <p14:creationId xmlns:p14="http://schemas.microsoft.com/office/powerpoint/2010/main" val="175856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B177-6935-7DF0-707A-3E0D258DB03C}"/>
              </a:ext>
            </a:extLst>
          </p:cNvPr>
          <p:cNvSpPr>
            <a:spLocks noGrp="1"/>
          </p:cNvSpPr>
          <p:nvPr>
            <p:ph type="title"/>
          </p:nvPr>
        </p:nvSpPr>
        <p:spPr/>
        <p:txBody>
          <a:bodyPr/>
          <a:lstStyle/>
          <a:p>
            <a:pPr algn="ctr"/>
            <a:r>
              <a:rPr lang="en-US" sz="4400" b="1" i="0" u="none" strike="noStrike" baseline="0" dirty="0">
                <a:solidFill>
                  <a:srgbClr val="000000"/>
                </a:solidFill>
                <a:latin typeface="TimesNewRomanPS-BoldMT"/>
              </a:rPr>
              <a:t>C. Bioavailability</a:t>
            </a:r>
            <a:br>
              <a:rPr lang="en-US" sz="4400" b="1" i="0" u="none" strike="noStrike" baseline="0" dirty="0">
                <a:solidFill>
                  <a:srgbClr val="000000"/>
                </a:solidFill>
                <a:latin typeface="TimesNewRomanPS-BoldMT"/>
              </a:rPr>
            </a:br>
            <a:endParaRPr lang="en-US" dirty="0"/>
          </a:p>
        </p:txBody>
      </p:sp>
      <p:sp>
        <p:nvSpPr>
          <p:cNvPr id="3" name="Content Placeholder 2">
            <a:extLst>
              <a:ext uri="{FF2B5EF4-FFF2-40B4-BE49-F238E27FC236}">
                <a16:creationId xmlns:a16="http://schemas.microsoft.com/office/drawing/2014/main" id="{E5DAE4F0-A62C-3C7C-B49B-2D06F7E1AD4C}"/>
              </a:ext>
            </a:extLst>
          </p:cNvPr>
          <p:cNvSpPr>
            <a:spLocks noGrp="1"/>
          </p:cNvSpPr>
          <p:nvPr>
            <p:ph idx="1"/>
          </p:nvPr>
        </p:nvSpPr>
        <p:spPr>
          <a:xfrm>
            <a:off x="750065" y="1825625"/>
            <a:ext cx="10515600" cy="4351338"/>
          </a:xfrm>
        </p:spPr>
        <p:txBody>
          <a:bodyPr>
            <a:normAutofit fontScale="92500"/>
          </a:bodyPr>
          <a:lstStyle/>
          <a:p>
            <a:pPr marL="0" indent="0" algn="l">
              <a:buNone/>
            </a:pPr>
            <a:r>
              <a:rPr lang="en-US" sz="2400" b="0" i="0" u="none" strike="noStrike" baseline="0" dirty="0">
                <a:solidFill>
                  <a:srgbClr val="000000"/>
                </a:solidFill>
                <a:latin typeface="TimesNewRomanPSMT"/>
              </a:rPr>
              <a:t>Bioavailability is the rate and extent to which an administered drug reaches the</a:t>
            </a:r>
          </a:p>
          <a:p>
            <a:pPr marL="0" indent="0" algn="l">
              <a:buNone/>
            </a:pPr>
            <a:r>
              <a:rPr lang="en-US" sz="2400" b="0" i="0" u="none" strike="noStrike" baseline="0" dirty="0">
                <a:solidFill>
                  <a:srgbClr val="000000"/>
                </a:solidFill>
                <a:latin typeface="TimesNewRomanPSMT"/>
              </a:rPr>
              <a:t>systemic circulation. For example, if 100 mg of a drug is administered orally and 70mg</a:t>
            </a:r>
          </a:p>
          <a:p>
            <a:pPr marL="0" indent="0" algn="l">
              <a:buNone/>
            </a:pPr>
            <a:r>
              <a:rPr lang="en-US" sz="2400" b="0" i="0" u="none" strike="noStrike" baseline="0" dirty="0">
                <a:solidFill>
                  <a:srgbClr val="000000"/>
                </a:solidFill>
                <a:latin typeface="TimesNewRomanPSMT"/>
              </a:rPr>
              <a:t>is absorbed unchanged, the bioavailability is 0.7 or 70%. Determining bioavailability</a:t>
            </a:r>
          </a:p>
          <a:p>
            <a:pPr marL="0" indent="0" algn="l">
              <a:buNone/>
            </a:pPr>
            <a:r>
              <a:rPr lang="en-US" sz="2400" b="0" i="0" u="none" strike="noStrike" baseline="0" dirty="0">
                <a:solidFill>
                  <a:srgbClr val="000000"/>
                </a:solidFill>
                <a:latin typeface="TimesNewRomanPSMT"/>
              </a:rPr>
              <a:t>is important for calculating drug dosages for non-intravenous routes of administration.</a:t>
            </a:r>
          </a:p>
          <a:p>
            <a:pPr marL="0" indent="0" algn="l">
              <a:buNone/>
            </a:pPr>
            <a:r>
              <a:rPr lang="en-US" sz="2400" b="1" i="0" u="none" strike="noStrike" baseline="0" dirty="0">
                <a:solidFill>
                  <a:srgbClr val="231F20"/>
                </a:solidFill>
                <a:latin typeface="TimesNewRomanPS-BoldMT"/>
              </a:rPr>
              <a:t>1. Determination of bioavailability</a:t>
            </a:r>
            <a:r>
              <a:rPr lang="en-US" sz="2400" b="0" i="0" u="none" strike="noStrike" baseline="0" dirty="0">
                <a:solidFill>
                  <a:srgbClr val="231F20"/>
                </a:solidFill>
                <a:latin typeface="TimesNewRomanPSMT"/>
              </a:rPr>
              <a:t>: Bioavailability is determined by comparing</a:t>
            </a:r>
          </a:p>
          <a:p>
            <a:pPr marL="0" indent="0" algn="l">
              <a:buNone/>
            </a:pPr>
            <a:r>
              <a:rPr lang="en-US" sz="2400" b="0" i="0" u="none" strike="noStrike" baseline="0" dirty="0">
                <a:solidFill>
                  <a:srgbClr val="231F20"/>
                </a:solidFill>
                <a:latin typeface="TimesNewRomanPSMT"/>
              </a:rPr>
              <a:t>plasma levels of a drug after a particular route of administration (for example, oral</a:t>
            </a:r>
          </a:p>
          <a:p>
            <a:pPr marL="0" indent="0" algn="l">
              <a:buNone/>
            </a:pPr>
            <a:r>
              <a:rPr lang="en-US" sz="2400" b="0" i="0" u="none" strike="noStrike" baseline="0" dirty="0">
                <a:solidFill>
                  <a:srgbClr val="231F20"/>
                </a:solidFill>
                <a:latin typeface="TimesNewRomanPSMT"/>
              </a:rPr>
              <a:t>administration) with levels achieved by IV administration. After IV administration,</a:t>
            </a:r>
          </a:p>
          <a:p>
            <a:pPr marL="0" indent="0" algn="l">
              <a:buNone/>
            </a:pPr>
            <a:r>
              <a:rPr lang="en-US" sz="2400" b="0" i="0" u="none" strike="noStrike" baseline="0" dirty="0">
                <a:solidFill>
                  <a:srgbClr val="231F20"/>
                </a:solidFill>
                <a:latin typeface="TimesNewRomanPSMT"/>
              </a:rPr>
              <a:t>100% of the drug rapidly enters the circulation. When the drug is given orally, only part</a:t>
            </a:r>
          </a:p>
          <a:p>
            <a:pPr marL="0" indent="0" algn="l">
              <a:buNone/>
            </a:pPr>
            <a:r>
              <a:rPr lang="en-US" sz="2400" b="0" i="0" u="none" strike="noStrike" baseline="0" dirty="0">
                <a:solidFill>
                  <a:srgbClr val="231F20"/>
                </a:solidFill>
                <a:latin typeface="TimesNewRomanPSMT"/>
              </a:rPr>
              <a:t>of the administered dose appears in the plasma. By plotting plasma concentrations of</a:t>
            </a:r>
          </a:p>
          <a:p>
            <a:pPr marL="0" indent="0" algn="l">
              <a:buNone/>
            </a:pPr>
            <a:r>
              <a:rPr lang="en-US" sz="2400" b="0" i="0" u="none" strike="noStrike" baseline="0" dirty="0">
                <a:solidFill>
                  <a:srgbClr val="231F20"/>
                </a:solidFill>
                <a:latin typeface="TimesNewRomanPSMT"/>
              </a:rPr>
              <a:t>the drug versus time, the area under the curve (AUC) can be measured</a:t>
            </a:r>
            <a:endParaRPr lang="en-US" sz="3600" dirty="0"/>
          </a:p>
        </p:txBody>
      </p:sp>
    </p:spTree>
    <p:extLst>
      <p:ext uri="{BB962C8B-B14F-4D97-AF65-F5344CB8AC3E}">
        <p14:creationId xmlns:p14="http://schemas.microsoft.com/office/powerpoint/2010/main" val="146420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502C-CC0A-A7A8-2468-3048E7219119}"/>
              </a:ext>
            </a:extLst>
          </p:cNvPr>
          <p:cNvSpPr>
            <a:spLocks noGrp="1"/>
          </p:cNvSpPr>
          <p:nvPr>
            <p:ph type="title"/>
          </p:nvPr>
        </p:nvSpPr>
        <p:spPr>
          <a:xfrm>
            <a:off x="838200" y="365125"/>
            <a:ext cx="10515600" cy="758595"/>
          </a:xfrm>
        </p:spPr>
        <p:txBody>
          <a:bodyPr>
            <a:normAutofit/>
          </a:bodyPr>
          <a:lstStyle/>
          <a:p>
            <a:pPr algn="ctr"/>
            <a:r>
              <a:rPr lang="en-US" b="1" i="0" u="none" strike="noStrike" baseline="0" dirty="0">
                <a:latin typeface="TimesNewRomanPS-BoldMT"/>
              </a:rPr>
              <a:t>Introduction </a:t>
            </a:r>
            <a:endParaRPr lang="en-US" sz="8800" dirty="0"/>
          </a:p>
        </p:txBody>
      </p:sp>
      <p:sp>
        <p:nvSpPr>
          <p:cNvPr id="3" name="Content Placeholder 2">
            <a:extLst>
              <a:ext uri="{FF2B5EF4-FFF2-40B4-BE49-F238E27FC236}">
                <a16:creationId xmlns:a16="http://schemas.microsoft.com/office/drawing/2014/main" id="{ECE668E7-CC18-D211-69D1-94E9327E16D8}"/>
              </a:ext>
            </a:extLst>
          </p:cNvPr>
          <p:cNvSpPr>
            <a:spLocks noGrp="1"/>
          </p:cNvSpPr>
          <p:nvPr>
            <p:ph idx="1"/>
          </p:nvPr>
        </p:nvSpPr>
        <p:spPr>
          <a:xfrm>
            <a:off x="838199" y="1222872"/>
            <a:ext cx="10982899" cy="4954091"/>
          </a:xfrm>
        </p:spPr>
        <p:txBody>
          <a:bodyPr>
            <a:noAutofit/>
          </a:bodyPr>
          <a:lstStyle/>
          <a:p>
            <a:pPr marL="0" indent="0" algn="l">
              <a:buNone/>
            </a:pPr>
            <a:r>
              <a:rPr lang="en-US" sz="2400" b="1" i="0" u="none" strike="noStrike" baseline="0" dirty="0">
                <a:latin typeface="TimesNewRomanPS-BoldMT"/>
              </a:rPr>
              <a:t>Pharmacology </a:t>
            </a:r>
            <a:r>
              <a:rPr lang="en-US" sz="2400" b="0" i="0" u="none" strike="noStrike" baseline="0" dirty="0">
                <a:latin typeface="TimesNewRomanPSMT"/>
              </a:rPr>
              <a:t>can be defined as the study of substances that interact with living</a:t>
            </a:r>
          </a:p>
          <a:p>
            <a:pPr marL="0" indent="0" algn="l">
              <a:buNone/>
            </a:pPr>
            <a:r>
              <a:rPr lang="en-US" sz="2400" b="0" i="0" u="none" strike="noStrike" baseline="0" dirty="0">
                <a:latin typeface="TimesNewRomanPSMT"/>
              </a:rPr>
              <a:t>systems through chemical processes, especially by binding to regulatory molecules and</a:t>
            </a:r>
          </a:p>
          <a:p>
            <a:pPr marL="0" indent="0" algn="l">
              <a:buNone/>
            </a:pPr>
            <a:r>
              <a:rPr lang="en-US" sz="2400" b="0" i="0" u="none" strike="noStrike" baseline="0" dirty="0">
                <a:latin typeface="TimesNewRomanPSMT"/>
              </a:rPr>
              <a:t>activating or inhibiting normal body processes.</a:t>
            </a:r>
          </a:p>
          <a:p>
            <a:pPr marL="0" indent="0" algn="l">
              <a:buNone/>
            </a:pPr>
            <a:r>
              <a:rPr lang="en-US" sz="2400" b="0" i="0" u="none" strike="noStrike" baseline="0" dirty="0">
                <a:latin typeface="TimesNewRomanPSMT"/>
              </a:rPr>
              <a:t>The interactions between a drug and the body are conveniently divided into two classes.</a:t>
            </a:r>
          </a:p>
          <a:p>
            <a:pPr marL="0" indent="0" algn="l">
              <a:buNone/>
            </a:pPr>
            <a:r>
              <a:rPr lang="en-US" sz="2400" b="1" i="0" u="none" strike="noStrike" baseline="0" dirty="0">
                <a:latin typeface="TimesNewRomanPS-BoldMT"/>
              </a:rPr>
              <a:t>pharmacodynamic</a:t>
            </a:r>
            <a:r>
              <a:rPr lang="en-US" sz="2400" b="0" i="0" u="none" strike="noStrike" baseline="0" dirty="0">
                <a:latin typeface="TimesNewRomanPSMT"/>
              </a:rPr>
              <a:t> The actions of the drug on the body.</a:t>
            </a:r>
          </a:p>
          <a:p>
            <a:pPr marL="0" indent="0" algn="l">
              <a:buNone/>
            </a:pPr>
            <a:r>
              <a:rPr lang="en-US" sz="2400" b="0" i="0" u="none" strike="noStrike" baseline="0" dirty="0">
                <a:latin typeface="TimesNewRomanPSMT"/>
              </a:rPr>
              <a:t>These properties determine the group in which the drug is classified, and they play the</a:t>
            </a:r>
          </a:p>
          <a:p>
            <a:pPr marL="0" indent="0" algn="l">
              <a:buNone/>
            </a:pPr>
            <a:r>
              <a:rPr lang="en-US" sz="2400" b="0" i="0" u="none" strike="noStrike" baseline="0" dirty="0">
                <a:latin typeface="TimesNewRomanPSMT"/>
              </a:rPr>
              <a:t>major role in deciding whether that group is appropriate therapy for a particular symptom or disease.</a:t>
            </a:r>
          </a:p>
          <a:p>
            <a:pPr marL="0" indent="0" algn="l">
              <a:buNone/>
            </a:pPr>
            <a:r>
              <a:rPr lang="en-US" sz="2400" b="1" i="0" u="none" strike="noStrike" baseline="0" dirty="0">
                <a:latin typeface="TimesNewRomanPS-BoldMT"/>
              </a:rPr>
              <a:t>pharmacokinetic </a:t>
            </a:r>
            <a:r>
              <a:rPr lang="en-US" sz="2400" b="0" i="0" u="none" strike="noStrike" baseline="0" dirty="0">
                <a:latin typeface="TimesNewRomanPSMT"/>
              </a:rPr>
              <a:t>The actions of the body on the drug.</a:t>
            </a:r>
          </a:p>
          <a:p>
            <a:pPr marL="0" indent="0" algn="l">
              <a:buNone/>
            </a:pPr>
            <a:r>
              <a:rPr lang="en-US" sz="2400" b="0" i="0" u="none" strike="noStrike" baseline="0" dirty="0">
                <a:latin typeface="TimesNewRomanPSMT"/>
              </a:rPr>
              <a:t>Pharmacokinetic processes govern the absorption, distribution, and elimination of drugs and are of great practical importance in the choice and administration of a particular drug for a particular patient, </a:t>
            </a:r>
            <a:r>
              <a:rPr lang="en-US" sz="2400" b="0" i="0" u="none" strike="noStrike" baseline="0" dirty="0" err="1">
                <a:latin typeface="TimesNewRomanPSMT"/>
              </a:rPr>
              <a:t>eg</a:t>
            </a:r>
            <a:r>
              <a:rPr lang="en-US" sz="2400" b="0" i="0" u="none" strike="noStrike" baseline="0" dirty="0">
                <a:latin typeface="TimesNewRomanPSMT"/>
              </a:rPr>
              <a:t>, a patient with impaired renal function.</a:t>
            </a:r>
            <a:endParaRPr lang="en-US" sz="2400" dirty="0"/>
          </a:p>
        </p:txBody>
      </p:sp>
    </p:spTree>
    <p:extLst>
      <p:ext uri="{BB962C8B-B14F-4D97-AF65-F5344CB8AC3E}">
        <p14:creationId xmlns:p14="http://schemas.microsoft.com/office/powerpoint/2010/main" val="194842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C4F3-B38D-7DC3-D95E-EDF4612C5FEF}"/>
              </a:ext>
            </a:extLst>
          </p:cNvPr>
          <p:cNvSpPr>
            <a:spLocks noGrp="1"/>
          </p:cNvSpPr>
          <p:nvPr>
            <p:ph type="title"/>
          </p:nvPr>
        </p:nvSpPr>
        <p:spPr/>
        <p:txBody>
          <a:bodyPr/>
          <a:lstStyle/>
          <a:p>
            <a:r>
              <a:rPr lang="en-US" sz="4400" b="1" i="0" u="none" strike="noStrike" baseline="0" dirty="0">
                <a:solidFill>
                  <a:srgbClr val="231F20"/>
                </a:solidFill>
                <a:latin typeface="TimesNewRomanPS-BoldMT"/>
              </a:rPr>
              <a:t>2. Factors that influence bioavailability</a:t>
            </a:r>
            <a:endParaRPr lang="en-US" dirty="0"/>
          </a:p>
        </p:txBody>
      </p:sp>
      <p:sp>
        <p:nvSpPr>
          <p:cNvPr id="3" name="Content Placeholder 2">
            <a:extLst>
              <a:ext uri="{FF2B5EF4-FFF2-40B4-BE49-F238E27FC236}">
                <a16:creationId xmlns:a16="http://schemas.microsoft.com/office/drawing/2014/main" id="{62DB966E-D18F-2BB3-34C7-76DCD4D1AC38}"/>
              </a:ext>
            </a:extLst>
          </p:cNvPr>
          <p:cNvSpPr>
            <a:spLocks noGrp="1"/>
          </p:cNvSpPr>
          <p:nvPr>
            <p:ph idx="1"/>
          </p:nvPr>
        </p:nvSpPr>
        <p:spPr>
          <a:xfrm>
            <a:off x="838200" y="1531345"/>
            <a:ext cx="10515600" cy="4755787"/>
          </a:xfrm>
        </p:spPr>
        <p:txBody>
          <a:bodyPr>
            <a:normAutofit fontScale="47500" lnSpcReduction="20000"/>
          </a:bodyPr>
          <a:lstStyle/>
          <a:p>
            <a:pPr marL="0" indent="0" algn="l">
              <a:buNone/>
            </a:pPr>
            <a:endParaRPr lang="en-US" sz="4200" b="0" i="0" u="none" strike="noStrike" baseline="0" dirty="0">
              <a:solidFill>
                <a:srgbClr val="231F20"/>
              </a:solidFill>
              <a:latin typeface="TimesNewRomanPSMT"/>
            </a:endParaRPr>
          </a:p>
          <a:p>
            <a:pPr marL="0" indent="0" algn="l">
              <a:buNone/>
            </a:pPr>
            <a:r>
              <a:rPr lang="en-US" sz="5100" b="0" i="0" u="none" strike="noStrike" baseline="0" dirty="0">
                <a:solidFill>
                  <a:srgbClr val="231F20"/>
                </a:solidFill>
                <a:latin typeface="TimesNewRomanPSMT"/>
              </a:rPr>
              <a:t>In contrast to IV administration, which confers 100% bioavailability, orally administered drugs often undergo first-pass metabolism. This biotransformation, in addition to chemical and physical characteristics of the drug, determines the rate and extent to which the agent reaches the systemic circulation.</a:t>
            </a:r>
          </a:p>
          <a:p>
            <a:pPr marL="342900" indent="-342900" algn="l">
              <a:buAutoNum type="alphaLcPeriod"/>
            </a:pPr>
            <a:r>
              <a:rPr lang="en-US" sz="5000" b="1" i="0" u="none" strike="noStrike" baseline="0" dirty="0">
                <a:solidFill>
                  <a:srgbClr val="231F20"/>
                </a:solidFill>
                <a:latin typeface="TimesNewRomanPS-BoldMT"/>
              </a:rPr>
              <a:t>First-pass hepatic metabolism</a:t>
            </a:r>
            <a:r>
              <a:rPr lang="en-US" sz="5000" b="0" i="0" u="none" strike="noStrike" baseline="0" dirty="0">
                <a:solidFill>
                  <a:srgbClr val="231F20"/>
                </a:solidFill>
                <a:latin typeface="TimesNewRomanPSMT"/>
              </a:rPr>
              <a:t>: When a drug is absorbed from the </a:t>
            </a:r>
            <a:r>
              <a:rPr lang="en-US" sz="5000" b="0" i="0" u="none" strike="noStrike" baseline="0" dirty="0" err="1">
                <a:solidFill>
                  <a:srgbClr val="231F20"/>
                </a:solidFill>
                <a:latin typeface="TimesNewRomanPSMT"/>
              </a:rPr>
              <a:t>Gl</a:t>
            </a:r>
            <a:r>
              <a:rPr lang="en-US" sz="5000" b="0" i="0" u="none" strike="noStrike" baseline="0" dirty="0">
                <a:solidFill>
                  <a:srgbClr val="231F20"/>
                </a:solidFill>
                <a:latin typeface="TimesNewRomanPSMT"/>
              </a:rPr>
              <a:t> tract, it enters the portal circulation before entering the systemic circulation. If the drug is rapidly metabolized in the liver or gut wall during this initial passage, the amount of unchanged drug entering the systemic circulation is decreased. This is referred to as </a:t>
            </a:r>
            <a:r>
              <a:rPr lang="en-US" sz="5000" dirty="0">
                <a:solidFill>
                  <a:srgbClr val="231F20"/>
                </a:solidFill>
                <a:latin typeface="TimesNewRomanPSMT"/>
              </a:rPr>
              <a:t>f</a:t>
            </a:r>
            <a:r>
              <a:rPr lang="en-US" sz="5000" b="0" i="0" u="none" strike="noStrike" baseline="0" dirty="0">
                <a:solidFill>
                  <a:srgbClr val="231F20"/>
                </a:solidFill>
                <a:latin typeface="TimesNewRomanPSMT"/>
              </a:rPr>
              <a:t>irst pass metabolism. [Note: First-pass metabolism by the intestine or liver limits the efficacy of many oral medications. For example, more than 90% of nitroglycerin is cleared during first-pass metabolism. Hence, it is primarily administered via the sublingual, transdermal, or intravenous route.] Drugs with high first-pass metabolism should be given in doses sufficient to ensure that enough active drug reaches the desired site of action.</a:t>
            </a:r>
          </a:p>
        </p:txBody>
      </p:sp>
    </p:spTree>
    <p:extLst>
      <p:ext uri="{BB962C8B-B14F-4D97-AF65-F5344CB8AC3E}">
        <p14:creationId xmlns:p14="http://schemas.microsoft.com/office/powerpoint/2010/main" val="176172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AC86-725A-F58C-6796-64A0E5A94261}"/>
              </a:ext>
            </a:extLst>
          </p:cNvPr>
          <p:cNvSpPr>
            <a:spLocks noGrp="1"/>
          </p:cNvSpPr>
          <p:nvPr>
            <p:ph type="title"/>
          </p:nvPr>
        </p:nvSpPr>
        <p:spPr/>
        <p:txBody>
          <a:bodyPr/>
          <a:lstStyle/>
          <a:p>
            <a:r>
              <a:rPr lang="en-US" sz="4400" b="1" i="0" u="none" strike="noStrike" baseline="0" dirty="0">
                <a:solidFill>
                  <a:srgbClr val="231F20"/>
                </a:solidFill>
                <a:latin typeface="TimesNewRomanPS-BoldMT"/>
              </a:rPr>
              <a:t>Factors that influence bioavailability</a:t>
            </a:r>
            <a:endParaRPr lang="en-US" dirty="0"/>
          </a:p>
        </p:txBody>
      </p:sp>
      <p:sp>
        <p:nvSpPr>
          <p:cNvPr id="3" name="Content Placeholder 2">
            <a:extLst>
              <a:ext uri="{FF2B5EF4-FFF2-40B4-BE49-F238E27FC236}">
                <a16:creationId xmlns:a16="http://schemas.microsoft.com/office/drawing/2014/main" id="{9C596DB8-AA20-ED52-F62C-C043513FE6E1}"/>
              </a:ext>
            </a:extLst>
          </p:cNvPr>
          <p:cNvSpPr>
            <a:spLocks noGrp="1"/>
          </p:cNvSpPr>
          <p:nvPr>
            <p:ph idx="1"/>
          </p:nvPr>
        </p:nvSpPr>
        <p:spPr/>
        <p:txBody>
          <a:bodyPr>
            <a:normAutofit/>
          </a:bodyPr>
          <a:lstStyle/>
          <a:p>
            <a:pPr marL="0" indent="0" algn="l">
              <a:buNone/>
            </a:pPr>
            <a:r>
              <a:rPr lang="en-US" sz="2800" b="1" i="0" u="none" strike="noStrike" baseline="0" dirty="0">
                <a:solidFill>
                  <a:srgbClr val="231F20"/>
                </a:solidFill>
                <a:latin typeface="TimesNewRomanPS-BoldMT"/>
              </a:rPr>
              <a:t>b. Solubility of the drug</a:t>
            </a:r>
            <a:r>
              <a:rPr lang="en-US" sz="2800" b="0" i="0" u="none" strike="noStrike" baseline="0" dirty="0">
                <a:solidFill>
                  <a:srgbClr val="231F20"/>
                </a:solidFill>
                <a:latin typeface="TimesNewRomanPSMT"/>
              </a:rPr>
              <a:t>: Very hydrophilic drugs are poorly absorbed because of the inability to cross lipid-rich cell membranes. Paradoxically, drugs that are extremely lipophilic are also poorly absorbed, because they are insoluble in aqueous body fluids and, therefore, cannot gain access to the surface of cells. For a drug to be readily absorbed, it must be largely lipophilic, yet have some solubility in aqueous </a:t>
            </a:r>
            <a:r>
              <a:rPr lang="en-US" sz="2800" b="0" i="0" u="none" strike="noStrike" baseline="0" dirty="0" err="1">
                <a:solidFill>
                  <a:srgbClr val="231F20"/>
                </a:solidFill>
                <a:latin typeface="TimesNewRomanPSMT"/>
              </a:rPr>
              <a:t>solutions.This</a:t>
            </a:r>
            <a:r>
              <a:rPr lang="en-US" sz="2800" b="0" i="0" u="none" strike="noStrike" baseline="0" dirty="0">
                <a:solidFill>
                  <a:srgbClr val="231F20"/>
                </a:solidFill>
                <a:latin typeface="TimesNewRomanPSMT"/>
              </a:rPr>
              <a:t> is one reason why many drugs are either weak acids or weak bases.</a:t>
            </a:r>
          </a:p>
          <a:p>
            <a:endParaRPr lang="en-US" dirty="0"/>
          </a:p>
        </p:txBody>
      </p:sp>
    </p:spTree>
    <p:extLst>
      <p:ext uri="{BB962C8B-B14F-4D97-AF65-F5344CB8AC3E}">
        <p14:creationId xmlns:p14="http://schemas.microsoft.com/office/powerpoint/2010/main" val="337919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F84C-1EB9-D8DD-FD9E-1F3A785F6881}"/>
              </a:ext>
            </a:extLst>
          </p:cNvPr>
          <p:cNvSpPr>
            <a:spLocks noGrp="1"/>
          </p:cNvSpPr>
          <p:nvPr>
            <p:ph type="title"/>
          </p:nvPr>
        </p:nvSpPr>
        <p:spPr/>
        <p:txBody>
          <a:bodyPr/>
          <a:lstStyle/>
          <a:p>
            <a:pPr algn="ctr"/>
            <a:r>
              <a:rPr lang="en-US" sz="4400" b="1" i="0" u="none" strike="noStrike" baseline="0" dirty="0">
                <a:solidFill>
                  <a:srgbClr val="231F20"/>
                </a:solidFill>
                <a:latin typeface="TimesNewRomanPS-BoldMT"/>
              </a:rPr>
              <a:t>Factors that influence bioavailability</a:t>
            </a:r>
            <a:endParaRPr lang="en-US" dirty="0"/>
          </a:p>
        </p:txBody>
      </p:sp>
      <p:sp>
        <p:nvSpPr>
          <p:cNvPr id="3" name="Content Placeholder 2">
            <a:extLst>
              <a:ext uri="{FF2B5EF4-FFF2-40B4-BE49-F238E27FC236}">
                <a16:creationId xmlns:a16="http://schemas.microsoft.com/office/drawing/2014/main" id="{29D057EE-72C1-B179-EC7B-AD39D6C69C91}"/>
              </a:ext>
            </a:extLst>
          </p:cNvPr>
          <p:cNvSpPr>
            <a:spLocks noGrp="1"/>
          </p:cNvSpPr>
          <p:nvPr>
            <p:ph idx="1"/>
          </p:nvPr>
        </p:nvSpPr>
        <p:spPr/>
        <p:txBody>
          <a:bodyPr/>
          <a:lstStyle/>
          <a:p>
            <a:pPr marL="0" indent="0" algn="l">
              <a:buNone/>
            </a:pPr>
            <a:r>
              <a:rPr lang="en-US" sz="2400" b="1" i="0" u="none" strike="noStrike" baseline="0" dirty="0">
                <a:solidFill>
                  <a:srgbClr val="231F20"/>
                </a:solidFill>
                <a:latin typeface="TimesNewRomanPS-BoldMT"/>
              </a:rPr>
              <a:t>c. Chemical instability</a:t>
            </a:r>
            <a:r>
              <a:rPr lang="en-US" sz="2400" b="0" i="0" u="none" strike="noStrike" baseline="0" dirty="0">
                <a:solidFill>
                  <a:srgbClr val="231F20"/>
                </a:solidFill>
                <a:latin typeface="TimesNewRomanPSMT"/>
              </a:rPr>
              <a:t>: Some drugs, such as penicillin G, are unstable in the pH</a:t>
            </a:r>
          </a:p>
          <a:p>
            <a:pPr marL="0" indent="0" algn="l">
              <a:buNone/>
            </a:pPr>
            <a:r>
              <a:rPr lang="en-US" sz="2400" b="0" i="0" u="none" strike="noStrike" baseline="0" dirty="0">
                <a:solidFill>
                  <a:srgbClr val="231F20"/>
                </a:solidFill>
                <a:latin typeface="TimesNewRomanPSMT"/>
              </a:rPr>
              <a:t>of gastric contents. Others, such as insulin, are destroyed in the </a:t>
            </a:r>
            <a:r>
              <a:rPr lang="en-US" sz="2400" b="0" i="0" u="none" strike="noStrike" baseline="0" dirty="0" err="1">
                <a:solidFill>
                  <a:srgbClr val="231F20"/>
                </a:solidFill>
                <a:latin typeface="TimesNewRomanPSMT"/>
              </a:rPr>
              <a:t>Gl</a:t>
            </a:r>
            <a:r>
              <a:rPr lang="en-US" sz="2400" b="0" i="0" u="none" strike="noStrike" baseline="0" dirty="0">
                <a:solidFill>
                  <a:srgbClr val="231F20"/>
                </a:solidFill>
                <a:latin typeface="TimesNewRomanPSMT"/>
              </a:rPr>
              <a:t> tract by degradative enzymes.</a:t>
            </a:r>
          </a:p>
          <a:p>
            <a:pPr marL="0" indent="0" algn="l">
              <a:buNone/>
            </a:pPr>
            <a:r>
              <a:rPr lang="en-US" sz="2400" b="1" i="0" u="none" strike="noStrike" baseline="0" dirty="0">
                <a:solidFill>
                  <a:srgbClr val="231F20"/>
                </a:solidFill>
                <a:latin typeface="TimesNewRomanPS-BoldMT"/>
              </a:rPr>
              <a:t>d. Nature of the drug formulation</a:t>
            </a:r>
            <a:r>
              <a:rPr lang="en-US" sz="2400" b="0" i="0" u="none" strike="noStrike" baseline="0" dirty="0">
                <a:solidFill>
                  <a:srgbClr val="231F20"/>
                </a:solidFill>
                <a:latin typeface="TimesNewRomanPSMT"/>
              </a:rPr>
              <a:t>: Drug absorption may be altered by factors</a:t>
            </a:r>
          </a:p>
          <a:p>
            <a:pPr marL="0" indent="0" algn="l">
              <a:buNone/>
            </a:pPr>
            <a:r>
              <a:rPr lang="en-US" sz="2400" b="0" i="0" u="none" strike="noStrike" baseline="0" dirty="0">
                <a:solidFill>
                  <a:srgbClr val="231F20"/>
                </a:solidFill>
                <a:latin typeface="TimesNewRomanPSMT"/>
              </a:rPr>
              <a:t>unrelated to the chemistry of the drug. For example, particle size, salt form, crystal</a:t>
            </a:r>
          </a:p>
          <a:p>
            <a:pPr marL="0" indent="0" algn="l">
              <a:buNone/>
            </a:pPr>
            <a:r>
              <a:rPr lang="en-US" sz="2400" b="0" i="0" u="none" strike="noStrike" baseline="0" dirty="0">
                <a:solidFill>
                  <a:srgbClr val="231F20"/>
                </a:solidFill>
                <a:latin typeface="TimesNewRomanPSMT"/>
              </a:rPr>
              <a:t>polymorphism, enteric coatings, and the presence of excipients {such as binders and</a:t>
            </a:r>
          </a:p>
          <a:p>
            <a:pPr marL="0" indent="0" algn="l">
              <a:buNone/>
            </a:pPr>
            <a:r>
              <a:rPr lang="en-US" sz="2400" b="0" i="0" u="none" strike="noStrike" baseline="0" dirty="0">
                <a:solidFill>
                  <a:srgbClr val="231F20"/>
                </a:solidFill>
                <a:latin typeface="TimesNewRomanPSMT"/>
              </a:rPr>
              <a:t>dispersing agents) can influence the ease of dissolution and, therefore, alter the rate of absorption.</a:t>
            </a:r>
            <a:endParaRPr lang="en-US" sz="3600" dirty="0"/>
          </a:p>
        </p:txBody>
      </p:sp>
    </p:spTree>
    <p:extLst>
      <p:ext uri="{BB962C8B-B14F-4D97-AF65-F5344CB8AC3E}">
        <p14:creationId xmlns:p14="http://schemas.microsoft.com/office/powerpoint/2010/main" val="753863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7CDA-474A-8FF1-0251-E950FB2EBB69}"/>
              </a:ext>
            </a:extLst>
          </p:cNvPr>
          <p:cNvSpPr>
            <a:spLocks noGrp="1"/>
          </p:cNvSpPr>
          <p:nvPr>
            <p:ph type="title"/>
          </p:nvPr>
        </p:nvSpPr>
        <p:spPr/>
        <p:txBody>
          <a:bodyPr/>
          <a:lstStyle/>
          <a:p>
            <a:pPr algn="ctr"/>
            <a:r>
              <a:rPr lang="en-US" sz="4400" b="1" i="0" u="none" strike="noStrike" baseline="0" dirty="0">
                <a:latin typeface="TimesNewRomanPS-BoldMT"/>
              </a:rPr>
              <a:t>Drug distribution:</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29DBACC8-6348-AD81-7DF7-3A660A6301B6}"/>
              </a:ext>
            </a:extLst>
          </p:cNvPr>
          <p:cNvSpPr>
            <a:spLocks noGrp="1"/>
          </p:cNvSpPr>
          <p:nvPr>
            <p:ph idx="1"/>
          </p:nvPr>
        </p:nvSpPr>
        <p:spPr>
          <a:xfrm>
            <a:off x="838200" y="1608463"/>
            <a:ext cx="10515600" cy="4568500"/>
          </a:xfrm>
        </p:spPr>
        <p:txBody>
          <a:bodyPr>
            <a:noAutofit/>
          </a:bodyPr>
          <a:lstStyle/>
          <a:p>
            <a:pPr marL="0" indent="0" algn="l">
              <a:buNone/>
            </a:pPr>
            <a:r>
              <a:rPr lang="en-US" sz="2400" b="0" i="0" u="none" strike="noStrike" baseline="0" dirty="0">
                <a:latin typeface="TimesNewRomanPSMT"/>
              </a:rPr>
              <a:t>Drug distribution is the process by which a drug reversibly leaves the bloodstream and enters the </a:t>
            </a:r>
            <a:r>
              <a:rPr lang="en-US" sz="2400" b="0" i="0" u="none" strike="noStrike" baseline="0" dirty="0" err="1">
                <a:latin typeface="TimesNewRomanPSMT"/>
              </a:rPr>
              <a:t>interstitium</a:t>
            </a:r>
            <a:r>
              <a:rPr lang="en-US" sz="2400" b="0" i="0" u="none" strike="noStrike" baseline="0" dirty="0">
                <a:latin typeface="TimesNewRomanPSMT"/>
              </a:rPr>
              <a:t> (extracellular fluid) and the tissues.</a:t>
            </a:r>
          </a:p>
          <a:p>
            <a:pPr marL="0" indent="0" algn="l">
              <a:buNone/>
            </a:pPr>
            <a:r>
              <a:rPr lang="en-US" sz="2400" b="0" i="0" u="none" strike="noStrike" baseline="0" dirty="0">
                <a:latin typeface="TimesNewRomanPSMT"/>
              </a:rPr>
              <a:t>For drugs administered IV, absorption is not a factor, and the initial phase (from immediately after administration through the rapid fall in concentration)</a:t>
            </a:r>
          </a:p>
          <a:p>
            <a:pPr marL="0" indent="0" algn="l">
              <a:buNone/>
            </a:pPr>
            <a:r>
              <a:rPr lang="en-US" sz="2400" b="0" i="0" u="none" strike="noStrike" baseline="0" dirty="0">
                <a:latin typeface="TimesNewRomanPSMT"/>
              </a:rPr>
              <a:t>represents the distribution phase, during which the drug rapidly leaves the circulation and enters the tissues. The distribution of a drug from the plasma to the </a:t>
            </a:r>
            <a:r>
              <a:rPr lang="en-US" sz="2400" b="0" i="0" u="none" strike="noStrike" baseline="0" dirty="0" err="1">
                <a:latin typeface="TimesNewRomanPSMT"/>
              </a:rPr>
              <a:t>interstitium</a:t>
            </a:r>
            <a:r>
              <a:rPr lang="en-US" sz="2400" dirty="0">
                <a:latin typeface="TimesNewRomanPSMT"/>
              </a:rPr>
              <a:t> </a:t>
            </a:r>
            <a:r>
              <a:rPr lang="en-US" sz="2400" b="0" i="0" u="none" strike="noStrike" baseline="0" dirty="0">
                <a:latin typeface="TimesNewRomanPSMT"/>
              </a:rPr>
              <a:t>depends on </a:t>
            </a:r>
            <a:r>
              <a:rPr lang="en-US" sz="2400" b="0" i="0" u="none" strike="noStrike" baseline="0" dirty="0">
                <a:solidFill>
                  <a:srgbClr val="C00000"/>
                </a:solidFill>
                <a:latin typeface="TimesNewRomanPSMT"/>
              </a:rPr>
              <a:t>1</a:t>
            </a:r>
            <a:r>
              <a:rPr lang="en-US" sz="2400" b="0" i="0" u="none" strike="noStrike" baseline="0" dirty="0">
                <a:latin typeface="TimesNewRomanPSMT"/>
              </a:rPr>
              <a:t>- cardiac output and local blood flow. </a:t>
            </a:r>
            <a:r>
              <a:rPr lang="en-US" sz="2400" b="0" i="0" u="none" strike="noStrike" baseline="0" dirty="0">
                <a:solidFill>
                  <a:srgbClr val="C00000"/>
                </a:solidFill>
                <a:latin typeface="TimesNewRomanPSMT"/>
              </a:rPr>
              <a:t>2</a:t>
            </a:r>
            <a:r>
              <a:rPr lang="en-US" sz="2400" b="0" i="0" u="none" strike="noStrike" baseline="0" dirty="0">
                <a:latin typeface="TimesNewRomanPSMT"/>
              </a:rPr>
              <a:t>- capillary permeability and  the tissue volume. </a:t>
            </a:r>
            <a:r>
              <a:rPr lang="en-US" sz="2400" b="0" i="0" u="none" strike="noStrike" baseline="0" dirty="0">
                <a:solidFill>
                  <a:srgbClr val="C00000"/>
                </a:solidFill>
                <a:latin typeface="TimesNewRomanPSMT"/>
              </a:rPr>
              <a:t>3</a:t>
            </a:r>
            <a:r>
              <a:rPr lang="en-US" sz="2400" b="0" i="0" u="none" strike="noStrike" baseline="0" dirty="0">
                <a:latin typeface="TimesNewRomanPSMT"/>
              </a:rPr>
              <a:t>- </a:t>
            </a:r>
            <a:r>
              <a:rPr lang="en-US" sz="2400" dirty="0">
                <a:latin typeface="TimesNewRomanPSMT"/>
              </a:rPr>
              <a:t>T</a:t>
            </a:r>
            <a:r>
              <a:rPr lang="en-US" sz="2400" b="0" i="0" u="none" strike="noStrike" baseline="0" dirty="0">
                <a:latin typeface="TimesNewRomanPSMT"/>
              </a:rPr>
              <a:t>he degree of binding of the drug to plasma and tissue proteins, and the relative lipophilicity of the drug.</a:t>
            </a:r>
            <a:endParaRPr lang="en-US" sz="2400" dirty="0"/>
          </a:p>
        </p:txBody>
      </p:sp>
    </p:spTree>
    <p:extLst>
      <p:ext uri="{BB962C8B-B14F-4D97-AF65-F5344CB8AC3E}">
        <p14:creationId xmlns:p14="http://schemas.microsoft.com/office/powerpoint/2010/main" val="353698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281F-1372-C18E-D31F-43674C66D3BB}"/>
              </a:ext>
            </a:extLst>
          </p:cNvPr>
          <p:cNvSpPr>
            <a:spLocks noGrp="1"/>
          </p:cNvSpPr>
          <p:nvPr>
            <p:ph type="title"/>
          </p:nvPr>
        </p:nvSpPr>
        <p:spPr/>
        <p:txBody>
          <a:bodyPr/>
          <a:lstStyle/>
          <a:p>
            <a:pPr algn="ctr"/>
            <a:r>
              <a:rPr lang="en-US" sz="4400" b="1" i="0" u="none" strike="noStrike" baseline="0" dirty="0">
                <a:latin typeface="TimesNewRomanPS-BoldMT"/>
              </a:rPr>
              <a:t>Drug distribution:</a:t>
            </a:r>
            <a:br>
              <a:rPr lang="en-US" sz="4400" b="1" i="0" u="none" strike="noStrike" baseline="0" dirty="0">
                <a:latin typeface="TimesNewRomanPS-BoldMT"/>
              </a:rPr>
            </a:br>
            <a:endParaRPr lang="en-US" dirty="0"/>
          </a:p>
        </p:txBody>
      </p:sp>
      <p:pic>
        <p:nvPicPr>
          <p:cNvPr id="5" name="Content Placeholder 4">
            <a:extLst>
              <a:ext uri="{FF2B5EF4-FFF2-40B4-BE49-F238E27FC236}">
                <a16:creationId xmlns:a16="http://schemas.microsoft.com/office/drawing/2014/main" id="{28BC3CA2-478E-3130-05A4-A5B8A4A313F7}"/>
              </a:ext>
            </a:extLst>
          </p:cNvPr>
          <p:cNvPicPr>
            <a:picLocks noGrp="1" noChangeAspect="1"/>
          </p:cNvPicPr>
          <p:nvPr>
            <p:ph idx="1"/>
          </p:nvPr>
        </p:nvPicPr>
        <p:blipFill>
          <a:blip r:embed="rId2"/>
          <a:stretch>
            <a:fillRect/>
          </a:stretch>
        </p:blipFill>
        <p:spPr>
          <a:xfrm>
            <a:off x="6907576" y="1358808"/>
            <a:ext cx="5438661" cy="5159960"/>
          </a:xfrm>
        </p:spPr>
      </p:pic>
      <p:sp>
        <p:nvSpPr>
          <p:cNvPr id="7" name="TextBox 6">
            <a:extLst>
              <a:ext uri="{FF2B5EF4-FFF2-40B4-BE49-F238E27FC236}">
                <a16:creationId xmlns:a16="http://schemas.microsoft.com/office/drawing/2014/main" id="{F28BBE37-1032-BA38-D07C-2FE8950BBA0A}"/>
              </a:ext>
            </a:extLst>
          </p:cNvPr>
          <p:cNvSpPr txBox="1"/>
          <p:nvPr/>
        </p:nvSpPr>
        <p:spPr>
          <a:xfrm>
            <a:off x="154236" y="1358808"/>
            <a:ext cx="6753340" cy="5570756"/>
          </a:xfrm>
          <a:prstGeom prst="rect">
            <a:avLst/>
          </a:prstGeom>
          <a:noFill/>
        </p:spPr>
        <p:txBody>
          <a:bodyPr wrap="square">
            <a:spAutoFit/>
          </a:bodyPr>
          <a:lstStyle/>
          <a:p>
            <a:pPr algn="l"/>
            <a:r>
              <a:rPr lang="en-US" sz="2000" b="1" i="0" u="none" strike="noStrike" baseline="0" dirty="0">
                <a:solidFill>
                  <a:srgbClr val="231F20"/>
                </a:solidFill>
                <a:latin typeface="TimesNewRomanPS-BoldMT"/>
              </a:rPr>
              <a:t>A. Blood flow</a:t>
            </a:r>
          </a:p>
          <a:p>
            <a:pPr algn="l"/>
            <a:r>
              <a:rPr lang="en-US" sz="2400" b="0" i="0" u="none" strike="noStrike" baseline="0" dirty="0">
                <a:solidFill>
                  <a:srgbClr val="231F20"/>
                </a:solidFill>
                <a:latin typeface="TimesNewRomanPSMT"/>
              </a:rPr>
              <a:t>The rate of blood flow to the tissue capillaries varies widely. For instance, blood flow to "vessel-rich organs" (brain, liver, and kidney) is greater than that to the skeletal muscles. Adipose tissue,</a:t>
            </a:r>
            <a:r>
              <a:rPr lang="en-US" sz="2400" dirty="0">
                <a:solidFill>
                  <a:srgbClr val="231F20"/>
                </a:solidFill>
                <a:latin typeface="TimesNewRomanPSMT"/>
              </a:rPr>
              <a:t> </a:t>
            </a:r>
            <a:r>
              <a:rPr lang="en-US" sz="2400" b="0" i="0" u="none" strike="noStrike" baseline="0" dirty="0">
                <a:solidFill>
                  <a:srgbClr val="231F20"/>
                </a:solidFill>
                <a:latin typeface="TimesNewRomanPSMT"/>
              </a:rPr>
              <a:t>skin, and viscera have still lower rates of blood flow. Variation in blood flow partly explains the short duration of hypnosis produced by an IV bolus of propofol. High blood flow, together with high lipophilicity of propofol, permits rapid distribution into the CNS and produces anesthesia. A subsequent slower distribution to skeletal muscle and adipose tissue lowers the plasma concentration so that the drug diffuses out of the CNS, down the concentration gradient, and consciousness is regained</a:t>
            </a:r>
            <a:r>
              <a:rPr lang="en-US" sz="2000" b="0" i="0" u="none" strike="noStrike" baseline="0" dirty="0">
                <a:solidFill>
                  <a:srgbClr val="231F20"/>
                </a:solidFill>
                <a:latin typeface="TimesNewRomanPSMT"/>
              </a:rPr>
              <a:t>.</a:t>
            </a:r>
            <a:endParaRPr lang="en-US" sz="2000" dirty="0"/>
          </a:p>
        </p:txBody>
      </p:sp>
    </p:spTree>
    <p:extLst>
      <p:ext uri="{BB962C8B-B14F-4D97-AF65-F5344CB8AC3E}">
        <p14:creationId xmlns:p14="http://schemas.microsoft.com/office/powerpoint/2010/main" val="134983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C39F-397F-591C-8255-6E9E5A1610EA}"/>
              </a:ext>
            </a:extLst>
          </p:cNvPr>
          <p:cNvSpPr>
            <a:spLocks noGrp="1"/>
          </p:cNvSpPr>
          <p:nvPr>
            <p:ph type="title"/>
          </p:nvPr>
        </p:nvSpPr>
        <p:spPr/>
        <p:txBody>
          <a:bodyPr/>
          <a:lstStyle/>
          <a:p>
            <a:pPr algn="ctr"/>
            <a:r>
              <a:rPr lang="en-US" sz="4400" b="1" i="0" u="none" strike="noStrike" baseline="0" dirty="0">
                <a:latin typeface="TimesNewRomanPS-BoldMT"/>
              </a:rPr>
              <a:t>Drug distribution:</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77D71261-28EA-F99C-2CD2-413A1E4834E7}"/>
              </a:ext>
            </a:extLst>
          </p:cNvPr>
          <p:cNvSpPr>
            <a:spLocks noGrp="1"/>
          </p:cNvSpPr>
          <p:nvPr>
            <p:ph idx="1"/>
          </p:nvPr>
        </p:nvSpPr>
        <p:spPr>
          <a:xfrm>
            <a:off x="838200" y="1156771"/>
            <a:ext cx="11181202" cy="4885255"/>
          </a:xfrm>
        </p:spPr>
        <p:txBody>
          <a:bodyPr>
            <a:normAutofit fontScale="62500" lnSpcReduction="20000"/>
          </a:bodyPr>
          <a:lstStyle/>
          <a:p>
            <a:pPr marL="0" indent="0" algn="l">
              <a:buNone/>
            </a:pPr>
            <a:r>
              <a:rPr lang="en-US" sz="4400" b="1" i="0" u="none" strike="noStrike" baseline="0" dirty="0">
                <a:solidFill>
                  <a:srgbClr val="231F20"/>
                </a:solidFill>
                <a:latin typeface="TimesNewRomanPS-BoldMT"/>
              </a:rPr>
              <a:t>B. Capillary permeability</a:t>
            </a:r>
          </a:p>
          <a:p>
            <a:pPr algn="justLow"/>
            <a:r>
              <a:rPr lang="en-US" sz="4400" b="0" i="0" u="none" strike="noStrike" baseline="0" dirty="0">
                <a:solidFill>
                  <a:srgbClr val="231F20"/>
                </a:solidFill>
                <a:latin typeface="TimesNewRomanPSMT"/>
              </a:rPr>
              <a:t>Capillary permeability is determined by capillary structure and by the chemical nature of the drug. Capillary structure varies in terms of the fraction of the basement membrane exposed by slit junctions between endothelial cells. In the liver and spleen, a significant portion of the basement membrane is exposed due to large, discontinuous capillaries </a:t>
            </a:r>
            <a:r>
              <a:rPr lang="en-US" sz="4400" b="0" i="0" u="none" strike="noStrike" baseline="0" dirty="0">
                <a:solidFill>
                  <a:srgbClr val="231E1F"/>
                </a:solidFill>
                <a:latin typeface="TimesNewRomanPSMT"/>
              </a:rPr>
              <a:t>through which large plasma proteins can pass. In the brain, the capillary structure is continuous, and there are no slit junctions. To enter the brain, drugs must pass through the endothelial cells of the CNS capillaries or undergo active transport. For example, a specific transporter carries levodopa into the brain. Lipid soluble drugs readily penetrate the CNS because they dissolve in the endothelial cell membrane. By contrast, ionized or polar drugs generally fail to enter the CNS because they cannot pass through the endothelial cells that have no slit junctions. These closely juxtaposed cells form tight junctions that constitute the blood brain barrier.</a:t>
            </a:r>
            <a:endParaRPr lang="en-US" sz="4400" dirty="0"/>
          </a:p>
        </p:txBody>
      </p:sp>
    </p:spTree>
    <p:extLst>
      <p:ext uri="{BB962C8B-B14F-4D97-AF65-F5344CB8AC3E}">
        <p14:creationId xmlns:p14="http://schemas.microsoft.com/office/powerpoint/2010/main" val="280372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0520-53AE-752B-B78A-6754948C7D97}"/>
              </a:ext>
            </a:extLst>
          </p:cNvPr>
          <p:cNvSpPr>
            <a:spLocks noGrp="1"/>
          </p:cNvSpPr>
          <p:nvPr>
            <p:ph type="title"/>
          </p:nvPr>
        </p:nvSpPr>
        <p:spPr/>
        <p:txBody>
          <a:bodyPr/>
          <a:lstStyle/>
          <a:p>
            <a:pPr algn="ctr"/>
            <a:r>
              <a:rPr lang="en-US" sz="4400" b="1" i="0" u="none" strike="noStrike" baseline="0" dirty="0">
                <a:latin typeface="TimesNewRomanPS-BoldMT"/>
              </a:rPr>
              <a:t>Drug distribution:</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5927ABAC-9F0C-63EA-419D-0B5E176E483D}"/>
              </a:ext>
            </a:extLst>
          </p:cNvPr>
          <p:cNvSpPr>
            <a:spLocks noGrp="1"/>
          </p:cNvSpPr>
          <p:nvPr>
            <p:ph idx="1"/>
          </p:nvPr>
        </p:nvSpPr>
        <p:spPr>
          <a:xfrm>
            <a:off x="838200" y="1410159"/>
            <a:ext cx="10515600" cy="5082716"/>
          </a:xfrm>
        </p:spPr>
        <p:txBody>
          <a:bodyPr>
            <a:normAutofit lnSpcReduction="10000"/>
          </a:bodyPr>
          <a:lstStyle/>
          <a:p>
            <a:pPr marL="0" indent="0" algn="l">
              <a:buNone/>
            </a:pPr>
            <a:r>
              <a:rPr lang="en-US" sz="2200" b="1" i="0" u="none" strike="noStrike" baseline="0" dirty="0">
                <a:solidFill>
                  <a:srgbClr val="231E1F"/>
                </a:solidFill>
                <a:latin typeface="TimesNewRomanPS-BoldMT"/>
              </a:rPr>
              <a:t>C. Binding of drugs to plasma proteins and tissues</a:t>
            </a:r>
          </a:p>
          <a:p>
            <a:pPr marL="0" indent="0" algn="l">
              <a:buNone/>
            </a:pPr>
            <a:r>
              <a:rPr lang="en-US" sz="2400" b="1" i="0" u="none" strike="noStrike" baseline="0" dirty="0">
                <a:solidFill>
                  <a:srgbClr val="231E1F"/>
                </a:solidFill>
                <a:latin typeface="TimesNewRomanPS-BoldMT"/>
              </a:rPr>
              <a:t>1. Binding to plasma proteins</a:t>
            </a:r>
            <a:r>
              <a:rPr lang="en-US" sz="2400" b="0" i="0" u="none" strike="noStrike" baseline="0" dirty="0">
                <a:solidFill>
                  <a:srgbClr val="231E1F"/>
                </a:solidFill>
                <a:latin typeface="TimesNewRomanPSMT"/>
              </a:rPr>
              <a:t>: Reversible binding to plasma proteins sequesters</a:t>
            </a:r>
          </a:p>
          <a:p>
            <a:pPr marL="0" indent="0" algn="l">
              <a:buNone/>
            </a:pPr>
            <a:r>
              <a:rPr lang="en-US" sz="2400" b="0" i="0" u="none" strike="noStrike" baseline="0" dirty="0">
                <a:solidFill>
                  <a:srgbClr val="231E1F"/>
                </a:solidFill>
                <a:latin typeface="TimesNewRomanPSMT"/>
              </a:rPr>
              <a:t>drugs in a non-diffusible form and slows transfer out of the vascular compartment.</a:t>
            </a:r>
          </a:p>
          <a:p>
            <a:pPr marL="0" indent="0" algn="l">
              <a:buNone/>
            </a:pPr>
            <a:r>
              <a:rPr lang="en-US" sz="2400" b="0" i="0" u="none" strike="noStrike" baseline="0" dirty="0">
                <a:solidFill>
                  <a:srgbClr val="231E1F"/>
                </a:solidFill>
                <a:latin typeface="TimesNewRomanPSMT"/>
              </a:rPr>
              <a:t>Albumin is the major drug binding protein, and it may act as a drug reservoir. As the</a:t>
            </a:r>
          </a:p>
          <a:p>
            <a:pPr marL="0" indent="0" algn="l">
              <a:buNone/>
            </a:pPr>
            <a:r>
              <a:rPr lang="en-US" sz="2400" b="0" i="0" u="none" strike="noStrike" baseline="0" dirty="0">
                <a:solidFill>
                  <a:srgbClr val="231E1F"/>
                </a:solidFill>
                <a:latin typeface="TimesNewRomanPSMT"/>
              </a:rPr>
              <a:t>concentration of free drug decreases due to elimination. The bound drug dissociates from albumin. This maintains the free-drug concentration as a constant fraction of the total drug in the plasma.</a:t>
            </a:r>
          </a:p>
          <a:p>
            <a:pPr marL="0" indent="0" algn="l">
              <a:buNone/>
            </a:pPr>
            <a:r>
              <a:rPr lang="en-US" sz="2400" b="1" i="0" u="none" strike="noStrike" baseline="0" dirty="0">
                <a:solidFill>
                  <a:srgbClr val="231E1F"/>
                </a:solidFill>
                <a:latin typeface="TimesNewRomanPS-BoldMT"/>
              </a:rPr>
              <a:t>2. Binding to tissue proteins</a:t>
            </a:r>
            <a:r>
              <a:rPr lang="en-US" sz="2400" b="0" i="0" u="none" strike="noStrike" baseline="0" dirty="0">
                <a:solidFill>
                  <a:srgbClr val="231E1F"/>
                </a:solidFill>
                <a:latin typeface="TimesNewRomanPSMT"/>
              </a:rPr>
              <a:t>: Many drugs accumulate in tissues, leading to higher concentrations in tissues than in interstitial fluid and blood. Drugs may accumulate because of binding to lipids, proteins, or nucleic acids. Drugs may also undergo active transport into tissues. Tissue reservoirs may serve as a major source of the drug and prolong its actions or cause local drug toxicity. (For example, acrolein, the metabolite of cyclophosphamide, can cause hemorrhagic cystitis because it accumulates in the bladder.)</a:t>
            </a:r>
            <a:endParaRPr lang="en-US" sz="2400" dirty="0"/>
          </a:p>
        </p:txBody>
      </p:sp>
    </p:spTree>
    <p:extLst>
      <p:ext uri="{BB962C8B-B14F-4D97-AF65-F5344CB8AC3E}">
        <p14:creationId xmlns:p14="http://schemas.microsoft.com/office/powerpoint/2010/main" val="241729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890A3-B044-EF14-55DA-32129F5BF1D5}"/>
              </a:ext>
            </a:extLst>
          </p:cNvPr>
          <p:cNvSpPr>
            <a:spLocks noGrp="1"/>
          </p:cNvSpPr>
          <p:nvPr>
            <p:ph idx="1"/>
          </p:nvPr>
        </p:nvSpPr>
        <p:spPr>
          <a:xfrm>
            <a:off x="286439" y="539826"/>
            <a:ext cx="11600761" cy="6318173"/>
          </a:xfrm>
        </p:spPr>
        <p:txBody>
          <a:bodyPr>
            <a:noAutofit/>
          </a:bodyPr>
          <a:lstStyle/>
          <a:p>
            <a:pPr marL="0" indent="0" algn="l">
              <a:buNone/>
            </a:pPr>
            <a:r>
              <a:rPr lang="en-US" sz="2000" b="1" i="0" u="none" strike="noStrike" baseline="0" dirty="0">
                <a:solidFill>
                  <a:srgbClr val="231E1F"/>
                </a:solidFill>
                <a:latin typeface="TimesNewRomanPS-BoldMT"/>
              </a:rPr>
              <a:t>D. Lipophilicity</a:t>
            </a:r>
          </a:p>
          <a:p>
            <a:pPr marL="0" indent="0" algn="l">
              <a:buNone/>
            </a:pPr>
            <a:r>
              <a:rPr lang="en-US" sz="2400" b="0" i="0" u="none" strike="noStrike" baseline="0" dirty="0">
                <a:solidFill>
                  <a:srgbClr val="231E1F"/>
                </a:solidFill>
                <a:latin typeface="TimesNewRomanPSMT"/>
              </a:rPr>
              <a:t>The chemical nature of a drug strongly influences its ability to cross cell membranes. Lipophilic drugs readily move across most biologic membranes. These drugs dissolve in the lipid membranes and penetrate the entire cell surface. The major factor influencing the distribution of lipophilic drugs is blood flow to the area. By contrast, hydrophilic drugs do not readily penetrate cell membranes and must pass through slit junctions.</a:t>
            </a:r>
          </a:p>
          <a:p>
            <a:pPr marL="0" indent="0" algn="l">
              <a:buNone/>
            </a:pPr>
            <a:r>
              <a:rPr lang="en-US" sz="2400" b="1" i="0" u="none" strike="noStrike" baseline="0" dirty="0">
                <a:solidFill>
                  <a:srgbClr val="231E1F"/>
                </a:solidFill>
                <a:latin typeface="TimesNewRomanPS-BoldMT"/>
              </a:rPr>
              <a:t>E. Volume of distribution</a:t>
            </a:r>
          </a:p>
          <a:p>
            <a:pPr marL="0" indent="0" algn="l">
              <a:buNone/>
            </a:pPr>
            <a:r>
              <a:rPr lang="en-US" sz="2400" b="0" i="0" u="none" strike="noStrike" baseline="0" dirty="0">
                <a:solidFill>
                  <a:srgbClr val="231E1F"/>
                </a:solidFill>
                <a:latin typeface="TimesNewRomanPSMT"/>
              </a:rPr>
              <a:t>The apparent volume of distribution, </a:t>
            </a:r>
            <a:r>
              <a:rPr lang="en-US" sz="2400" b="0" i="0" u="none" strike="noStrike" baseline="0" dirty="0" err="1">
                <a:solidFill>
                  <a:srgbClr val="231E1F"/>
                </a:solidFill>
                <a:latin typeface="TimesNewRomanPSMT"/>
              </a:rPr>
              <a:t>Vd</a:t>
            </a:r>
            <a:r>
              <a:rPr lang="en-US" sz="2400" b="0" i="0" u="none" strike="noStrike" baseline="0" dirty="0">
                <a:solidFill>
                  <a:srgbClr val="231E1F"/>
                </a:solidFill>
                <a:latin typeface="TimesNewRomanPSMT"/>
              </a:rPr>
              <a:t>, is defined as the fluid volume that is required</a:t>
            </a:r>
          </a:p>
          <a:p>
            <a:pPr marL="0" indent="0" algn="l">
              <a:buNone/>
            </a:pPr>
            <a:r>
              <a:rPr lang="en-US" sz="2400" b="0" i="0" u="none" strike="noStrike" baseline="0" dirty="0">
                <a:solidFill>
                  <a:srgbClr val="231E1F"/>
                </a:solidFill>
                <a:latin typeface="TimesNewRomanPSMT"/>
              </a:rPr>
              <a:t>to contain the entire drug in the body at the same concentration measured in the plasma.</a:t>
            </a:r>
          </a:p>
          <a:p>
            <a:pPr marL="0" indent="0" algn="l">
              <a:buNone/>
            </a:pPr>
            <a:r>
              <a:rPr lang="en-US" sz="2400" b="0" i="0" u="none" strike="noStrike" baseline="0" dirty="0">
                <a:solidFill>
                  <a:srgbClr val="231E1F"/>
                </a:solidFill>
                <a:latin typeface="TimesNewRomanPSMT"/>
              </a:rPr>
              <a:t>It is calculated by dividing the dose that ultimately gets into the systemic circulation by</a:t>
            </a:r>
          </a:p>
          <a:p>
            <a:pPr marL="0" indent="0" algn="l">
              <a:buNone/>
            </a:pPr>
            <a:r>
              <a:rPr lang="en-US" sz="2400" b="0" i="0" u="none" strike="noStrike" baseline="0" dirty="0">
                <a:solidFill>
                  <a:srgbClr val="231E1F"/>
                </a:solidFill>
                <a:latin typeface="TimesNewRomanPSMT"/>
              </a:rPr>
              <a:t>the plasma concentration at time zero (C0).</a:t>
            </a:r>
          </a:p>
          <a:p>
            <a:pPr marL="0" indent="0" algn="l">
              <a:buNone/>
            </a:pPr>
            <a:endParaRPr lang="en-US" sz="2400" dirty="0">
              <a:solidFill>
                <a:srgbClr val="231E1F"/>
              </a:solidFill>
              <a:latin typeface="TimesNewRomanPSMT"/>
            </a:endParaRPr>
          </a:p>
          <a:p>
            <a:pPr marL="0" indent="0" algn="l">
              <a:buNone/>
            </a:pPr>
            <a:r>
              <a:rPr lang="en-US" sz="2400" b="0" i="0" u="none" strike="noStrike" baseline="0" dirty="0">
                <a:solidFill>
                  <a:srgbClr val="231E1F"/>
                </a:solidFill>
                <a:latin typeface="TimesNewRomanPSMT"/>
              </a:rPr>
              <a:t>              </a:t>
            </a:r>
            <a:r>
              <a:rPr lang="en-US" sz="2400" b="0" i="0" u="none" strike="noStrike" baseline="0" dirty="0">
                <a:solidFill>
                  <a:srgbClr val="000000"/>
                </a:solidFill>
                <a:latin typeface="TimesNewRomanPSMT"/>
              </a:rPr>
              <a:t>Amount of drug in the body</a:t>
            </a:r>
          </a:p>
          <a:p>
            <a:pPr marL="0" indent="0" algn="l">
              <a:buNone/>
            </a:pPr>
            <a:r>
              <a:rPr lang="en-US" sz="2400" b="1" i="0" u="none" strike="noStrike" baseline="0" dirty="0" err="1">
                <a:solidFill>
                  <a:srgbClr val="000000"/>
                </a:solidFill>
                <a:latin typeface="TimesNewRomanPS-BoldMT"/>
              </a:rPr>
              <a:t>Vd</a:t>
            </a:r>
            <a:r>
              <a:rPr lang="en-US" sz="2400" b="1" i="0" u="none" strike="noStrike" baseline="0" dirty="0">
                <a:solidFill>
                  <a:srgbClr val="000000"/>
                </a:solidFill>
                <a:latin typeface="TimesNewRomanPS-BoldMT"/>
              </a:rPr>
              <a:t> = ---------------------------------------</a:t>
            </a:r>
          </a:p>
          <a:p>
            <a:pPr marL="0" indent="0" algn="l">
              <a:buNone/>
            </a:pPr>
            <a:r>
              <a:rPr lang="en-US" sz="2400" b="0" i="0" u="none" strike="noStrike" baseline="0" dirty="0">
                <a:solidFill>
                  <a:srgbClr val="000000"/>
                </a:solidFill>
                <a:latin typeface="TimesNewRomanPSMT"/>
              </a:rPr>
              <a:t>                 C0</a:t>
            </a:r>
            <a:endParaRPr lang="en-US" sz="2400" dirty="0"/>
          </a:p>
        </p:txBody>
      </p:sp>
    </p:spTree>
    <p:extLst>
      <p:ext uri="{BB962C8B-B14F-4D97-AF65-F5344CB8AC3E}">
        <p14:creationId xmlns:p14="http://schemas.microsoft.com/office/powerpoint/2010/main" val="330133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5963-EDF7-F00E-65A1-B69AA7A33912}"/>
              </a:ext>
            </a:extLst>
          </p:cNvPr>
          <p:cNvSpPr>
            <a:spLocks noGrp="1"/>
          </p:cNvSpPr>
          <p:nvPr>
            <p:ph type="title"/>
          </p:nvPr>
        </p:nvSpPr>
        <p:spPr/>
        <p:txBody>
          <a:bodyPr/>
          <a:lstStyle/>
          <a:p>
            <a:pPr algn="ctr"/>
            <a:r>
              <a:rPr lang="en-US" sz="4400" b="1" i="0" u="none" strike="noStrike" baseline="0" dirty="0">
                <a:latin typeface="TimesNewRomanPS-BoldMT"/>
              </a:rPr>
              <a:t>Drug distribution:</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87EC7885-E5A8-8CB1-7319-6CFEE8781193}"/>
              </a:ext>
            </a:extLst>
          </p:cNvPr>
          <p:cNvSpPr>
            <a:spLocks noGrp="1"/>
          </p:cNvSpPr>
          <p:nvPr>
            <p:ph idx="1"/>
          </p:nvPr>
        </p:nvSpPr>
        <p:spPr/>
        <p:txBody>
          <a:bodyPr>
            <a:noAutofit/>
          </a:bodyPr>
          <a:lstStyle/>
          <a:p>
            <a:pPr marL="0" indent="0" algn="l">
              <a:buNone/>
            </a:pPr>
            <a:r>
              <a:rPr lang="en-US" sz="2000" b="1" i="0" u="none" strike="noStrike" baseline="0" dirty="0">
                <a:solidFill>
                  <a:srgbClr val="231E1F"/>
                </a:solidFill>
                <a:latin typeface="TimesNewRomanPS-BoldMT"/>
              </a:rPr>
              <a:t>1. Distribution into the water compartments in the body</a:t>
            </a:r>
            <a:r>
              <a:rPr lang="en-US" sz="2000" b="0" i="0" u="none" strike="noStrike" baseline="0" dirty="0">
                <a:solidFill>
                  <a:srgbClr val="231E1F"/>
                </a:solidFill>
                <a:latin typeface="TimesNewRomanPSMT"/>
              </a:rPr>
              <a:t>: Once a drug enters the body, it has the potential to distribute into any one </a:t>
            </a:r>
            <a:r>
              <a:rPr lang="en-US" sz="2000" b="0" i="0" u="none" strike="noStrike" baseline="0" dirty="0">
                <a:solidFill>
                  <a:srgbClr val="231F20"/>
                </a:solidFill>
                <a:latin typeface="TimesNewRomanPSMT"/>
              </a:rPr>
              <a:t>of the three functionally distinct compartments of body water or to become sequestered in a cellular site.</a:t>
            </a:r>
          </a:p>
          <a:p>
            <a:pPr marL="0" indent="0" algn="l">
              <a:buNone/>
            </a:pPr>
            <a:r>
              <a:rPr lang="en-US" sz="2000" b="1" i="0" u="none" strike="noStrike" baseline="0" dirty="0">
                <a:solidFill>
                  <a:srgbClr val="231F20"/>
                </a:solidFill>
                <a:latin typeface="TimesNewRomanPS-BoldMT"/>
              </a:rPr>
              <a:t>a. Plasma compartment</a:t>
            </a:r>
            <a:r>
              <a:rPr lang="en-US" sz="2000" b="0" i="0" u="none" strike="noStrike" baseline="0" dirty="0">
                <a:solidFill>
                  <a:srgbClr val="231F20"/>
                </a:solidFill>
                <a:latin typeface="TimesNewRomanPSMT"/>
              </a:rPr>
              <a:t>: If a drug has a high molecular weight or is extensively protein bound, it is too large to pass through the slit junctions of the capillaries and, thus, is effectively trapped within the plasma (vascular) compartment. As a result, it has a low </a:t>
            </a:r>
            <a:r>
              <a:rPr lang="en-US" sz="2000" b="0" i="0" u="none" strike="noStrike" baseline="0" dirty="0" err="1">
                <a:solidFill>
                  <a:srgbClr val="231F20"/>
                </a:solidFill>
                <a:latin typeface="TimesNewRomanPSMT"/>
              </a:rPr>
              <a:t>Vd</a:t>
            </a:r>
            <a:r>
              <a:rPr lang="en-US" sz="2000" b="0" i="0" u="none" strike="noStrike" baseline="0" dirty="0">
                <a:solidFill>
                  <a:srgbClr val="231F20"/>
                </a:solidFill>
                <a:latin typeface="TimesNewRomanPSMT"/>
              </a:rPr>
              <a:t> that approximates the plasma volume, or about 4 L in a 70-kg individual. Heparin shows this type of distribution.</a:t>
            </a:r>
          </a:p>
          <a:p>
            <a:pPr marL="0" indent="0" algn="l">
              <a:buNone/>
            </a:pPr>
            <a:r>
              <a:rPr lang="en-US" sz="2000" b="1" i="0" u="none" strike="noStrike" baseline="0" dirty="0">
                <a:solidFill>
                  <a:srgbClr val="231F20"/>
                </a:solidFill>
                <a:latin typeface="TimesNewRomanPS-BoldMT"/>
              </a:rPr>
              <a:t>b. Extracellular fluid</a:t>
            </a:r>
            <a:r>
              <a:rPr lang="en-US" sz="2000" b="0" i="0" u="none" strike="noStrike" baseline="0" dirty="0">
                <a:solidFill>
                  <a:srgbClr val="231F20"/>
                </a:solidFill>
                <a:latin typeface="TimesNewRomanPSMT"/>
              </a:rPr>
              <a:t>: If a drug has a low molecular weight but is hydrophilic, it can pass through the endothelial slit junctions of the capillaries into the interstitial fluid. However, hydrophilic drugs cannot move across the lipid membranes of cells to enter the intracellular fluid. Therefore, these drugs distribute into a volume that is the sum of the plasma volume and the interstitial fluid, which together constitute the extracellular</a:t>
            </a:r>
          </a:p>
          <a:p>
            <a:pPr marL="0" indent="0" algn="l">
              <a:buNone/>
            </a:pPr>
            <a:r>
              <a:rPr lang="en-US" sz="2000" b="0" i="0" u="none" strike="noStrike" baseline="0" dirty="0">
                <a:solidFill>
                  <a:srgbClr val="231F20"/>
                </a:solidFill>
                <a:latin typeface="TimesNewRomanPSMT"/>
              </a:rPr>
              <a:t>fluid (about 20% of body weight or 14L in a 70-kg individual). Aminoglycoside antibiotics show this type of distribution.</a:t>
            </a:r>
            <a:endParaRPr lang="en-US" sz="2000" dirty="0"/>
          </a:p>
        </p:txBody>
      </p:sp>
    </p:spTree>
    <p:extLst>
      <p:ext uri="{BB962C8B-B14F-4D97-AF65-F5344CB8AC3E}">
        <p14:creationId xmlns:p14="http://schemas.microsoft.com/office/powerpoint/2010/main" val="44860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18D46-5A33-6E79-8B1E-51696B3DC018}"/>
              </a:ext>
            </a:extLst>
          </p:cNvPr>
          <p:cNvSpPr>
            <a:spLocks noGrp="1"/>
          </p:cNvSpPr>
          <p:nvPr>
            <p:ph idx="1"/>
          </p:nvPr>
        </p:nvSpPr>
        <p:spPr>
          <a:xfrm>
            <a:off x="838200" y="550843"/>
            <a:ext cx="10515600" cy="5626120"/>
          </a:xfrm>
        </p:spPr>
        <p:txBody>
          <a:bodyPr>
            <a:normAutofit fontScale="92500" lnSpcReduction="20000"/>
          </a:bodyPr>
          <a:lstStyle/>
          <a:p>
            <a:pPr marL="0" indent="0" algn="l">
              <a:buNone/>
            </a:pPr>
            <a:r>
              <a:rPr lang="en-US" sz="2400" b="1" i="0" u="none" strike="noStrike" baseline="0" dirty="0">
                <a:solidFill>
                  <a:srgbClr val="231F20"/>
                </a:solidFill>
                <a:latin typeface="TimesNewRomanPS-BoldMT"/>
              </a:rPr>
              <a:t>c. Total body water</a:t>
            </a:r>
            <a:r>
              <a:rPr lang="en-US" sz="2400" b="0" i="0" u="none" strike="noStrike" baseline="0" dirty="0">
                <a:solidFill>
                  <a:srgbClr val="231F20"/>
                </a:solidFill>
                <a:latin typeface="TimesNewRomanPSMT"/>
              </a:rPr>
              <a:t>: If a drug has a low molecular weight and has enough lipophilicity, it can move into the </a:t>
            </a:r>
            <a:r>
              <a:rPr lang="en-US" sz="2400" b="0" i="0" u="none" strike="noStrike" baseline="0" dirty="0" err="1">
                <a:solidFill>
                  <a:srgbClr val="231F20"/>
                </a:solidFill>
                <a:latin typeface="TimesNewRomanPSMT"/>
              </a:rPr>
              <a:t>interstitium</a:t>
            </a:r>
            <a:r>
              <a:rPr lang="en-US" sz="2400" b="0" i="0" u="none" strike="noStrike" baseline="0" dirty="0">
                <a:solidFill>
                  <a:srgbClr val="231F20"/>
                </a:solidFill>
                <a:latin typeface="TimesNewRomanPSMT"/>
              </a:rPr>
              <a:t> through the slit junctions and pass through the cell membranes into the intracellular fluid. These drugs distribute into a volume of about 60% of body weight or about 42 L in a 70-kg individual. Ethanol exhibits this apparent </a:t>
            </a:r>
            <a:r>
              <a:rPr lang="en-US" sz="2400" b="0" i="0" u="none" strike="noStrike" baseline="0" dirty="0" err="1">
                <a:solidFill>
                  <a:srgbClr val="231F20"/>
                </a:solidFill>
                <a:latin typeface="TimesNewRomanPSMT"/>
              </a:rPr>
              <a:t>Vd</a:t>
            </a:r>
            <a:r>
              <a:rPr lang="en-US" sz="2400" b="0" i="0" u="none" strike="noStrike" baseline="0" dirty="0">
                <a:solidFill>
                  <a:srgbClr val="231F20"/>
                </a:solidFill>
                <a:latin typeface="TimesNewRomanPSMT"/>
              </a:rPr>
              <a:t>. [Note: In general, a larger </a:t>
            </a:r>
            <a:r>
              <a:rPr lang="en-US" sz="2400" b="0" i="0" u="none" strike="noStrike" baseline="0" dirty="0" err="1">
                <a:solidFill>
                  <a:srgbClr val="231F20"/>
                </a:solidFill>
                <a:latin typeface="TimesNewRomanPSMT"/>
              </a:rPr>
              <a:t>Vd</a:t>
            </a:r>
            <a:r>
              <a:rPr lang="en-US" sz="2400" b="0" i="0" u="none" strike="noStrike" baseline="0" dirty="0">
                <a:solidFill>
                  <a:srgbClr val="231F20"/>
                </a:solidFill>
                <a:latin typeface="TimesNewRomanPSMT"/>
              </a:rPr>
              <a:t> indicates greater distribution into tissues; a smaller </a:t>
            </a:r>
            <a:r>
              <a:rPr lang="en-US" sz="2400" b="0" i="0" u="none" strike="noStrike" baseline="0" dirty="0" err="1">
                <a:solidFill>
                  <a:srgbClr val="231F20"/>
                </a:solidFill>
                <a:latin typeface="TimesNewRomanPSMT"/>
              </a:rPr>
              <a:t>Vd</a:t>
            </a:r>
            <a:r>
              <a:rPr lang="en-US" sz="2400" b="0" i="0" u="none" strike="noStrike" baseline="0" dirty="0">
                <a:solidFill>
                  <a:srgbClr val="231F20"/>
                </a:solidFill>
                <a:latin typeface="TimesNewRomanPSMT"/>
              </a:rPr>
              <a:t> suggests confinement to plasma or extracellular fluid.]</a:t>
            </a:r>
          </a:p>
          <a:p>
            <a:pPr marL="0" indent="0" algn="l">
              <a:buNone/>
            </a:pPr>
            <a:r>
              <a:rPr lang="en-US" sz="2400" b="1" i="0" u="none" strike="noStrike" baseline="0" dirty="0">
                <a:solidFill>
                  <a:srgbClr val="231F20"/>
                </a:solidFill>
                <a:latin typeface="TimesNewRomanPS-BoldMT"/>
              </a:rPr>
              <a:t>2. Determination of </a:t>
            </a:r>
            <a:r>
              <a:rPr lang="en-US" sz="2400" b="1" i="0" u="none" strike="noStrike" baseline="0" dirty="0" err="1">
                <a:solidFill>
                  <a:srgbClr val="231F20"/>
                </a:solidFill>
                <a:latin typeface="TimesNewRomanPS-BoldMT"/>
              </a:rPr>
              <a:t>Vd</a:t>
            </a:r>
            <a:r>
              <a:rPr lang="en-US" sz="2400" b="1" i="0" u="none" strike="noStrike" baseline="0" dirty="0">
                <a:solidFill>
                  <a:srgbClr val="231F20"/>
                </a:solidFill>
                <a:latin typeface="TimesNewRomanPS-BoldMT"/>
              </a:rPr>
              <a:t>: </a:t>
            </a:r>
            <a:r>
              <a:rPr lang="en-US" sz="2400" b="0" i="0" u="none" strike="noStrike" baseline="0" dirty="0">
                <a:solidFill>
                  <a:srgbClr val="231F20"/>
                </a:solidFill>
                <a:latin typeface="TimesNewRomanPSMT"/>
              </a:rPr>
              <a:t>The fact that drug clearance is usually a first order process allows calculation of </a:t>
            </a:r>
            <a:r>
              <a:rPr lang="en-US" sz="2400" b="0" i="0" u="none" strike="noStrike" baseline="0" dirty="0" err="1">
                <a:solidFill>
                  <a:srgbClr val="231F20"/>
                </a:solidFill>
                <a:latin typeface="TimesNewRomanPSMT"/>
              </a:rPr>
              <a:t>Vd</a:t>
            </a:r>
            <a:r>
              <a:rPr lang="en-US" sz="2400" b="0" i="0" u="none" strike="noStrike" baseline="0" dirty="0">
                <a:solidFill>
                  <a:srgbClr val="231F20"/>
                </a:solidFill>
                <a:latin typeface="TimesNewRomanPSMT"/>
              </a:rPr>
              <a:t>. First order means that a constant fraction of the drug is eliminated per unit of time. This process can be most easily analyzed by plotting the log of the plasma drug concentration (Cp) versus time. The concentration of drug in the plasma can be extrapolated back to time zero (the time of IV bolus) on the Y axis to determine C0, which is the concentration of drug that would have been achieved if the distribution phase had occurred instantly. This allows calculation of </a:t>
            </a:r>
            <a:r>
              <a:rPr lang="en-US" sz="2400" b="0" i="0" u="none" strike="noStrike" baseline="0" dirty="0" err="1">
                <a:solidFill>
                  <a:srgbClr val="231F20"/>
                </a:solidFill>
                <a:latin typeface="TimesNewRomanPSMT"/>
              </a:rPr>
              <a:t>Vd</a:t>
            </a:r>
            <a:r>
              <a:rPr lang="en-US" sz="2400" b="0" i="0" u="none" strike="noStrike" baseline="0" dirty="0">
                <a:solidFill>
                  <a:srgbClr val="231F20"/>
                </a:solidFill>
                <a:latin typeface="TimesNewRomanPSMT"/>
              </a:rPr>
              <a:t> as:</a:t>
            </a:r>
          </a:p>
          <a:p>
            <a:pPr marL="0" indent="0" algn="l">
              <a:buNone/>
            </a:pPr>
            <a:r>
              <a:rPr lang="en-US" sz="2400" b="0" i="0" u="none" strike="noStrike" baseline="0" dirty="0">
                <a:solidFill>
                  <a:srgbClr val="000000"/>
                </a:solidFill>
                <a:latin typeface="TimesNewRomanPSMT"/>
              </a:rPr>
              <a:t>         Dose</a:t>
            </a:r>
          </a:p>
          <a:p>
            <a:pPr marL="0" indent="0" algn="l">
              <a:buNone/>
            </a:pPr>
            <a:r>
              <a:rPr lang="en-US" sz="2400" b="1" i="0" u="none" strike="noStrike" baseline="0" dirty="0" err="1">
                <a:solidFill>
                  <a:srgbClr val="000000"/>
                </a:solidFill>
                <a:latin typeface="TimesNewRomanPS-BoldMT"/>
              </a:rPr>
              <a:t>Vd</a:t>
            </a:r>
            <a:r>
              <a:rPr lang="en-US" sz="2400" b="1" i="0" u="none" strike="noStrike" baseline="0" dirty="0">
                <a:solidFill>
                  <a:srgbClr val="000000"/>
                </a:solidFill>
                <a:latin typeface="TimesNewRomanPS-BoldMT"/>
              </a:rPr>
              <a:t> = ------------</a:t>
            </a:r>
          </a:p>
          <a:p>
            <a:pPr marL="0" indent="0" algn="l">
              <a:buNone/>
            </a:pPr>
            <a:r>
              <a:rPr lang="en-US" sz="2400" b="0" i="0" u="none" strike="noStrike" baseline="0" dirty="0">
                <a:solidFill>
                  <a:srgbClr val="000000"/>
                </a:solidFill>
                <a:latin typeface="TimesNewRomanPSMT"/>
              </a:rPr>
              <a:t>         C0</a:t>
            </a:r>
          </a:p>
          <a:p>
            <a:pPr marL="0" indent="0" algn="l">
              <a:buNone/>
            </a:pPr>
            <a:r>
              <a:rPr lang="en-US" sz="2400" b="0" i="0" u="none" strike="noStrike" baseline="0" dirty="0">
                <a:solidFill>
                  <a:srgbClr val="000000"/>
                </a:solidFill>
                <a:latin typeface="TimesNewRomanPSMT"/>
              </a:rPr>
              <a:t>For example, if 10 mg of drug is injected into a patient and the plasma concentration is extrapolated back to time zero, and C0 = 1 mg/L, then </a:t>
            </a:r>
            <a:r>
              <a:rPr lang="en-US" sz="2400" b="0" i="0" u="none" strike="noStrike" baseline="0" dirty="0" err="1">
                <a:solidFill>
                  <a:srgbClr val="000000"/>
                </a:solidFill>
                <a:latin typeface="TimesNewRomanPSMT"/>
              </a:rPr>
              <a:t>Vd</a:t>
            </a:r>
            <a:r>
              <a:rPr lang="en-US" sz="2400" b="0" i="0" u="none" strike="noStrike" baseline="0" dirty="0">
                <a:solidFill>
                  <a:srgbClr val="000000"/>
                </a:solidFill>
                <a:latin typeface="TimesNewRomanPSMT"/>
              </a:rPr>
              <a:t> = 10 mg/1</a:t>
            </a:r>
          </a:p>
          <a:p>
            <a:pPr marL="0" indent="0" algn="l">
              <a:buNone/>
            </a:pPr>
            <a:r>
              <a:rPr lang="en-US" sz="2400" b="0" i="0" u="none" strike="noStrike" baseline="0" dirty="0">
                <a:solidFill>
                  <a:srgbClr val="000000"/>
                </a:solidFill>
                <a:latin typeface="TimesNewRomanPSMT"/>
              </a:rPr>
              <a:t>mg/L </a:t>
            </a:r>
            <a:r>
              <a:rPr lang="en-US" sz="2400" b="0" i="0" u="none" strike="noStrike" baseline="0">
                <a:solidFill>
                  <a:srgbClr val="000000"/>
                </a:solidFill>
                <a:latin typeface="TimesNewRomanPSMT"/>
              </a:rPr>
              <a:t>= 10</a:t>
            </a:r>
            <a:endParaRPr lang="en-US" sz="2400" b="0" i="0" u="none" strike="noStrike" baseline="0" dirty="0">
              <a:solidFill>
                <a:srgbClr val="000000"/>
              </a:solidFill>
              <a:latin typeface="TimesNewRomanPSMT"/>
            </a:endParaRPr>
          </a:p>
        </p:txBody>
      </p:sp>
    </p:spTree>
    <p:extLst>
      <p:ext uri="{BB962C8B-B14F-4D97-AF65-F5344CB8AC3E}">
        <p14:creationId xmlns:p14="http://schemas.microsoft.com/office/powerpoint/2010/main" val="118231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C82B-BD32-0945-F6A1-B657117DCACA}"/>
              </a:ext>
            </a:extLst>
          </p:cNvPr>
          <p:cNvSpPr>
            <a:spLocks noGrp="1"/>
          </p:cNvSpPr>
          <p:nvPr>
            <p:ph type="title"/>
          </p:nvPr>
        </p:nvSpPr>
        <p:spPr/>
        <p:txBody>
          <a:bodyPr/>
          <a:lstStyle/>
          <a:p>
            <a:pPr algn="ctr"/>
            <a:r>
              <a:rPr lang="en-US" sz="4400" b="1" i="0" u="none" strike="noStrike" baseline="0" dirty="0">
                <a:latin typeface="TimesNewRomanPS-BoldMT"/>
              </a:rPr>
              <a:t>Pharmacokinetics</a:t>
            </a:r>
            <a:br>
              <a:rPr lang="en-US" sz="4400" b="1" i="0" u="none" strike="noStrike" baseline="0" dirty="0">
                <a:latin typeface="TimesNewRomanPS-BoldMT"/>
              </a:rPr>
            </a:br>
            <a:endParaRPr lang="en-US" dirty="0"/>
          </a:p>
        </p:txBody>
      </p:sp>
      <p:sp>
        <p:nvSpPr>
          <p:cNvPr id="3" name="Content Placeholder 2">
            <a:extLst>
              <a:ext uri="{FF2B5EF4-FFF2-40B4-BE49-F238E27FC236}">
                <a16:creationId xmlns:a16="http://schemas.microsoft.com/office/drawing/2014/main" id="{92F164DD-83C7-E84B-02FB-340FF36BE12E}"/>
              </a:ext>
            </a:extLst>
          </p:cNvPr>
          <p:cNvSpPr>
            <a:spLocks noGrp="1"/>
          </p:cNvSpPr>
          <p:nvPr>
            <p:ph idx="1"/>
          </p:nvPr>
        </p:nvSpPr>
        <p:spPr/>
        <p:txBody>
          <a:bodyPr>
            <a:normAutofit/>
          </a:bodyPr>
          <a:lstStyle/>
          <a:p>
            <a:pPr marL="0" indent="0">
              <a:buNone/>
            </a:pPr>
            <a:r>
              <a:rPr lang="en-US" sz="2400" b="0" i="0" u="none" strike="noStrike" baseline="0" dirty="0">
                <a:latin typeface="TimesNewRomanPSMT"/>
              </a:rPr>
              <a:t>• </a:t>
            </a:r>
            <a:r>
              <a:rPr lang="en-US" sz="2400" b="1" i="0" u="none" strike="noStrike" baseline="0" dirty="0">
                <a:latin typeface="TimesNewRomanPS-BoldMT"/>
              </a:rPr>
              <a:t>Absorption: </a:t>
            </a:r>
            <a:r>
              <a:rPr lang="en-US" sz="2400" b="0" i="0" u="none" strike="noStrike" baseline="0" dirty="0">
                <a:latin typeface="TimesNewRomanPSMT"/>
              </a:rPr>
              <a:t>First, absorption from the site of administration permits entry of the</a:t>
            </a:r>
          </a:p>
          <a:p>
            <a:pPr marL="0" indent="0">
              <a:buNone/>
            </a:pPr>
            <a:r>
              <a:rPr lang="en-US" sz="2400" b="0" i="0" u="none" strike="noStrike" baseline="0" dirty="0">
                <a:latin typeface="TimesNewRomanPSMT"/>
              </a:rPr>
              <a:t>drug (either directly or indirectly) into plasma.</a:t>
            </a:r>
          </a:p>
          <a:p>
            <a:pPr marL="0" indent="0">
              <a:buNone/>
            </a:pPr>
            <a:r>
              <a:rPr lang="en-US" sz="2400" b="0" i="0" u="none" strike="noStrike" baseline="0" dirty="0">
                <a:latin typeface="TimesNewRomanPSMT"/>
              </a:rPr>
              <a:t>• </a:t>
            </a:r>
            <a:r>
              <a:rPr lang="en-US" sz="2400" b="1" i="0" u="none" strike="noStrike" baseline="0" dirty="0">
                <a:latin typeface="TimesNewRomanPS-BoldMT"/>
              </a:rPr>
              <a:t>Distribution: </a:t>
            </a:r>
            <a:r>
              <a:rPr lang="en-US" sz="2400" b="0" i="0" u="none" strike="noStrike" baseline="0" dirty="0">
                <a:latin typeface="TimesNewRomanPSMT"/>
              </a:rPr>
              <a:t>Second, the drug may then reversibly leave the bloodstream and</a:t>
            </a:r>
          </a:p>
          <a:p>
            <a:pPr marL="0" indent="0">
              <a:buNone/>
            </a:pPr>
            <a:r>
              <a:rPr lang="en-US" sz="2400" b="0" i="0" u="none" strike="noStrike" baseline="0" dirty="0">
                <a:latin typeface="TimesNewRomanPSMT"/>
              </a:rPr>
              <a:t>distribute into the interstitial and intracellular fluids.</a:t>
            </a:r>
          </a:p>
          <a:p>
            <a:pPr marL="0" indent="0">
              <a:buNone/>
            </a:pPr>
            <a:r>
              <a:rPr lang="en-US" sz="2400" b="0" i="0" u="none" strike="noStrike" baseline="0" dirty="0">
                <a:latin typeface="TimesNewRomanPSMT"/>
              </a:rPr>
              <a:t>• </a:t>
            </a:r>
            <a:r>
              <a:rPr lang="en-US" sz="2400" b="1" i="0" u="none" strike="noStrike" baseline="0" dirty="0">
                <a:latin typeface="TimesNewRomanPS-BoldMT"/>
              </a:rPr>
              <a:t>Metabolism: </a:t>
            </a:r>
            <a:r>
              <a:rPr lang="en-US" sz="2400" b="0" i="0" u="none" strike="noStrike" baseline="0" dirty="0">
                <a:latin typeface="TimesNewRomanPSMT"/>
              </a:rPr>
              <a:t>Third, the drug may be </a:t>
            </a:r>
            <a:r>
              <a:rPr lang="en-US" sz="2400" b="0" i="0" u="none" strike="noStrike" baseline="0" dirty="0" err="1">
                <a:latin typeface="TimesNewRomanPSMT"/>
              </a:rPr>
              <a:t>biotransformed</a:t>
            </a:r>
            <a:r>
              <a:rPr lang="en-US" sz="2400" b="0" i="0" u="none" strike="noStrike" baseline="0" dirty="0">
                <a:latin typeface="TimesNewRomanPSMT"/>
              </a:rPr>
              <a:t> by metabolism by the liver or</a:t>
            </a:r>
          </a:p>
          <a:p>
            <a:pPr marL="0" indent="0">
              <a:buNone/>
            </a:pPr>
            <a:r>
              <a:rPr lang="en-US" sz="2400" b="0" i="0" u="none" strike="noStrike" baseline="0" dirty="0">
                <a:latin typeface="TimesNewRomanPSMT"/>
              </a:rPr>
              <a:t>other tissues.</a:t>
            </a:r>
          </a:p>
          <a:p>
            <a:pPr marL="0" indent="0">
              <a:buNone/>
            </a:pPr>
            <a:r>
              <a:rPr lang="en-US" sz="2400" b="0" i="0" u="none" strike="noStrike" baseline="0" dirty="0">
                <a:latin typeface="TimesNewRomanPSMT"/>
              </a:rPr>
              <a:t>• </a:t>
            </a:r>
            <a:r>
              <a:rPr lang="en-US" sz="2400" b="1" i="0" u="none" strike="noStrike" baseline="0" dirty="0">
                <a:latin typeface="TimesNewRomanPS-BoldMT"/>
              </a:rPr>
              <a:t>Elimination: </a:t>
            </a:r>
            <a:r>
              <a:rPr lang="en-US" sz="2400" b="0" i="0" u="none" strike="noStrike" baseline="0" dirty="0">
                <a:latin typeface="TimesNewRomanPSMT"/>
              </a:rPr>
              <a:t>Finally, the drug and its metabolites are eliminated from the body in</a:t>
            </a:r>
          </a:p>
          <a:p>
            <a:pPr marL="0" indent="0">
              <a:buNone/>
            </a:pPr>
            <a:r>
              <a:rPr lang="en-US" sz="2400" b="0" i="0" u="none" strike="noStrike" baseline="0" dirty="0">
                <a:latin typeface="TimesNewRomanPSMT"/>
              </a:rPr>
              <a:t>urine, bile, or feces.</a:t>
            </a:r>
          </a:p>
        </p:txBody>
      </p:sp>
    </p:spTree>
    <p:extLst>
      <p:ext uri="{BB962C8B-B14F-4D97-AF65-F5344CB8AC3E}">
        <p14:creationId xmlns:p14="http://schemas.microsoft.com/office/powerpoint/2010/main" val="2984542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17A84A-DD98-6A7A-47BA-759922781CED}"/>
              </a:ext>
            </a:extLst>
          </p:cNvPr>
          <p:cNvPicPr>
            <a:picLocks noGrp="1" noChangeAspect="1"/>
          </p:cNvPicPr>
          <p:nvPr>
            <p:ph idx="1"/>
          </p:nvPr>
        </p:nvPicPr>
        <p:blipFill>
          <a:blip r:embed="rId2"/>
          <a:stretch>
            <a:fillRect/>
          </a:stretch>
        </p:blipFill>
        <p:spPr>
          <a:xfrm>
            <a:off x="2362200" y="54882"/>
            <a:ext cx="3268607" cy="5600245"/>
          </a:xfrm>
        </p:spPr>
      </p:pic>
      <p:pic>
        <p:nvPicPr>
          <p:cNvPr id="7" name="Picture 6">
            <a:extLst>
              <a:ext uri="{FF2B5EF4-FFF2-40B4-BE49-F238E27FC236}">
                <a16:creationId xmlns:a16="http://schemas.microsoft.com/office/drawing/2014/main" id="{1A9C9A5A-5BDC-7AFC-FCAC-8FC2C1F3D87B}"/>
              </a:ext>
            </a:extLst>
          </p:cNvPr>
          <p:cNvPicPr>
            <a:picLocks noChangeAspect="1"/>
          </p:cNvPicPr>
          <p:nvPr/>
        </p:nvPicPr>
        <p:blipFill>
          <a:blip r:embed="rId3"/>
          <a:stretch>
            <a:fillRect/>
          </a:stretch>
        </p:blipFill>
        <p:spPr>
          <a:xfrm>
            <a:off x="5630807" y="54883"/>
            <a:ext cx="3763564" cy="5600244"/>
          </a:xfrm>
          <a:prstGeom prst="rect">
            <a:avLst/>
          </a:prstGeom>
        </p:spPr>
      </p:pic>
      <p:sp>
        <p:nvSpPr>
          <p:cNvPr id="9" name="TextBox 8">
            <a:extLst>
              <a:ext uri="{FF2B5EF4-FFF2-40B4-BE49-F238E27FC236}">
                <a16:creationId xmlns:a16="http://schemas.microsoft.com/office/drawing/2014/main" id="{AC668190-7237-4080-CBE6-25DE253AD628}"/>
              </a:ext>
            </a:extLst>
          </p:cNvPr>
          <p:cNvSpPr txBox="1"/>
          <p:nvPr/>
        </p:nvSpPr>
        <p:spPr>
          <a:xfrm>
            <a:off x="1709057" y="5644241"/>
            <a:ext cx="10330543" cy="923330"/>
          </a:xfrm>
          <a:prstGeom prst="rect">
            <a:avLst/>
          </a:prstGeom>
          <a:noFill/>
        </p:spPr>
        <p:txBody>
          <a:bodyPr wrap="square">
            <a:spAutoFit/>
          </a:bodyPr>
          <a:lstStyle/>
          <a:p>
            <a:pPr algn="l"/>
            <a:r>
              <a:rPr lang="en-US" sz="1800" b="1" i="0" u="none" strike="noStrike" baseline="0" dirty="0">
                <a:latin typeface="TimesNewRomanPS-BoldMT"/>
              </a:rPr>
              <a:t>Figure: Drug concentrations in plasma after a single injection of drug at time = 0.</a:t>
            </a:r>
          </a:p>
          <a:p>
            <a:pPr algn="l"/>
            <a:r>
              <a:rPr lang="en-US" sz="1800" b="1" i="0" u="none" strike="noStrike" baseline="0" dirty="0">
                <a:latin typeface="TimesNewRomanPS-BoldMT"/>
              </a:rPr>
              <a:t>A. Concentration data are plotted on a linear scale. B. Concentration data are plotted on a log</a:t>
            </a:r>
          </a:p>
          <a:p>
            <a:pPr algn="l"/>
            <a:r>
              <a:rPr lang="en-US" sz="1800" b="1" i="0" u="none" strike="noStrike" baseline="0" dirty="0">
                <a:latin typeface="TimesNewRomanPS-BoldMT"/>
              </a:rPr>
              <a:t>scale.</a:t>
            </a:r>
            <a:endParaRPr lang="en-US" dirty="0"/>
          </a:p>
        </p:txBody>
      </p:sp>
    </p:spTree>
    <p:extLst>
      <p:ext uri="{BB962C8B-B14F-4D97-AF65-F5344CB8AC3E}">
        <p14:creationId xmlns:p14="http://schemas.microsoft.com/office/powerpoint/2010/main" val="2575440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6D6E-C596-138E-1376-485258412FF5}"/>
              </a:ext>
            </a:extLst>
          </p:cNvPr>
          <p:cNvSpPr>
            <a:spLocks noGrp="1"/>
          </p:cNvSpPr>
          <p:nvPr>
            <p:ph type="title"/>
          </p:nvPr>
        </p:nvSpPr>
        <p:spPr/>
        <p:txBody>
          <a:bodyPr/>
          <a:lstStyle/>
          <a:p>
            <a:r>
              <a:rPr lang="en-US" sz="4400" b="1" i="0" u="none" strike="noStrike" baseline="0" dirty="0">
                <a:latin typeface="TimesNewRomanPS-BoldMT"/>
              </a:rPr>
              <a:t>Drug clearance through metabolism</a:t>
            </a:r>
            <a:endParaRPr lang="en-US" dirty="0"/>
          </a:p>
        </p:txBody>
      </p:sp>
      <p:sp>
        <p:nvSpPr>
          <p:cNvPr id="3" name="Content Placeholder 2">
            <a:extLst>
              <a:ext uri="{FF2B5EF4-FFF2-40B4-BE49-F238E27FC236}">
                <a16:creationId xmlns:a16="http://schemas.microsoft.com/office/drawing/2014/main" id="{44A7E2EA-C59C-019D-AD0B-039E9E0A9017}"/>
              </a:ext>
            </a:extLst>
          </p:cNvPr>
          <p:cNvSpPr>
            <a:spLocks noGrp="1"/>
          </p:cNvSpPr>
          <p:nvPr>
            <p:ph idx="1"/>
          </p:nvPr>
        </p:nvSpPr>
        <p:spPr>
          <a:xfrm>
            <a:off x="642256" y="1553481"/>
            <a:ext cx="10870371" cy="4858335"/>
          </a:xfrm>
        </p:spPr>
        <p:txBody>
          <a:bodyPr>
            <a:normAutofit fontScale="25000" lnSpcReduction="20000"/>
          </a:bodyPr>
          <a:lstStyle/>
          <a:p>
            <a:pPr marL="0" indent="0" algn="l">
              <a:buNone/>
            </a:pPr>
            <a:endParaRPr lang="en-US" sz="1800" b="0" i="0" u="none" strike="noStrike" baseline="0" dirty="0">
              <a:latin typeface="TimesNewRomanPSMT"/>
            </a:endParaRPr>
          </a:p>
          <a:p>
            <a:pPr marL="0" indent="0" algn="l">
              <a:buNone/>
            </a:pPr>
            <a:r>
              <a:rPr lang="en-US" sz="9600" b="0" i="0" u="none" strike="noStrike" baseline="0" dirty="0">
                <a:latin typeface="TimesNewRomanPSMT"/>
              </a:rPr>
              <a:t>Once a drug enters the body, the process of elimination begins. The three major routes of</a:t>
            </a:r>
          </a:p>
          <a:p>
            <a:pPr marL="0" indent="0" algn="l">
              <a:buNone/>
            </a:pPr>
            <a:r>
              <a:rPr lang="en-US" sz="9600" b="0" i="0" u="none" strike="noStrike" baseline="0" dirty="0">
                <a:latin typeface="TimesNewRomanPSMT"/>
              </a:rPr>
              <a:t> elimination are hepatic metabolism, biliary elimination, and urinary elimination.</a:t>
            </a:r>
          </a:p>
          <a:p>
            <a:pPr marL="0" indent="0" algn="l">
              <a:buNone/>
            </a:pPr>
            <a:r>
              <a:rPr lang="en-US" sz="9600" b="0" i="0" u="none" strike="noStrike" baseline="0" dirty="0">
                <a:latin typeface="TimesNewRomanPSMT"/>
              </a:rPr>
              <a:t> Together, these elimination processes decrease the plasma concentration exponentially.</a:t>
            </a:r>
          </a:p>
          <a:p>
            <a:pPr marL="0" indent="0" algn="l">
              <a:buNone/>
            </a:pPr>
            <a:r>
              <a:rPr lang="en-US" sz="9600" b="0" i="0" u="none" strike="noStrike" baseline="0" dirty="0">
                <a:latin typeface="TimesNewRomanPSMT"/>
              </a:rPr>
              <a:t> That is, a constant fraction of the drug present is eliminated in a given unit of time. Most drugs are eliminated according to first-order kinetics, although some, such as</a:t>
            </a:r>
          </a:p>
          <a:p>
            <a:pPr marL="0" indent="0" algn="l">
              <a:buNone/>
            </a:pPr>
            <a:r>
              <a:rPr lang="en-US" sz="9600" b="0" i="0" u="none" strike="noStrike" baseline="0" dirty="0">
                <a:latin typeface="TimesNewRomanPSMT"/>
              </a:rPr>
              <a:t> </a:t>
            </a:r>
            <a:r>
              <a:rPr lang="en-US" sz="9600" b="0" i="1" u="none" strike="noStrike" baseline="0" dirty="0">
                <a:latin typeface="TimesNewRomanPS-ItalicMT"/>
              </a:rPr>
              <a:t>aspirin </a:t>
            </a:r>
            <a:r>
              <a:rPr lang="en-US" sz="9600" b="0" i="0" u="none" strike="noStrike" baseline="0" dirty="0">
                <a:latin typeface="TimesNewRomanPSMT"/>
              </a:rPr>
              <a:t>in high doses, are eliminated according to zero-order or nonlinear kinetics.</a:t>
            </a:r>
          </a:p>
          <a:p>
            <a:pPr marL="0" indent="0" algn="l">
              <a:buNone/>
            </a:pPr>
            <a:r>
              <a:rPr lang="en-US" sz="9600" b="0" i="0" u="none" strike="noStrike" baseline="0" dirty="0">
                <a:latin typeface="TimesNewRomanPSMT"/>
              </a:rPr>
              <a:t>Metabolism leads to production of products with increased polarity, which allows the</a:t>
            </a:r>
          </a:p>
          <a:p>
            <a:pPr marL="0" indent="0" algn="l">
              <a:buNone/>
            </a:pPr>
            <a:r>
              <a:rPr lang="en-US" sz="9600" b="0" i="0" u="none" strike="noStrike" baseline="0" dirty="0">
                <a:latin typeface="TimesNewRomanPSMT"/>
              </a:rPr>
              <a:t> drug to be eliminated. Clearance (CL) estimates the amount of drug cleared from the</a:t>
            </a:r>
          </a:p>
          <a:p>
            <a:pPr marL="0" indent="0" algn="l">
              <a:buNone/>
            </a:pPr>
            <a:r>
              <a:rPr lang="en-US" sz="9600" b="0" i="0" u="none" strike="noStrike" baseline="0" dirty="0">
                <a:latin typeface="TimesNewRomanPSMT"/>
              </a:rPr>
              <a:t> body per unit of time. The kidney cannot  efficiently eliminate lipophilic drugs that</a:t>
            </a:r>
          </a:p>
          <a:p>
            <a:pPr marL="0" indent="0" algn="l">
              <a:buNone/>
            </a:pPr>
            <a:r>
              <a:rPr lang="en-US" sz="9600" b="0" i="0" u="none" strike="noStrike" baseline="0" dirty="0">
                <a:latin typeface="TimesNewRomanPSMT"/>
              </a:rPr>
              <a:t> readily cross cell membranes and are reabsorbed in the distal convoluted tubules.</a:t>
            </a:r>
          </a:p>
          <a:p>
            <a:pPr marL="0" indent="0" algn="l">
              <a:buNone/>
            </a:pPr>
            <a:r>
              <a:rPr lang="en-US" sz="9600" b="0" i="0" u="none" strike="noStrike" baseline="0" dirty="0">
                <a:latin typeface="TimesNewRomanPSMT"/>
              </a:rPr>
              <a:t> Therefore, lipid-soluble agents are first metabolized into more polar (hydrophilic)</a:t>
            </a:r>
          </a:p>
          <a:p>
            <a:pPr marL="0" indent="0" algn="l">
              <a:buNone/>
            </a:pPr>
            <a:r>
              <a:rPr lang="en-US" sz="9600" b="0" i="0" u="none" strike="noStrike" baseline="0" dirty="0">
                <a:latin typeface="TimesNewRomanPSMT"/>
              </a:rPr>
              <a:t> substances in the liver via two general sets of reactions, called phase I and phase II.</a:t>
            </a:r>
          </a:p>
        </p:txBody>
      </p:sp>
    </p:spTree>
    <p:extLst>
      <p:ext uri="{BB962C8B-B14F-4D97-AF65-F5344CB8AC3E}">
        <p14:creationId xmlns:p14="http://schemas.microsoft.com/office/powerpoint/2010/main" val="208129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40A6-F8E0-DCAF-6F39-8D03BB7EA2CB}"/>
              </a:ext>
            </a:extLst>
          </p:cNvPr>
          <p:cNvSpPr>
            <a:spLocks noGrp="1"/>
          </p:cNvSpPr>
          <p:nvPr>
            <p:ph type="title"/>
          </p:nvPr>
        </p:nvSpPr>
        <p:spPr/>
        <p:txBody>
          <a:bodyPr>
            <a:normAutofit/>
          </a:bodyPr>
          <a:lstStyle/>
          <a:p>
            <a:pPr algn="ctr"/>
            <a:r>
              <a:rPr lang="en-US" sz="3200" b="1" i="0" u="none" strike="noStrike" baseline="0" dirty="0">
                <a:latin typeface="TimesNewRomanPS-BoldMT"/>
              </a:rPr>
              <a:t>Drug clearance through metabolism</a:t>
            </a:r>
            <a:endParaRPr lang="en-US" sz="6600" dirty="0"/>
          </a:p>
        </p:txBody>
      </p:sp>
      <p:pic>
        <p:nvPicPr>
          <p:cNvPr id="5" name="Content Placeholder 4">
            <a:extLst>
              <a:ext uri="{FF2B5EF4-FFF2-40B4-BE49-F238E27FC236}">
                <a16:creationId xmlns:a16="http://schemas.microsoft.com/office/drawing/2014/main" id="{ECDE3742-2587-9726-C926-109D27F6B46E}"/>
              </a:ext>
            </a:extLst>
          </p:cNvPr>
          <p:cNvPicPr>
            <a:picLocks noGrp="1" noChangeAspect="1"/>
          </p:cNvPicPr>
          <p:nvPr>
            <p:ph idx="1"/>
          </p:nvPr>
        </p:nvPicPr>
        <p:blipFill>
          <a:blip r:embed="rId2"/>
          <a:stretch>
            <a:fillRect/>
          </a:stretch>
        </p:blipFill>
        <p:spPr>
          <a:xfrm>
            <a:off x="838200" y="1894901"/>
            <a:ext cx="10515600" cy="3095740"/>
          </a:xfrm>
        </p:spPr>
      </p:pic>
    </p:spTree>
    <p:extLst>
      <p:ext uri="{BB962C8B-B14F-4D97-AF65-F5344CB8AC3E}">
        <p14:creationId xmlns:p14="http://schemas.microsoft.com/office/powerpoint/2010/main" val="168558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6F63-6A07-146A-21B4-5AAD16BCF3FB}"/>
              </a:ext>
            </a:extLst>
          </p:cNvPr>
          <p:cNvSpPr>
            <a:spLocks noGrp="1"/>
          </p:cNvSpPr>
          <p:nvPr>
            <p:ph type="title"/>
          </p:nvPr>
        </p:nvSpPr>
        <p:spPr/>
        <p:txBody>
          <a:bodyPr/>
          <a:lstStyle/>
          <a:p>
            <a:pPr algn="ctr"/>
            <a:r>
              <a:rPr lang="en-US" sz="4400" b="1" i="0" u="none" strike="noStrike" baseline="0" dirty="0">
                <a:latin typeface="TimesNewRomanPS-BoldMT"/>
              </a:rPr>
              <a:t>Drug clearance through kidney</a:t>
            </a:r>
            <a:br>
              <a:rPr lang="en-US" sz="4400" b="0" i="0" u="none" strike="noStrike" baseline="0" dirty="0">
                <a:latin typeface="TimesNewRomanPSMT"/>
              </a:rPr>
            </a:br>
            <a:endParaRPr lang="en-US" dirty="0"/>
          </a:p>
        </p:txBody>
      </p:sp>
      <p:sp>
        <p:nvSpPr>
          <p:cNvPr id="3" name="Content Placeholder 2">
            <a:extLst>
              <a:ext uri="{FF2B5EF4-FFF2-40B4-BE49-F238E27FC236}">
                <a16:creationId xmlns:a16="http://schemas.microsoft.com/office/drawing/2014/main" id="{0AE0C931-3A1B-BB2B-5C3D-061C9A076030}"/>
              </a:ext>
            </a:extLst>
          </p:cNvPr>
          <p:cNvSpPr>
            <a:spLocks noGrp="1"/>
          </p:cNvSpPr>
          <p:nvPr>
            <p:ph idx="1"/>
          </p:nvPr>
        </p:nvSpPr>
        <p:spPr>
          <a:xfrm>
            <a:off x="838200" y="1410159"/>
            <a:ext cx="10515600" cy="5288096"/>
          </a:xfrm>
        </p:spPr>
        <p:txBody>
          <a:bodyPr>
            <a:normAutofit lnSpcReduction="10000"/>
          </a:bodyPr>
          <a:lstStyle/>
          <a:p>
            <a:pPr marL="0" indent="0" algn="l">
              <a:buNone/>
            </a:pPr>
            <a:r>
              <a:rPr lang="en-US" sz="2400" b="0" i="0" u="none" strike="noStrike" baseline="0" dirty="0">
                <a:latin typeface="TimesNewRomanPSMT"/>
              </a:rPr>
              <a:t>Drugs must be sufficiently polar to be eliminated from the body. Removal of drugs from the body occurs via a number of routes, the most important being elimination through the kidney into the urine. Patients with renal dysfunction may be unable to excrete drugs and are at risk for drug accumulation and adverse effects. Elimination of drugs via the kidneys into urine involves the processes of glomerular filtration, active tubular secretion, and passive tubular reabsorption.</a:t>
            </a:r>
          </a:p>
          <a:p>
            <a:pPr marL="0" indent="0" algn="l">
              <a:buNone/>
            </a:pPr>
            <a:r>
              <a:rPr lang="en-US" sz="2600" b="1" i="0" u="none" strike="noStrike" baseline="0" dirty="0">
                <a:latin typeface="TimesNewRomanPS-BoldMT"/>
              </a:rPr>
              <a:t>1. Glomerular filtration:</a:t>
            </a:r>
          </a:p>
          <a:p>
            <a:pPr marL="0" indent="0" algn="l">
              <a:buNone/>
            </a:pPr>
            <a:r>
              <a:rPr lang="en-US" sz="2600" b="0" i="0" u="none" strike="noStrike" baseline="0" dirty="0">
                <a:latin typeface="TimesNewRomanPSMT"/>
              </a:rPr>
              <a:t>Drugs enter the kidney through renal arteries, which divide to form a glomerular capillary plexus. Free drug (not bound to albumin) flows through the capillary slits into the Bowman space as part of the glomerular filtrate. The glomerular filtration rate (GFR) is normally about 125 mL/min but may diminish significantly in renal disease.</a:t>
            </a:r>
          </a:p>
          <a:p>
            <a:pPr marL="0" indent="0" algn="l">
              <a:buNone/>
            </a:pPr>
            <a:r>
              <a:rPr lang="en-US" sz="2600" b="0" i="0" u="none" strike="noStrike" baseline="0" dirty="0">
                <a:latin typeface="TimesNewRomanPSMT"/>
              </a:rPr>
              <a:t>Lipid solubility and pH do not influence the passage of drugs into the glomerular filtrate. However, variations in GFR and protein binding of drugs do affect this process.</a:t>
            </a:r>
            <a:endParaRPr lang="en-US" sz="4800" dirty="0"/>
          </a:p>
        </p:txBody>
      </p:sp>
    </p:spTree>
    <p:extLst>
      <p:ext uri="{BB962C8B-B14F-4D97-AF65-F5344CB8AC3E}">
        <p14:creationId xmlns:p14="http://schemas.microsoft.com/office/powerpoint/2010/main" val="61028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DA4C-2BAB-2F13-31A8-304C17D5E29F}"/>
              </a:ext>
            </a:extLst>
          </p:cNvPr>
          <p:cNvSpPr>
            <a:spLocks noGrp="1"/>
          </p:cNvSpPr>
          <p:nvPr>
            <p:ph type="title"/>
          </p:nvPr>
        </p:nvSpPr>
        <p:spPr/>
        <p:txBody>
          <a:bodyPr/>
          <a:lstStyle/>
          <a:p>
            <a:pPr algn="ctr"/>
            <a:r>
              <a:rPr lang="en-US" sz="4400" b="1" i="0" u="none" strike="noStrike" baseline="0" dirty="0">
                <a:latin typeface="TimesNewRomanPS-BoldMT"/>
              </a:rPr>
              <a:t>Drug clearance through kidney</a:t>
            </a:r>
            <a:br>
              <a:rPr lang="en-US" sz="4400" b="0" i="0" u="none" strike="noStrike" baseline="0" dirty="0">
                <a:latin typeface="TimesNewRomanPSMT"/>
              </a:rPr>
            </a:br>
            <a:endParaRPr lang="en-US" dirty="0"/>
          </a:p>
        </p:txBody>
      </p:sp>
      <p:sp>
        <p:nvSpPr>
          <p:cNvPr id="3" name="Content Placeholder 2">
            <a:extLst>
              <a:ext uri="{FF2B5EF4-FFF2-40B4-BE49-F238E27FC236}">
                <a16:creationId xmlns:a16="http://schemas.microsoft.com/office/drawing/2014/main" id="{1277FC55-2F84-98A8-B9AC-60D98649A573}"/>
              </a:ext>
            </a:extLst>
          </p:cNvPr>
          <p:cNvSpPr>
            <a:spLocks noGrp="1"/>
          </p:cNvSpPr>
          <p:nvPr>
            <p:ph idx="1"/>
          </p:nvPr>
        </p:nvSpPr>
        <p:spPr/>
        <p:txBody>
          <a:bodyPr>
            <a:normAutofit/>
          </a:bodyPr>
          <a:lstStyle/>
          <a:p>
            <a:pPr marL="0" indent="0" algn="l">
              <a:buNone/>
            </a:pPr>
            <a:r>
              <a:rPr lang="en-US" sz="2400" b="1" i="0" u="none" strike="noStrike" baseline="0" dirty="0">
                <a:latin typeface="TimesNewRomanPS-BoldMT"/>
              </a:rPr>
              <a:t>2. Proximal tubular secretion: </a:t>
            </a:r>
            <a:r>
              <a:rPr lang="en-US" sz="2400" b="0" i="0" u="none" strike="noStrike" baseline="0" dirty="0">
                <a:latin typeface="TimesNewRomanPSMT"/>
              </a:rPr>
              <a:t>Drugs that were not transferred into the glomerular filtrate leave the glomeruli through efferent arterioles, which divide to form a capillary plexus surrounding the nephric lumen in the proximal tubule. Secretion primarily occurs in the proximal tubules by two energy-requiring active transport systems: one for anions (for example, deprotonated forms of weak acids)</a:t>
            </a:r>
          </a:p>
          <a:p>
            <a:pPr marL="0" indent="0" algn="l">
              <a:buNone/>
            </a:pPr>
            <a:r>
              <a:rPr lang="en-US" sz="2400" b="0" i="0" u="none" strike="noStrike" baseline="0" dirty="0">
                <a:latin typeface="TimesNewRomanPSMT"/>
              </a:rPr>
              <a:t>and one for cations (for example, protonated forms of weak bases). Each of these transport systems shows low specificity and can transport many compounds. Thus, competition between drugs for these carriers can occur within each transport system.</a:t>
            </a:r>
            <a:endParaRPr lang="en-US" sz="3600" dirty="0"/>
          </a:p>
        </p:txBody>
      </p:sp>
    </p:spTree>
    <p:extLst>
      <p:ext uri="{BB962C8B-B14F-4D97-AF65-F5344CB8AC3E}">
        <p14:creationId xmlns:p14="http://schemas.microsoft.com/office/powerpoint/2010/main" val="402932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1D21-CE2D-AE14-2616-D04ADED83F76}"/>
              </a:ext>
            </a:extLst>
          </p:cNvPr>
          <p:cNvSpPr>
            <a:spLocks noGrp="1"/>
          </p:cNvSpPr>
          <p:nvPr>
            <p:ph type="title"/>
          </p:nvPr>
        </p:nvSpPr>
        <p:spPr/>
        <p:txBody>
          <a:bodyPr/>
          <a:lstStyle/>
          <a:p>
            <a:pPr algn="ctr"/>
            <a:r>
              <a:rPr lang="en-US" sz="4400" b="1" i="0" u="none" strike="noStrike" baseline="0" dirty="0">
                <a:latin typeface="TimesNewRomanPS-BoldMT"/>
              </a:rPr>
              <a:t>Drug clearance through kidney</a:t>
            </a:r>
            <a:endParaRPr lang="en-US" dirty="0"/>
          </a:p>
        </p:txBody>
      </p:sp>
      <p:sp>
        <p:nvSpPr>
          <p:cNvPr id="3" name="Content Placeholder 2">
            <a:extLst>
              <a:ext uri="{FF2B5EF4-FFF2-40B4-BE49-F238E27FC236}">
                <a16:creationId xmlns:a16="http://schemas.microsoft.com/office/drawing/2014/main" id="{205BB740-F3E4-14A7-B909-F694DE1016D5}"/>
              </a:ext>
            </a:extLst>
          </p:cNvPr>
          <p:cNvSpPr>
            <a:spLocks noGrp="1"/>
          </p:cNvSpPr>
          <p:nvPr>
            <p:ph idx="1"/>
          </p:nvPr>
        </p:nvSpPr>
        <p:spPr>
          <a:xfrm>
            <a:off x="665143" y="1443210"/>
            <a:ext cx="10861713" cy="5255045"/>
          </a:xfrm>
        </p:spPr>
        <p:txBody>
          <a:bodyPr>
            <a:noAutofit/>
          </a:bodyPr>
          <a:lstStyle/>
          <a:p>
            <a:pPr marL="0" indent="0" algn="l">
              <a:buNone/>
            </a:pPr>
            <a:r>
              <a:rPr lang="en-US" sz="2400" b="1" i="0" u="none" strike="noStrike" baseline="0" dirty="0">
                <a:latin typeface="TimesNewRomanPS-BoldMT"/>
              </a:rPr>
              <a:t>3. Distal tubular reabsorption: </a:t>
            </a:r>
            <a:r>
              <a:rPr lang="en-US" sz="2400" b="0" i="0" u="none" strike="noStrike" baseline="0" dirty="0">
                <a:latin typeface="TimesNewRomanPSMT"/>
              </a:rPr>
              <a:t>As a drug moves toward the distal convoluted</a:t>
            </a:r>
          </a:p>
          <a:p>
            <a:pPr marL="0" indent="0" algn="l">
              <a:buNone/>
            </a:pPr>
            <a:r>
              <a:rPr lang="en-US" sz="2400" b="0" i="0" u="none" strike="noStrike" baseline="0" dirty="0">
                <a:latin typeface="TimesNewRomanPSMT"/>
              </a:rPr>
              <a:t>tubule, its concentration increases and exceeds that of the perivascular space. The drug,</a:t>
            </a:r>
          </a:p>
          <a:p>
            <a:pPr marL="0" indent="0" algn="l">
              <a:buNone/>
            </a:pPr>
            <a:r>
              <a:rPr lang="en-US" sz="2400" b="0" i="0" u="none" strike="noStrike" baseline="0" dirty="0">
                <a:latin typeface="TimesNewRomanPSMT"/>
              </a:rPr>
              <a:t>if uncharged, may diffuse out of the nephric lumen, back into the systemic circulation.</a:t>
            </a:r>
          </a:p>
          <a:p>
            <a:pPr marL="0" indent="0" algn="l">
              <a:buNone/>
            </a:pPr>
            <a:r>
              <a:rPr lang="en-US" sz="2400" b="0" i="0" u="none" strike="noStrike" baseline="0" dirty="0">
                <a:latin typeface="TimesNewRomanPSMT"/>
              </a:rPr>
              <a:t>Manipulating the urine pH to increase the fraction of ionized drug in the lumen may be</a:t>
            </a:r>
          </a:p>
          <a:p>
            <a:pPr marL="0" indent="0" algn="l">
              <a:buNone/>
            </a:pPr>
            <a:r>
              <a:rPr lang="en-US" sz="2400" b="0" i="0" u="none" strike="noStrike" baseline="0" dirty="0">
                <a:latin typeface="TimesNewRomanPSMT"/>
              </a:rPr>
              <a:t>done to minimize the amount of back diffusion and increase the clearance of an</a:t>
            </a:r>
          </a:p>
          <a:p>
            <a:pPr marL="0" indent="0" algn="l">
              <a:buNone/>
            </a:pPr>
            <a:r>
              <a:rPr lang="en-US" sz="2400" b="0" i="0" u="none" strike="noStrike" baseline="0" dirty="0">
                <a:latin typeface="TimesNewRomanPSMT"/>
              </a:rPr>
              <a:t>undesirable drug. As a general rule, weak acids can be eliminated by alkalinization of</a:t>
            </a:r>
          </a:p>
          <a:p>
            <a:pPr marL="0" indent="0" algn="l">
              <a:buNone/>
            </a:pPr>
            <a:r>
              <a:rPr lang="en-US" sz="2400" b="0" i="0" u="none" strike="noStrike" baseline="0" dirty="0">
                <a:latin typeface="TimesNewRomanPSMT"/>
              </a:rPr>
              <a:t>the urine, whereas elimination of weak bases may be increased by acidification of the</a:t>
            </a:r>
          </a:p>
          <a:p>
            <a:pPr marL="0" indent="0" algn="l">
              <a:buNone/>
            </a:pPr>
            <a:r>
              <a:rPr lang="en-US" sz="2400" b="0" i="0" u="none" strike="noStrike" baseline="0" dirty="0">
                <a:latin typeface="TimesNewRomanPSMT"/>
              </a:rPr>
              <a:t>urine. This process is called “ion trapping.” For example, a patient presenting with</a:t>
            </a:r>
          </a:p>
          <a:p>
            <a:pPr marL="0" indent="0" algn="l">
              <a:buNone/>
            </a:pPr>
            <a:r>
              <a:rPr lang="en-US" sz="2400" b="0" i="1" u="none" strike="noStrike" baseline="0" dirty="0">
                <a:latin typeface="TimesNewRomanPS-ItalicMT"/>
              </a:rPr>
              <a:t>phenobarbital </a:t>
            </a:r>
            <a:r>
              <a:rPr lang="en-US" sz="2400" b="0" i="0" u="none" strike="noStrike" baseline="0" dirty="0">
                <a:latin typeface="TimesNewRomanPSMT"/>
              </a:rPr>
              <a:t>(weak acid) overdose can be given </a:t>
            </a:r>
            <a:r>
              <a:rPr lang="en-US" sz="2400" b="0" i="1" u="none" strike="noStrike" baseline="0" dirty="0">
                <a:latin typeface="TimesNewRomanPS-ItalicMT"/>
              </a:rPr>
              <a:t>bicarbonate, </a:t>
            </a:r>
            <a:r>
              <a:rPr lang="en-US" sz="2400" b="0" i="0" u="none" strike="noStrike" baseline="0" dirty="0">
                <a:latin typeface="TimesNewRomanPSMT"/>
              </a:rPr>
              <a:t>which alkalinizes the</a:t>
            </a:r>
          </a:p>
          <a:p>
            <a:pPr marL="0" indent="0" algn="l">
              <a:buNone/>
            </a:pPr>
            <a:r>
              <a:rPr lang="en-US" sz="2400" b="0" i="0" u="none" strike="noStrike" baseline="0" dirty="0">
                <a:latin typeface="TimesNewRomanPSMT"/>
              </a:rPr>
              <a:t>urine and keeps the drug ionized, thereby decreasing its reabsorption.</a:t>
            </a:r>
            <a:endParaRPr lang="en-US" sz="2400" dirty="0"/>
          </a:p>
        </p:txBody>
      </p:sp>
    </p:spTree>
    <p:extLst>
      <p:ext uri="{BB962C8B-B14F-4D97-AF65-F5344CB8AC3E}">
        <p14:creationId xmlns:p14="http://schemas.microsoft.com/office/powerpoint/2010/main" val="3631872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AFDDC0-3B9C-7BDE-5D9B-900B21067009}"/>
              </a:ext>
            </a:extLst>
          </p:cNvPr>
          <p:cNvPicPr>
            <a:picLocks noGrp="1" noChangeAspect="1"/>
          </p:cNvPicPr>
          <p:nvPr>
            <p:ph idx="1"/>
          </p:nvPr>
        </p:nvPicPr>
        <p:blipFill>
          <a:blip r:embed="rId2"/>
          <a:stretch>
            <a:fillRect/>
          </a:stretch>
        </p:blipFill>
        <p:spPr>
          <a:xfrm>
            <a:off x="5998689" y="0"/>
            <a:ext cx="5227499" cy="6858000"/>
          </a:xfrm>
        </p:spPr>
      </p:pic>
      <p:sp>
        <p:nvSpPr>
          <p:cNvPr id="7" name="TextBox 6">
            <a:extLst>
              <a:ext uri="{FF2B5EF4-FFF2-40B4-BE49-F238E27FC236}">
                <a16:creationId xmlns:a16="http://schemas.microsoft.com/office/drawing/2014/main" id="{B05F0CFC-1B44-9036-0CD8-1533136B6A2B}"/>
              </a:ext>
            </a:extLst>
          </p:cNvPr>
          <p:cNvSpPr txBox="1"/>
          <p:nvPr/>
        </p:nvSpPr>
        <p:spPr>
          <a:xfrm>
            <a:off x="403952" y="3108588"/>
            <a:ext cx="5324820" cy="461665"/>
          </a:xfrm>
          <a:prstGeom prst="rect">
            <a:avLst/>
          </a:prstGeom>
          <a:noFill/>
        </p:spPr>
        <p:txBody>
          <a:bodyPr wrap="square">
            <a:spAutoFit/>
          </a:bodyPr>
          <a:lstStyle/>
          <a:p>
            <a:pPr algn="l"/>
            <a:r>
              <a:rPr lang="en-US" sz="2400" b="1" i="0" u="none" strike="noStrike" baseline="0" dirty="0">
                <a:latin typeface="TimesNewRomanPS-BoldMT"/>
              </a:rPr>
              <a:t>Figure: Drug elimination by the kidney</a:t>
            </a:r>
            <a:endParaRPr lang="en-US" sz="2400" dirty="0"/>
          </a:p>
        </p:txBody>
      </p:sp>
    </p:spTree>
    <p:extLst>
      <p:ext uri="{BB962C8B-B14F-4D97-AF65-F5344CB8AC3E}">
        <p14:creationId xmlns:p14="http://schemas.microsoft.com/office/powerpoint/2010/main" val="1225104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5C2F-B1C4-FC9A-D816-3A6BC1703A6A}"/>
              </a:ext>
            </a:extLst>
          </p:cNvPr>
          <p:cNvSpPr>
            <a:spLocks noGrp="1"/>
          </p:cNvSpPr>
          <p:nvPr>
            <p:ph type="title"/>
          </p:nvPr>
        </p:nvSpPr>
        <p:spPr/>
        <p:txBody>
          <a:bodyPr/>
          <a:lstStyle/>
          <a:p>
            <a:pPr algn="ctr"/>
            <a:r>
              <a:rPr lang="en-US" sz="4400" b="1" i="0" u="none" strike="noStrike" baseline="0" dirty="0">
                <a:solidFill>
                  <a:srgbClr val="231F20"/>
                </a:solidFill>
                <a:latin typeface="TimesNewRomanPS-BoldMT"/>
              </a:rPr>
              <a:t>Excretion by other routes:</a:t>
            </a:r>
            <a:br>
              <a:rPr lang="en-US" sz="4400" b="1" i="0" u="none" strike="noStrike" baseline="0" dirty="0">
                <a:solidFill>
                  <a:srgbClr val="231F20"/>
                </a:solidFill>
                <a:latin typeface="TimesNewRomanPS-BoldMT"/>
              </a:rPr>
            </a:br>
            <a:endParaRPr lang="en-US" dirty="0"/>
          </a:p>
        </p:txBody>
      </p:sp>
      <p:sp>
        <p:nvSpPr>
          <p:cNvPr id="3" name="Content Placeholder 2">
            <a:extLst>
              <a:ext uri="{FF2B5EF4-FFF2-40B4-BE49-F238E27FC236}">
                <a16:creationId xmlns:a16="http://schemas.microsoft.com/office/drawing/2014/main" id="{4EC1414F-D204-37A7-8275-D41876804C44}"/>
              </a:ext>
            </a:extLst>
          </p:cNvPr>
          <p:cNvSpPr>
            <a:spLocks noGrp="1"/>
          </p:cNvSpPr>
          <p:nvPr>
            <p:ph idx="1"/>
          </p:nvPr>
        </p:nvSpPr>
        <p:spPr/>
        <p:txBody>
          <a:bodyPr>
            <a:noAutofit/>
          </a:bodyPr>
          <a:lstStyle/>
          <a:p>
            <a:pPr algn="l"/>
            <a:r>
              <a:rPr lang="en-US" sz="2400" b="0" i="0" u="none" strike="noStrike" baseline="0" dirty="0">
                <a:solidFill>
                  <a:srgbClr val="231F20"/>
                </a:solidFill>
                <a:latin typeface="TimesNewRomanPSMT"/>
              </a:rPr>
              <a:t>Drug excretion may also occur via the intestines, bile, lungs, and breast milk, among others. Drugs that are not absorbed after oral administration or drugs that are secreted directly into the intestines or into bile are excreted in the feces. The lungs are primarily involved in the elimination of anesthetic gases (for example, desflurane). Elimination of drugs in breast milk may expose the breast-feeding infant to medications and/ or metabolites being taken by the mother and is a potential source of undesirable side effects to the infant. </a:t>
            </a:r>
          </a:p>
          <a:p>
            <a:pPr algn="l"/>
            <a:r>
              <a:rPr lang="en-US" sz="2400" b="0" i="0" u="none" strike="noStrike" baseline="0" dirty="0">
                <a:solidFill>
                  <a:srgbClr val="231F20"/>
                </a:solidFill>
                <a:latin typeface="TimesNewRomanPSMT"/>
              </a:rPr>
              <a:t>Excretion of most drugs into sweat, saliva, tears, hair, and skin occurs only to a small extent. Total body clearance and drug half-life are important measures of drug clearance that are used to optimize drug therapy and minimize toxicity.</a:t>
            </a:r>
            <a:endParaRPr lang="en-US" sz="2400" dirty="0"/>
          </a:p>
        </p:txBody>
      </p:sp>
    </p:spTree>
    <p:extLst>
      <p:ext uri="{BB962C8B-B14F-4D97-AF65-F5344CB8AC3E}">
        <p14:creationId xmlns:p14="http://schemas.microsoft.com/office/powerpoint/2010/main" val="3161446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BEFDF-29EF-8A8F-16CF-C406AF2571E7}"/>
              </a:ext>
            </a:extLst>
          </p:cNvPr>
          <p:cNvSpPr>
            <a:spLocks noGrp="1"/>
          </p:cNvSpPr>
          <p:nvPr>
            <p:ph idx="1"/>
          </p:nvPr>
        </p:nvSpPr>
        <p:spPr/>
        <p:txBody>
          <a:bodyPr>
            <a:normAutofit/>
          </a:bodyPr>
          <a:lstStyle/>
          <a:p>
            <a:pPr marL="0" indent="0">
              <a:buNone/>
            </a:pPr>
            <a:r>
              <a:rPr lang="en-US" sz="2400" b="1" i="0" u="none" strike="noStrike" baseline="0" dirty="0">
                <a:solidFill>
                  <a:srgbClr val="231F20"/>
                </a:solidFill>
                <a:latin typeface="TimesNewRomanPS-BoldMT"/>
              </a:rPr>
              <a:t>A. Total body clearance</a:t>
            </a:r>
          </a:p>
          <a:p>
            <a:pPr marL="0" indent="0">
              <a:buNone/>
            </a:pPr>
            <a:r>
              <a:rPr lang="en-US" sz="2400" b="0" i="0" u="none" strike="noStrike" baseline="0" dirty="0">
                <a:solidFill>
                  <a:srgbClr val="231F20"/>
                </a:solidFill>
                <a:latin typeface="TimesNewRomanPSMT"/>
              </a:rPr>
              <a:t>The total body (systemic) clearance, </a:t>
            </a:r>
            <a:r>
              <a:rPr lang="en-US" sz="2400" b="0" i="0" u="none" strike="noStrike" baseline="0" dirty="0" err="1">
                <a:solidFill>
                  <a:srgbClr val="231F20"/>
                </a:solidFill>
                <a:latin typeface="TimesNewRomanPSMT"/>
              </a:rPr>
              <a:t>Cltotal</a:t>
            </a:r>
            <a:r>
              <a:rPr lang="en-US" sz="2400" b="0" i="0" u="none" strike="noStrike" baseline="0" dirty="0">
                <a:solidFill>
                  <a:srgbClr val="231F20"/>
                </a:solidFill>
                <a:latin typeface="TimesNewRomanPSMT"/>
              </a:rPr>
              <a:t>, is the sum of all clearances from the drug metabolizing</a:t>
            </a:r>
            <a:r>
              <a:rPr lang="en-US" sz="2400" dirty="0">
                <a:solidFill>
                  <a:srgbClr val="231F20"/>
                </a:solidFill>
                <a:latin typeface="TimesNewRomanPSMT"/>
              </a:rPr>
              <a:t> </a:t>
            </a:r>
            <a:r>
              <a:rPr lang="en-US" sz="2400" b="0" i="0" u="none" strike="noStrike" baseline="0" dirty="0">
                <a:solidFill>
                  <a:srgbClr val="231F20"/>
                </a:solidFill>
                <a:latin typeface="TimesNewRomanPSMT"/>
              </a:rPr>
              <a:t>and drug-eliminating organs. The kidney is often the major organ of excretion. The liver also contributes to drug clearance through metabolism and/or</a:t>
            </a:r>
          </a:p>
          <a:p>
            <a:pPr marL="0" indent="0">
              <a:buNone/>
            </a:pPr>
            <a:r>
              <a:rPr lang="en-US" sz="2400" b="0" i="0" u="none" strike="noStrike" baseline="0" dirty="0">
                <a:solidFill>
                  <a:srgbClr val="231F20"/>
                </a:solidFill>
                <a:latin typeface="TimesNewRomanPSMT"/>
              </a:rPr>
              <a:t>excretion into the bile. Total clearance is calculated using the following equation:</a:t>
            </a:r>
          </a:p>
          <a:p>
            <a:pPr marL="0" indent="0">
              <a:buNone/>
            </a:pPr>
            <a:r>
              <a:rPr lang="en-US" sz="2400" b="0" i="0" u="none" strike="noStrike" baseline="0" dirty="0" err="1">
                <a:solidFill>
                  <a:srgbClr val="231F20"/>
                </a:solidFill>
                <a:latin typeface="TimesNewRomanPSMT"/>
              </a:rPr>
              <a:t>CLtotal</a:t>
            </a:r>
            <a:r>
              <a:rPr lang="en-US" sz="2400" b="0" i="0" u="none" strike="noStrike" baseline="0" dirty="0">
                <a:solidFill>
                  <a:srgbClr val="231F20"/>
                </a:solidFill>
                <a:latin typeface="TimesNewRomanPSMT"/>
              </a:rPr>
              <a:t> = </a:t>
            </a:r>
            <a:r>
              <a:rPr lang="en-US" sz="2400" b="0" i="0" u="none" strike="noStrike" baseline="0" dirty="0" err="1">
                <a:solidFill>
                  <a:srgbClr val="231F20"/>
                </a:solidFill>
                <a:latin typeface="TimesNewRomanPSMT"/>
              </a:rPr>
              <a:t>CLhepatic</a:t>
            </a:r>
            <a:r>
              <a:rPr lang="en-US" sz="2400" b="0" i="0" u="none" strike="noStrike" baseline="0" dirty="0">
                <a:solidFill>
                  <a:srgbClr val="231F20"/>
                </a:solidFill>
                <a:latin typeface="TimesNewRomanPSMT"/>
              </a:rPr>
              <a:t> + </a:t>
            </a:r>
            <a:r>
              <a:rPr lang="en-US" sz="2400" b="0" i="0" u="none" strike="noStrike" baseline="0" dirty="0" err="1">
                <a:solidFill>
                  <a:srgbClr val="231F20"/>
                </a:solidFill>
                <a:latin typeface="TimesNewRomanPSMT"/>
              </a:rPr>
              <a:t>CLrenal</a:t>
            </a:r>
            <a:r>
              <a:rPr lang="en-US" sz="2400" b="0" i="0" u="none" strike="noStrike" baseline="0" dirty="0">
                <a:solidFill>
                  <a:srgbClr val="231F20"/>
                </a:solidFill>
                <a:latin typeface="TimesNewRomanPSMT"/>
              </a:rPr>
              <a:t> + </a:t>
            </a:r>
            <a:r>
              <a:rPr lang="en-US" sz="2400" b="0" i="0" u="none" strike="noStrike" baseline="0" dirty="0" err="1">
                <a:solidFill>
                  <a:srgbClr val="231F20"/>
                </a:solidFill>
                <a:latin typeface="TimesNewRomanPSMT"/>
              </a:rPr>
              <a:t>CLpulmonary</a:t>
            </a:r>
            <a:r>
              <a:rPr lang="en-US" sz="2400" b="0" i="0" u="none" strike="noStrike" baseline="0" dirty="0">
                <a:solidFill>
                  <a:srgbClr val="231F20"/>
                </a:solidFill>
                <a:latin typeface="TimesNewRomanPSMT"/>
              </a:rPr>
              <a:t> + </a:t>
            </a:r>
            <a:r>
              <a:rPr lang="en-US" sz="2400" b="0" i="0" u="none" strike="noStrike" baseline="0" dirty="0" err="1">
                <a:solidFill>
                  <a:srgbClr val="231F20"/>
                </a:solidFill>
                <a:latin typeface="TimesNewRomanPSMT"/>
              </a:rPr>
              <a:t>CLother</a:t>
            </a:r>
            <a:endParaRPr lang="en-US" sz="2400" b="0" i="0" u="none" strike="noStrike" baseline="0" dirty="0">
              <a:solidFill>
                <a:srgbClr val="231F20"/>
              </a:solidFill>
              <a:latin typeface="TimesNewRomanPSMT"/>
            </a:endParaRPr>
          </a:p>
          <a:p>
            <a:pPr marL="0" indent="0">
              <a:buNone/>
            </a:pPr>
            <a:r>
              <a:rPr lang="en-US" sz="2400" b="0" i="0" u="none" strike="noStrike" baseline="0" dirty="0">
                <a:solidFill>
                  <a:srgbClr val="231F20"/>
                </a:solidFill>
                <a:latin typeface="TimesNewRomanPSMT"/>
              </a:rPr>
              <a:t>where </a:t>
            </a:r>
            <a:r>
              <a:rPr lang="en-US" sz="2400" b="0" i="0" u="none" strike="noStrike" baseline="0" dirty="0" err="1">
                <a:solidFill>
                  <a:srgbClr val="231F20"/>
                </a:solidFill>
                <a:latin typeface="TimesNewRomanPSMT"/>
              </a:rPr>
              <a:t>CLhepatic</a:t>
            </a:r>
            <a:r>
              <a:rPr lang="en-US" sz="2400" b="0" i="0" u="none" strike="noStrike" baseline="0" dirty="0">
                <a:solidFill>
                  <a:srgbClr val="231F20"/>
                </a:solidFill>
                <a:latin typeface="TimesNewRomanPSMT"/>
              </a:rPr>
              <a:t> + </a:t>
            </a:r>
            <a:r>
              <a:rPr lang="en-US" sz="2400" b="0" i="0" u="none" strike="noStrike" baseline="0" dirty="0" err="1">
                <a:solidFill>
                  <a:srgbClr val="231F20"/>
                </a:solidFill>
                <a:latin typeface="TimesNewRomanPSMT"/>
              </a:rPr>
              <a:t>CLrenal</a:t>
            </a:r>
            <a:r>
              <a:rPr lang="en-US" sz="2400" b="0" i="0" u="none" strike="noStrike" baseline="0" dirty="0">
                <a:solidFill>
                  <a:srgbClr val="231F20"/>
                </a:solidFill>
                <a:latin typeface="TimesNewRomanPSMT"/>
              </a:rPr>
              <a:t> are typically the most important.</a:t>
            </a:r>
            <a:endParaRPr lang="en-US" sz="2400" dirty="0"/>
          </a:p>
        </p:txBody>
      </p:sp>
    </p:spTree>
    <p:extLst>
      <p:ext uri="{BB962C8B-B14F-4D97-AF65-F5344CB8AC3E}">
        <p14:creationId xmlns:p14="http://schemas.microsoft.com/office/powerpoint/2010/main" val="256291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19F41-D411-5839-57B9-BDF73DA2A1AA}"/>
              </a:ext>
            </a:extLst>
          </p:cNvPr>
          <p:cNvSpPr>
            <a:spLocks noGrp="1"/>
          </p:cNvSpPr>
          <p:nvPr>
            <p:ph idx="1"/>
          </p:nvPr>
        </p:nvSpPr>
        <p:spPr>
          <a:xfrm>
            <a:off x="838200" y="749147"/>
            <a:ext cx="10916798" cy="5427816"/>
          </a:xfrm>
        </p:spPr>
        <p:txBody>
          <a:bodyPr>
            <a:noAutofit/>
          </a:bodyPr>
          <a:lstStyle/>
          <a:p>
            <a:pPr marL="0" indent="0" algn="l">
              <a:buNone/>
            </a:pPr>
            <a:r>
              <a:rPr lang="en-US" sz="2400" b="1" i="0" u="none" strike="noStrike" baseline="0" dirty="0">
                <a:solidFill>
                  <a:srgbClr val="231F20"/>
                </a:solidFill>
                <a:latin typeface="TimesNewRomanPS-BoldMT"/>
              </a:rPr>
              <a:t>B. Clinical situations resulting in changes in drug half-life</a:t>
            </a:r>
          </a:p>
          <a:p>
            <a:pPr marL="0" indent="0" algn="l">
              <a:buNone/>
            </a:pPr>
            <a:r>
              <a:rPr lang="en-US" sz="2400" b="0" i="0" u="none" strike="noStrike" baseline="0" dirty="0">
                <a:solidFill>
                  <a:srgbClr val="231F20"/>
                </a:solidFill>
                <a:latin typeface="TimesNewRomanPSMT"/>
              </a:rPr>
              <a:t>When a patient has an abnormality that alters the half-life of a drug, adjustment in</a:t>
            </a:r>
          </a:p>
          <a:p>
            <a:pPr marL="0" indent="0" algn="l">
              <a:buNone/>
            </a:pPr>
            <a:r>
              <a:rPr lang="en-US" sz="2400" b="0" i="0" u="none" strike="noStrike" baseline="0" dirty="0">
                <a:solidFill>
                  <a:srgbClr val="231F20"/>
                </a:solidFill>
                <a:latin typeface="TimesNewRomanPSMT"/>
              </a:rPr>
              <a:t>dosage is required. Patients who may have an increase in drug half-life include those</a:t>
            </a:r>
          </a:p>
          <a:p>
            <a:pPr marL="0" indent="0" algn="l">
              <a:buNone/>
            </a:pPr>
            <a:r>
              <a:rPr lang="en-US" sz="2400" b="0" i="0" u="none" strike="noStrike" baseline="0" dirty="0">
                <a:solidFill>
                  <a:srgbClr val="231F20"/>
                </a:solidFill>
                <a:latin typeface="TimesNewRomanPSMT"/>
              </a:rPr>
              <a:t>with 1) diminished renal or hepatic blood flow, for example, in cardiogenic shock, heart</a:t>
            </a:r>
          </a:p>
          <a:p>
            <a:pPr marL="0" indent="0" algn="l">
              <a:buNone/>
            </a:pPr>
            <a:r>
              <a:rPr lang="en-US" sz="2400" b="0" i="0" u="none" strike="noStrike" baseline="0" dirty="0">
                <a:solidFill>
                  <a:srgbClr val="231F20"/>
                </a:solidFill>
                <a:latin typeface="TimesNewRomanPSMT"/>
              </a:rPr>
              <a:t>failure, or hemorrhage; 2) decreased ability to extract drug from plasma, for example,</a:t>
            </a:r>
          </a:p>
          <a:p>
            <a:pPr marL="0" indent="0" algn="l">
              <a:buNone/>
            </a:pPr>
            <a:r>
              <a:rPr lang="en-US" sz="2400" b="0" i="0" u="none" strike="noStrike" baseline="0" dirty="0">
                <a:solidFill>
                  <a:srgbClr val="231F20"/>
                </a:solidFill>
                <a:latin typeface="TimesNewRomanPSMT"/>
              </a:rPr>
              <a:t>in renal disease; and 3) decreased metabolism, for example, when a concomitant drug</a:t>
            </a:r>
          </a:p>
          <a:p>
            <a:pPr marL="0" indent="0" algn="l">
              <a:buNone/>
            </a:pPr>
            <a:r>
              <a:rPr lang="en-US" sz="2400" b="0" i="0" u="none" strike="noStrike" baseline="0" dirty="0">
                <a:solidFill>
                  <a:srgbClr val="231F20"/>
                </a:solidFill>
                <a:latin typeface="TimesNewRomanPSMT"/>
              </a:rPr>
              <a:t>inhibits metabolism or in hepatic insufficiency, as with cirrhosis. These patients may</a:t>
            </a:r>
          </a:p>
          <a:p>
            <a:pPr marL="0" indent="0" algn="l">
              <a:buNone/>
            </a:pPr>
            <a:r>
              <a:rPr lang="en-US" sz="2400" b="0" i="0" u="none" strike="noStrike" baseline="0" dirty="0">
                <a:solidFill>
                  <a:srgbClr val="231F20"/>
                </a:solidFill>
                <a:latin typeface="TimesNewRomanPSMT"/>
              </a:rPr>
              <a:t>require a decrease in dosage or less frequent dosing intervals. In contrast, the half-life</a:t>
            </a:r>
          </a:p>
          <a:p>
            <a:pPr marL="0" indent="0" algn="l">
              <a:buNone/>
            </a:pPr>
            <a:r>
              <a:rPr lang="en-US" sz="2400" b="0" i="0" u="none" strike="noStrike" baseline="0" dirty="0">
                <a:solidFill>
                  <a:srgbClr val="231F20"/>
                </a:solidFill>
                <a:latin typeface="TimesNewRomanPSMT"/>
              </a:rPr>
              <a:t>of a drug may be decreased by increased hepatic blood flow, decreased protein binding,</a:t>
            </a:r>
          </a:p>
          <a:p>
            <a:pPr marL="0" indent="0" algn="l">
              <a:buNone/>
            </a:pPr>
            <a:r>
              <a:rPr lang="en-US" sz="2400" b="0" i="0" u="none" strike="noStrike" baseline="0" dirty="0">
                <a:solidFill>
                  <a:srgbClr val="231F20"/>
                </a:solidFill>
                <a:latin typeface="TimesNewRomanPSMT"/>
              </a:rPr>
              <a:t>or increased metabolism. This may necessitate higher doses or more frequent dosing</a:t>
            </a:r>
          </a:p>
          <a:p>
            <a:pPr marL="0" indent="0" algn="l">
              <a:buNone/>
            </a:pPr>
            <a:r>
              <a:rPr lang="en-US" sz="2400" b="0" i="0" u="none" strike="noStrike" baseline="0" dirty="0">
                <a:solidFill>
                  <a:srgbClr val="231F20"/>
                </a:solidFill>
                <a:latin typeface="TimesNewRomanPSMT"/>
              </a:rPr>
              <a:t>intervals.</a:t>
            </a:r>
            <a:endParaRPr lang="en-US" sz="2400" dirty="0"/>
          </a:p>
        </p:txBody>
      </p:sp>
    </p:spTree>
    <p:extLst>
      <p:ext uri="{BB962C8B-B14F-4D97-AF65-F5344CB8AC3E}">
        <p14:creationId xmlns:p14="http://schemas.microsoft.com/office/powerpoint/2010/main" val="21259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28DB-DFEB-8CC4-DC77-D5B46B2AF0F5}"/>
              </a:ext>
            </a:extLst>
          </p:cNvPr>
          <p:cNvSpPr>
            <a:spLocks noGrp="1"/>
          </p:cNvSpPr>
          <p:nvPr>
            <p:ph type="title"/>
          </p:nvPr>
        </p:nvSpPr>
        <p:spPr/>
        <p:txBody>
          <a:bodyPr/>
          <a:lstStyle/>
          <a:p>
            <a:r>
              <a:rPr lang="en-US" sz="4400" b="1" i="0" u="none" strike="noStrike" baseline="0" dirty="0">
                <a:solidFill>
                  <a:srgbClr val="000000"/>
                </a:solidFill>
                <a:latin typeface="TimesNewRomanPS-BoldMT"/>
              </a:rPr>
              <a:t>Routes of drugs administration:</a:t>
            </a:r>
            <a:br>
              <a:rPr lang="en-US" sz="4400" b="1" i="0" u="none" strike="noStrike" baseline="0" dirty="0">
                <a:solidFill>
                  <a:srgbClr val="000000"/>
                </a:solidFill>
                <a:latin typeface="TimesNewRomanPS-BoldMT"/>
              </a:rPr>
            </a:br>
            <a:endParaRPr lang="en-US" dirty="0"/>
          </a:p>
        </p:txBody>
      </p:sp>
      <p:sp>
        <p:nvSpPr>
          <p:cNvPr id="3" name="Content Placeholder 2">
            <a:extLst>
              <a:ext uri="{FF2B5EF4-FFF2-40B4-BE49-F238E27FC236}">
                <a16:creationId xmlns:a16="http://schemas.microsoft.com/office/drawing/2014/main" id="{A86453FD-D5FF-C1B9-82D9-A852E51437C2}"/>
              </a:ext>
            </a:extLst>
          </p:cNvPr>
          <p:cNvSpPr>
            <a:spLocks noGrp="1"/>
          </p:cNvSpPr>
          <p:nvPr>
            <p:ph idx="1"/>
          </p:nvPr>
        </p:nvSpPr>
        <p:spPr>
          <a:xfrm>
            <a:off x="176270" y="1057620"/>
            <a:ext cx="8592174" cy="5800380"/>
          </a:xfrm>
        </p:spPr>
        <p:txBody>
          <a:bodyPr>
            <a:normAutofit fontScale="25000" lnSpcReduction="20000"/>
          </a:bodyPr>
          <a:lstStyle/>
          <a:p>
            <a:pPr marL="0" indent="0" algn="l">
              <a:buNone/>
            </a:pPr>
            <a:endParaRPr lang="en-US" sz="6400" b="0" i="0" u="none" strike="noStrike" baseline="0" dirty="0">
              <a:solidFill>
                <a:srgbClr val="221E1F"/>
              </a:solidFill>
              <a:latin typeface="TimesNewRomanPSMT"/>
            </a:endParaRPr>
          </a:p>
          <a:p>
            <a:pPr marL="0" indent="0" algn="l">
              <a:buNone/>
            </a:pPr>
            <a:r>
              <a:rPr lang="en-US" sz="9600" b="0" i="0" u="none" strike="noStrike" baseline="0" dirty="0">
                <a:solidFill>
                  <a:srgbClr val="221E1F"/>
                </a:solidFill>
                <a:latin typeface="TimesNewRomanPSMT"/>
              </a:rPr>
              <a:t>The route of administration is determined by properties of the </a:t>
            </a:r>
          </a:p>
          <a:p>
            <a:pPr marL="0" indent="0" algn="l">
              <a:buNone/>
            </a:pPr>
            <a:r>
              <a:rPr lang="en-US" sz="9600" b="0" i="0" u="none" strike="noStrike" baseline="0" dirty="0">
                <a:solidFill>
                  <a:srgbClr val="221E1F"/>
                </a:solidFill>
                <a:latin typeface="TimesNewRomanPSMT"/>
              </a:rPr>
              <a:t>drug and by the therapeutic objectives (for example, the need for a</a:t>
            </a:r>
          </a:p>
          <a:p>
            <a:pPr marL="0" indent="0" algn="l">
              <a:buNone/>
            </a:pPr>
            <a:r>
              <a:rPr lang="en-US" sz="9600" b="0" i="0" u="none" strike="noStrike" baseline="0" dirty="0">
                <a:solidFill>
                  <a:srgbClr val="221E1F"/>
                </a:solidFill>
                <a:latin typeface="TimesNewRomanPSMT"/>
              </a:rPr>
              <a:t> rapid onset, the need for long-term treatment, or restriction</a:t>
            </a:r>
          </a:p>
          <a:p>
            <a:pPr marL="0" indent="0" algn="l">
              <a:buNone/>
            </a:pPr>
            <a:r>
              <a:rPr lang="en-US" sz="9600" b="0" i="0" u="none" strike="noStrike" baseline="0" dirty="0">
                <a:solidFill>
                  <a:srgbClr val="221E1F"/>
                </a:solidFill>
                <a:latin typeface="TimesNewRomanPSMT"/>
              </a:rPr>
              <a:t> of delivery to a local site). Major routes of drug administration </a:t>
            </a:r>
          </a:p>
          <a:p>
            <a:pPr marL="0" indent="0" algn="l">
              <a:buNone/>
            </a:pPr>
            <a:r>
              <a:rPr lang="en-US" sz="9600" b="0" i="0" u="none" strike="noStrike" baseline="0" dirty="0">
                <a:solidFill>
                  <a:srgbClr val="221E1F"/>
                </a:solidFill>
                <a:latin typeface="TimesNewRomanPSMT"/>
              </a:rPr>
              <a:t>include enteral, parenteral, and topical, among others.</a:t>
            </a:r>
          </a:p>
          <a:p>
            <a:pPr marL="0" indent="0" algn="l">
              <a:buNone/>
            </a:pPr>
            <a:r>
              <a:rPr lang="en-US" sz="9600" b="1" i="0" u="none" strike="noStrike" baseline="0" dirty="0">
                <a:solidFill>
                  <a:srgbClr val="000000"/>
                </a:solidFill>
                <a:latin typeface="TimesNewRomanPS-BoldMT"/>
              </a:rPr>
              <a:t>A. Enteral:</a:t>
            </a:r>
          </a:p>
          <a:p>
            <a:pPr marL="0" indent="0" algn="l">
              <a:buNone/>
            </a:pPr>
            <a:r>
              <a:rPr lang="en-US" sz="9600" b="0" i="0" u="none" strike="noStrike" baseline="0" dirty="0">
                <a:solidFill>
                  <a:srgbClr val="000000"/>
                </a:solidFill>
                <a:latin typeface="TimesNewRomanPSMT"/>
              </a:rPr>
              <a:t>Enteral administration (administering a drug by mouth) is the safest </a:t>
            </a:r>
          </a:p>
          <a:p>
            <a:pPr marL="0" indent="0" algn="l">
              <a:buNone/>
            </a:pPr>
            <a:r>
              <a:rPr lang="en-US" sz="9600" b="0" i="0" u="none" strike="noStrike" baseline="0" dirty="0">
                <a:solidFill>
                  <a:srgbClr val="000000"/>
                </a:solidFill>
                <a:latin typeface="TimesNewRomanPSMT"/>
              </a:rPr>
              <a:t>and most common, convenient, and economical method of drug </a:t>
            </a:r>
          </a:p>
          <a:p>
            <a:pPr marL="0" indent="0" algn="l">
              <a:buNone/>
            </a:pPr>
            <a:r>
              <a:rPr lang="en-US" sz="9600" b="0" i="0" u="none" strike="noStrike" baseline="0" dirty="0">
                <a:solidFill>
                  <a:srgbClr val="000000"/>
                </a:solidFill>
                <a:latin typeface="TimesNewRomanPSMT"/>
              </a:rPr>
              <a:t>administration. The drug may be swallowed, allowing oral delivery, </a:t>
            </a:r>
          </a:p>
          <a:p>
            <a:pPr marL="0" indent="0" algn="l">
              <a:buNone/>
            </a:pPr>
            <a:r>
              <a:rPr lang="en-US" sz="9600" b="0" i="0" u="none" strike="noStrike" baseline="0" dirty="0">
                <a:solidFill>
                  <a:srgbClr val="000000"/>
                </a:solidFill>
                <a:latin typeface="TimesNewRomanPSMT"/>
              </a:rPr>
              <a:t>or it may be placed under the tongue (sublingual), or between </a:t>
            </a:r>
          </a:p>
          <a:p>
            <a:pPr marL="0" indent="0" algn="l">
              <a:buNone/>
            </a:pPr>
            <a:r>
              <a:rPr lang="en-US" sz="9600" b="0" i="0" u="none" strike="noStrike" baseline="0" dirty="0">
                <a:solidFill>
                  <a:srgbClr val="000000"/>
                </a:solidFill>
                <a:latin typeface="TimesNewRomanPSMT"/>
              </a:rPr>
              <a:t>the gums and cheek (buccal), facilitating direct absorption</a:t>
            </a:r>
          </a:p>
          <a:p>
            <a:pPr marL="0" indent="0" algn="l">
              <a:buNone/>
            </a:pPr>
            <a:r>
              <a:rPr lang="en-US" sz="9600" b="0" i="0" u="none" strike="noStrike" baseline="0" dirty="0">
                <a:solidFill>
                  <a:srgbClr val="000000"/>
                </a:solidFill>
                <a:latin typeface="TimesNewRomanPSMT"/>
              </a:rPr>
              <a:t> into the bloodstream.</a:t>
            </a:r>
            <a:endParaRPr lang="en-US" sz="9600" dirty="0"/>
          </a:p>
        </p:txBody>
      </p:sp>
      <p:pic>
        <p:nvPicPr>
          <p:cNvPr id="6" name="Picture 5">
            <a:extLst>
              <a:ext uri="{FF2B5EF4-FFF2-40B4-BE49-F238E27FC236}">
                <a16:creationId xmlns:a16="http://schemas.microsoft.com/office/drawing/2014/main" id="{7B03B39E-CA82-BCA2-C6E3-E87EFA250638}"/>
              </a:ext>
            </a:extLst>
          </p:cNvPr>
          <p:cNvPicPr>
            <a:picLocks noChangeAspect="1"/>
          </p:cNvPicPr>
          <p:nvPr/>
        </p:nvPicPr>
        <p:blipFill rotWithShape="1">
          <a:blip r:embed="rId2"/>
          <a:srcRect l="63840" t="20000" r="15714" b="13810"/>
          <a:stretch/>
        </p:blipFill>
        <p:spPr>
          <a:xfrm>
            <a:off x="8768444" y="130628"/>
            <a:ext cx="3407228" cy="6727372"/>
          </a:xfrm>
          <a:prstGeom prst="rect">
            <a:avLst/>
          </a:prstGeom>
        </p:spPr>
      </p:pic>
    </p:spTree>
    <p:extLst>
      <p:ext uri="{BB962C8B-B14F-4D97-AF65-F5344CB8AC3E}">
        <p14:creationId xmlns:p14="http://schemas.microsoft.com/office/powerpoint/2010/main" val="405383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1D04-070F-B8E7-CDC2-FDC1D39EE3D1}"/>
              </a:ext>
            </a:extLst>
          </p:cNvPr>
          <p:cNvSpPr>
            <a:spLocks noGrp="1"/>
          </p:cNvSpPr>
          <p:nvPr>
            <p:ph type="title"/>
          </p:nvPr>
        </p:nvSpPr>
        <p:spPr/>
        <p:txBody>
          <a:bodyPr/>
          <a:lstStyle/>
          <a:p>
            <a:r>
              <a:rPr lang="en-US" sz="4400" b="1" i="0" u="none" strike="noStrike" baseline="0" dirty="0">
                <a:solidFill>
                  <a:srgbClr val="000000"/>
                </a:solidFill>
                <a:latin typeface="TimesNewRomanPS-BoldMT"/>
              </a:rPr>
              <a:t>Routes of drugs administration</a:t>
            </a:r>
            <a:br>
              <a:rPr lang="en-US" sz="4400" b="1" i="0" u="none" strike="noStrike" baseline="0" dirty="0">
                <a:solidFill>
                  <a:srgbClr val="000000"/>
                </a:solidFill>
                <a:latin typeface="TimesNewRomanPS-BoldMT"/>
              </a:rPr>
            </a:br>
            <a:endParaRPr lang="en-US" dirty="0"/>
          </a:p>
        </p:txBody>
      </p:sp>
      <p:sp>
        <p:nvSpPr>
          <p:cNvPr id="3" name="Content Placeholder 2">
            <a:extLst>
              <a:ext uri="{FF2B5EF4-FFF2-40B4-BE49-F238E27FC236}">
                <a16:creationId xmlns:a16="http://schemas.microsoft.com/office/drawing/2014/main" id="{9303A607-2EE9-D81D-FBDA-72A8F9A949AB}"/>
              </a:ext>
            </a:extLst>
          </p:cNvPr>
          <p:cNvSpPr>
            <a:spLocks noGrp="1"/>
          </p:cNvSpPr>
          <p:nvPr>
            <p:ph idx="1"/>
          </p:nvPr>
        </p:nvSpPr>
        <p:spPr>
          <a:xfrm>
            <a:off x="838200" y="1421176"/>
            <a:ext cx="10515600" cy="4755787"/>
          </a:xfrm>
        </p:spPr>
        <p:txBody>
          <a:bodyPr>
            <a:noAutofit/>
          </a:bodyPr>
          <a:lstStyle/>
          <a:p>
            <a:pPr marL="0" indent="0" algn="l">
              <a:buNone/>
            </a:pPr>
            <a:r>
              <a:rPr lang="en-US" sz="2400" b="1" i="0" u="none" strike="noStrike" baseline="0" dirty="0">
                <a:solidFill>
                  <a:srgbClr val="221E1F"/>
                </a:solidFill>
                <a:latin typeface="TimesNewRomanPS-BoldMT"/>
              </a:rPr>
              <a:t>1. Oral: </a:t>
            </a:r>
            <a:r>
              <a:rPr lang="en-US" sz="2400" b="0" i="0" u="none" strike="noStrike" baseline="0" dirty="0">
                <a:solidFill>
                  <a:srgbClr val="000000"/>
                </a:solidFill>
                <a:latin typeface="TimesNewRomanPSMT"/>
              </a:rPr>
              <a:t>Oral administration provides many advantages. Oral drugs are easily self administered, and toxicities and/or overdose of oral drugs may be overcome with antidotes, such as activated charcoal.</a:t>
            </a:r>
          </a:p>
          <a:p>
            <a:pPr marL="0" indent="0" algn="l">
              <a:buNone/>
            </a:pPr>
            <a:r>
              <a:rPr lang="en-US" sz="2400" b="0" i="0" u="none" strike="noStrike" baseline="0" dirty="0">
                <a:solidFill>
                  <a:srgbClr val="000000"/>
                </a:solidFill>
                <a:latin typeface="TimesNewRomanPSMT"/>
              </a:rPr>
              <a:t>However, the pathways involved in oral drug absorption are the most complicated,</a:t>
            </a:r>
          </a:p>
          <a:p>
            <a:pPr marL="0" indent="0" algn="l">
              <a:buNone/>
            </a:pPr>
            <a:r>
              <a:rPr lang="en-US" sz="2400" b="0" i="0" u="none" strike="noStrike" baseline="0" dirty="0">
                <a:solidFill>
                  <a:srgbClr val="000000"/>
                </a:solidFill>
                <a:latin typeface="TimesNewRomanPSMT"/>
              </a:rPr>
              <a:t>and the low gastric pH inactivates some drugs. A wide range of oral preparations is</a:t>
            </a:r>
          </a:p>
          <a:p>
            <a:pPr marL="0" indent="0" algn="l">
              <a:buNone/>
            </a:pPr>
            <a:r>
              <a:rPr lang="en-US" sz="2400" b="0" i="0" u="none" strike="noStrike" baseline="0" dirty="0">
                <a:solidFill>
                  <a:srgbClr val="000000"/>
                </a:solidFill>
                <a:latin typeface="TimesNewRomanPSMT"/>
              </a:rPr>
              <a:t>available including enteric-coated and extended-release preparations.</a:t>
            </a:r>
          </a:p>
          <a:p>
            <a:pPr marL="457200" indent="-457200">
              <a:buAutoNum type="alphaLcPeriod"/>
            </a:pPr>
            <a:r>
              <a:rPr lang="en-US" sz="2400" b="1" i="0" u="none" strike="noStrike" baseline="0" dirty="0">
                <a:solidFill>
                  <a:srgbClr val="221E1F"/>
                </a:solidFill>
                <a:latin typeface="TimesNewRomanPS-BoldMT"/>
              </a:rPr>
              <a:t>Enteric-coated preparations</a:t>
            </a:r>
            <a:r>
              <a:rPr lang="en-US" sz="2400" b="0" i="0" u="none" strike="noStrike" baseline="0" dirty="0">
                <a:solidFill>
                  <a:srgbClr val="221E1F"/>
                </a:solidFill>
                <a:latin typeface="TimesNewRomanPSMT"/>
              </a:rPr>
              <a:t>: An enteric coating is a chemical envelope that   protects the drug from stomach acid, delivering it instead to the less acidic intestine, where the coating dissolves and releases the drug. </a:t>
            </a:r>
          </a:p>
          <a:p>
            <a:pPr marL="0" indent="0" algn="l">
              <a:buNone/>
            </a:pPr>
            <a:r>
              <a:rPr lang="en-US" sz="2400" dirty="0">
                <a:solidFill>
                  <a:srgbClr val="221E1F"/>
                </a:solidFill>
                <a:latin typeface="TimesNewRomanPSMT"/>
              </a:rPr>
              <a:t>    </a:t>
            </a:r>
            <a:r>
              <a:rPr lang="en-US" sz="2400" b="0" i="0" u="none" strike="noStrike" baseline="0" dirty="0">
                <a:solidFill>
                  <a:srgbClr val="221E1F"/>
                </a:solidFill>
                <a:latin typeface="TimesNewRomanPSMT"/>
              </a:rPr>
              <a:t>Enteric coating is useful for certain drugs {for example, omeprazole) that are acid            labile, and for drugs that are irritating to the stomach, such as aspirin.</a:t>
            </a:r>
            <a:endParaRPr lang="en-US" sz="2400" dirty="0">
              <a:solidFill>
                <a:srgbClr val="000000"/>
              </a:solidFill>
              <a:latin typeface="TimesNewRomanPSMT"/>
            </a:endParaRPr>
          </a:p>
        </p:txBody>
      </p:sp>
    </p:spTree>
    <p:extLst>
      <p:ext uri="{BB962C8B-B14F-4D97-AF65-F5344CB8AC3E}">
        <p14:creationId xmlns:p14="http://schemas.microsoft.com/office/powerpoint/2010/main" val="322787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58B0-7FFF-CCAF-ACC6-63818F1D90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7E1373-785C-8496-B687-A359150E4D3C}"/>
              </a:ext>
            </a:extLst>
          </p:cNvPr>
          <p:cNvSpPr>
            <a:spLocks noGrp="1"/>
          </p:cNvSpPr>
          <p:nvPr>
            <p:ph idx="1"/>
          </p:nvPr>
        </p:nvSpPr>
        <p:spPr/>
        <p:txBody>
          <a:bodyPr>
            <a:normAutofit fontScale="92500" lnSpcReduction="10000"/>
          </a:bodyPr>
          <a:lstStyle/>
          <a:p>
            <a:r>
              <a:rPr lang="en-US" sz="2800" b="1" i="0" u="none" strike="noStrike" baseline="0" dirty="0">
                <a:solidFill>
                  <a:srgbClr val="221E1F"/>
                </a:solidFill>
                <a:latin typeface="TimesNewRomanPS-BoldMT"/>
              </a:rPr>
              <a:t>b. Extended-release preparations</a:t>
            </a:r>
            <a:r>
              <a:rPr lang="en-US" sz="2800" b="0" i="0" u="none" strike="noStrike" baseline="0" dirty="0">
                <a:solidFill>
                  <a:srgbClr val="221E1F"/>
                </a:solidFill>
                <a:latin typeface="TimesNewRomanPSMT"/>
              </a:rPr>
              <a:t>: Extended-release {abbreviated ER, XR, XL, SR, etc.) medications have special coatings or ingredients that control drug release, thereby allowing for slower absorption and prolonged duration of action. ER formulations can be dosed less frequently and may improve patient compliance. In addition, ER formulations may maintain concentrations within the therapeutic range over a longer duration, as opposed to immediate release dosage forms, which may result in larger peaks and troughs in plasma concentration. ER formulations are advantageous for drugs with short half-lives. For example, the half-life of oral morphine is 2 to 4 hours, and it must be administered six times daily to provide continuous pain relief. However, only two doses are needed when extended-release tablets are used.</a:t>
            </a:r>
          </a:p>
          <a:p>
            <a:endParaRPr lang="en-US" sz="2800" dirty="0"/>
          </a:p>
          <a:p>
            <a:endParaRPr lang="en-US" dirty="0"/>
          </a:p>
        </p:txBody>
      </p:sp>
    </p:spTree>
    <p:extLst>
      <p:ext uri="{BB962C8B-B14F-4D97-AF65-F5344CB8AC3E}">
        <p14:creationId xmlns:p14="http://schemas.microsoft.com/office/powerpoint/2010/main" val="184289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240-81C6-2D99-2FE1-74CBA77867A4}"/>
              </a:ext>
            </a:extLst>
          </p:cNvPr>
          <p:cNvSpPr>
            <a:spLocks noGrp="1"/>
          </p:cNvSpPr>
          <p:nvPr>
            <p:ph type="title"/>
          </p:nvPr>
        </p:nvSpPr>
        <p:spPr/>
        <p:txBody>
          <a:bodyPr/>
          <a:lstStyle/>
          <a:p>
            <a:r>
              <a:rPr lang="en-US" sz="4400" b="1" i="0" u="none" strike="noStrike" baseline="0" dirty="0">
                <a:solidFill>
                  <a:srgbClr val="000000"/>
                </a:solidFill>
                <a:latin typeface="TimesNewRomanPS-BoldMT"/>
              </a:rPr>
              <a:t>Routes of drugs administration</a:t>
            </a:r>
            <a:endParaRPr lang="en-US" dirty="0"/>
          </a:p>
        </p:txBody>
      </p:sp>
      <p:sp>
        <p:nvSpPr>
          <p:cNvPr id="3" name="Content Placeholder 2">
            <a:extLst>
              <a:ext uri="{FF2B5EF4-FFF2-40B4-BE49-F238E27FC236}">
                <a16:creationId xmlns:a16="http://schemas.microsoft.com/office/drawing/2014/main" id="{C1F452DC-12DB-EA8E-B2E9-27A43539CADF}"/>
              </a:ext>
            </a:extLst>
          </p:cNvPr>
          <p:cNvSpPr>
            <a:spLocks noGrp="1"/>
          </p:cNvSpPr>
          <p:nvPr>
            <p:ph idx="1"/>
          </p:nvPr>
        </p:nvSpPr>
        <p:spPr/>
        <p:txBody>
          <a:bodyPr>
            <a:noAutofit/>
          </a:bodyPr>
          <a:lstStyle/>
          <a:p>
            <a:pPr marL="0" indent="0" algn="l">
              <a:buNone/>
            </a:pPr>
            <a:r>
              <a:rPr lang="en-US" sz="2400" b="1" i="0" u="none" strike="noStrike" baseline="0" dirty="0">
                <a:solidFill>
                  <a:srgbClr val="221E1F"/>
                </a:solidFill>
                <a:latin typeface="TimesNewRomanPS-BoldMT"/>
              </a:rPr>
              <a:t>2. Sublingual/buccal: </a:t>
            </a:r>
            <a:r>
              <a:rPr lang="en-US" sz="2400" b="0" i="0" u="none" strike="noStrike" baseline="0" dirty="0">
                <a:solidFill>
                  <a:srgbClr val="221E1F"/>
                </a:solidFill>
                <a:latin typeface="TimesNewRomanPSMT"/>
              </a:rPr>
              <a:t>The sublingual route involves placement of drug under the tongue. The buccal route involves placement of drug between the cheek and gum. Both the sublingual and buccal routes of absorption have several advantages, including ease of administration, rapid absorption, bypass of the harsh gastrointestinal (GI) environment, and avoidance of first-pass metabolism.</a:t>
            </a:r>
          </a:p>
          <a:p>
            <a:pPr marL="0" indent="0" algn="l">
              <a:buNone/>
            </a:pPr>
            <a:r>
              <a:rPr lang="en-US" sz="2400" b="1" i="0" u="none" strike="noStrike" baseline="0" dirty="0">
                <a:latin typeface="TimesNewRomanPS-BoldMT"/>
              </a:rPr>
              <a:t>B. Parenteral:</a:t>
            </a:r>
          </a:p>
          <a:p>
            <a:pPr marL="0" indent="0" algn="l">
              <a:buNone/>
            </a:pPr>
            <a:r>
              <a:rPr lang="en-US" sz="2400" b="0" i="0" u="none" strike="noStrike" baseline="0" dirty="0">
                <a:latin typeface="TimesNewRomanPSMT"/>
              </a:rPr>
              <a:t>The parenteral route introduces drugs directly into the body by the injection. Parenteral administration is used for drugs that are poorly absorbed from the GI tract (for example, </a:t>
            </a:r>
            <a:r>
              <a:rPr lang="en-US" sz="2400" b="0" i="1" u="none" strike="noStrike" baseline="0" dirty="0">
                <a:latin typeface="TimesNewRomanPS-ItalicMT"/>
              </a:rPr>
              <a:t>heparin</a:t>
            </a:r>
            <a:r>
              <a:rPr lang="en-US" sz="2400" b="0" i="0" u="none" strike="noStrike" baseline="0" dirty="0">
                <a:latin typeface="TimesNewRomanPSMT"/>
              </a:rPr>
              <a:t>) or unstable in the GI tract (for example, </a:t>
            </a:r>
            <a:r>
              <a:rPr lang="en-US" sz="2400" b="0" i="1" u="none" strike="noStrike" baseline="0" dirty="0">
                <a:latin typeface="TimesNewRomanPS-ItalicMT"/>
              </a:rPr>
              <a:t>insulin</a:t>
            </a:r>
            <a:r>
              <a:rPr lang="en-US" sz="2400" b="0" i="0" u="none" strike="noStrike" baseline="0" dirty="0">
                <a:latin typeface="TimesNewRomanPSMT"/>
              </a:rPr>
              <a:t>). </a:t>
            </a:r>
          </a:p>
          <a:p>
            <a:pPr marL="0" indent="0" algn="l">
              <a:buNone/>
            </a:pPr>
            <a:r>
              <a:rPr lang="en-US" sz="2400" b="0" i="0" u="none" strike="noStrike" baseline="0" dirty="0">
                <a:latin typeface="TimesNewRomanPSMT"/>
              </a:rPr>
              <a:t>Parenteral administration is also used if a patient is unable to take oral medications (unconscious patients) and in circumstances that require a rapid onset of action.</a:t>
            </a:r>
            <a:endParaRPr lang="en-US" sz="2400" dirty="0"/>
          </a:p>
        </p:txBody>
      </p:sp>
    </p:spTree>
    <p:extLst>
      <p:ext uri="{BB962C8B-B14F-4D97-AF65-F5344CB8AC3E}">
        <p14:creationId xmlns:p14="http://schemas.microsoft.com/office/powerpoint/2010/main" val="353274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91A3-5AFA-8435-1CD7-581609604DC5}"/>
              </a:ext>
            </a:extLst>
          </p:cNvPr>
          <p:cNvSpPr>
            <a:spLocks noGrp="1"/>
          </p:cNvSpPr>
          <p:nvPr>
            <p:ph type="title"/>
          </p:nvPr>
        </p:nvSpPr>
        <p:spPr>
          <a:xfrm>
            <a:off x="838200" y="365125"/>
            <a:ext cx="10515600" cy="1111135"/>
          </a:xfrm>
        </p:spPr>
        <p:txBody>
          <a:bodyPr/>
          <a:lstStyle/>
          <a:p>
            <a:pPr algn="ctr"/>
            <a:r>
              <a:rPr lang="en-US" sz="4400" b="1" i="0" u="none" strike="noStrike" baseline="0" dirty="0">
                <a:solidFill>
                  <a:srgbClr val="000000"/>
                </a:solidFill>
                <a:latin typeface="TimesNewRomanPS-BoldMT"/>
              </a:rPr>
              <a:t>Routes of drugs administration</a:t>
            </a:r>
            <a:endParaRPr lang="en-US" dirty="0"/>
          </a:p>
        </p:txBody>
      </p:sp>
      <p:sp>
        <p:nvSpPr>
          <p:cNvPr id="3" name="Content Placeholder 2">
            <a:extLst>
              <a:ext uri="{FF2B5EF4-FFF2-40B4-BE49-F238E27FC236}">
                <a16:creationId xmlns:a16="http://schemas.microsoft.com/office/drawing/2014/main" id="{493C148D-5589-7B22-E54B-38C7627238B5}"/>
              </a:ext>
            </a:extLst>
          </p:cNvPr>
          <p:cNvSpPr>
            <a:spLocks noGrp="1"/>
          </p:cNvSpPr>
          <p:nvPr>
            <p:ph idx="1"/>
          </p:nvPr>
        </p:nvSpPr>
        <p:spPr>
          <a:xfrm>
            <a:off x="330505" y="1277957"/>
            <a:ext cx="11545677" cy="5580043"/>
          </a:xfrm>
        </p:spPr>
        <p:txBody>
          <a:bodyPr>
            <a:noAutofit/>
          </a:bodyPr>
          <a:lstStyle/>
          <a:p>
            <a:pPr marL="0" indent="0" algn="l">
              <a:buNone/>
            </a:pPr>
            <a:r>
              <a:rPr lang="en-US" sz="2400" b="0" i="0" u="none" strike="noStrike" baseline="0" dirty="0">
                <a:latin typeface="TimesNewRomanPSMT"/>
              </a:rPr>
              <a:t>In addition, parenteral routes have the highest bioavailability and are not subject to first-pass metabolism or the harsh GI environment. Parenteral administration provides the most control over the actual dose of drug delivered to the body. However, these routes of administration are irreversible and may cause pain, fear, local tissue damage, and infections. The three major parenteral routes are intravascular (intravenous or intra-arterial), intramuscular, and subcutaneous.</a:t>
            </a:r>
          </a:p>
          <a:p>
            <a:pPr marL="0" indent="0" algn="l">
              <a:buNone/>
            </a:pPr>
            <a:r>
              <a:rPr lang="en-US" sz="2400" b="1" i="0" u="none" strike="noStrike" baseline="0" dirty="0">
                <a:solidFill>
                  <a:srgbClr val="000000"/>
                </a:solidFill>
                <a:latin typeface="TimesNewRomanPS-BoldMT"/>
              </a:rPr>
              <a:t>1. Intravenous (IV): </a:t>
            </a:r>
            <a:r>
              <a:rPr lang="en-US" sz="2400" b="0" i="0" u="none" strike="noStrike" baseline="0" dirty="0">
                <a:solidFill>
                  <a:srgbClr val="221E1F"/>
                </a:solidFill>
                <a:latin typeface="TimesNewRomanPSMT"/>
              </a:rPr>
              <a:t>IV injection is the most common parenteral route. It is useful for drugs</a:t>
            </a:r>
          </a:p>
          <a:p>
            <a:pPr marL="0" indent="0" algn="l">
              <a:buNone/>
            </a:pPr>
            <a:r>
              <a:rPr lang="en-US" sz="2400" b="0" i="0" u="none" strike="noStrike" baseline="0" dirty="0">
                <a:solidFill>
                  <a:srgbClr val="221E1F"/>
                </a:solidFill>
                <a:latin typeface="TimesNewRomanPSMT"/>
              </a:rPr>
              <a:t>that are not absorbed orally, such as the neuromuscular blocker rocuronium. IV delivery permits a rapid effect and a maximum degree of control over the amount of drug delivered. When injected as a bolus, the full amount of drug is delivered to the systemic circulation almost immediately. If administered as an IV infusion, the drug is infused over a longer period, resulting in lower peak plasma concentrations and an increased duration of circulating drug.</a:t>
            </a:r>
            <a:endParaRPr lang="en-US" sz="2400" dirty="0"/>
          </a:p>
        </p:txBody>
      </p:sp>
    </p:spTree>
    <p:extLst>
      <p:ext uri="{BB962C8B-B14F-4D97-AF65-F5344CB8AC3E}">
        <p14:creationId xmlns:p14="http://schemas.microsoft.com/office/powerpoint/2010/main" val="243370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597D237-A222-0F53-60FA-16140BB71E32}"/>
              </a:ext>
            </a:extLst>
          </p:cNvPr>
          <p:cNvPicPr>
            <a:picLocks noGrp="1" noChangeAspect="1"/>
          </p:cNvPicPr>
          <p:nvPr>
            <p:ph idx="1"/>
          </p:nvPr>
        </p:nvPicPr>
        <p:blipFill rotWithShape="1">
          <a:blip r:embed="rId3"/>
          <a:srcRect l="64621" t="12479" r="15584" b="9287"/>
          <a:stretch/>
        </p:blipFill>
        <p:spPr>
          <a:xfrm>
            <a:off x="9166034" y="0"/>
            <a:ext cx="3119601" cy="6858000"/>
          </a:xfrm>
        </p:spPr>
      </p:pic>
      <p:sp>
        <p:nvSpPr>
          <p:cNvPr id="11" name="TextBox 10">
            <a:extLst>
              <a:ext uri="{FF2B5EF4-FFF2-40B4-BE49-F238E27FC236}">
                <a16:creationId xmlns:a16="http://schemas.microsoft.com/office/drawing/2014/main" id="{0C4BA59D-9630-1C0C-83A4-8ABF85C2FDDD}"/>
              </a:ext>
            </a:extLst>
          </p:cNvPr>
          <p:cNvSpPr txBox="1"/>
          <p:nvPr/>
        </p:nvSpPr>
        <p:spPr>
          <a:xfrm>
            <a:off x="1" y="77118"/>
            <a:ext cx="9166034" cy="11633954"/>
          </a:xfrm>
          <a:prstGeom prst="rect">
            <a:avLst/>
          </a:prstGeom>
          <a:noFill/>
        </p:spPr>
        <p:txBody>
          <a:bodyPr wrap="square">
            <a:spAutoFit/>
          </a:bodyPr>
          <a:lstStyle/>
          <a:p>
            <a:pPr algn="l"/>
            <a:r>
              <a:rPr lang="en-US" sz="2400" b="1" i="0" u="none" strike="noStrike" baseline="0" dirty="0">
                <a:solidFill>
                  <a:srgbClr val="221E1F"/>
                </a:solidFill>
                <a:latin typeface="TimesNewRomanPS-BoldMT"/>
              </a:rPr>
              <a:t>Intramuscular (IM): </a:t>
            </a:r>
            <a:r>
              <a:rPr lang="en-US" sz="2400" b="0" i="0" u="none" strike="noStrike" baseline="0" dirty="0">
                <a:solidFill>
                  <a:srgbClr val="221E1F"/>
                </a:solidFill>
                <a:latin typeface="TimesNewRomanPSMT"/>
              </a:rPr>
              <a:t>Drugs administered IM can be in aqueous solutions, which are absorbed rapidly, or in specialized depot preparations, which are absorbed slowly Depot preparations often consist of a suspension of drug in a nonaqueous vehicle, such</a:t>
            </a:r>
          </a:p>
          <a:p>
            <a:pPr algn="l"/>
            <a:r>
              <a:rPr lang="en-US" sz="2400" b="0" i="0" u="none" strike="noStrike" baseline="0" dirty="0">
                <a:solidFill>
                  <a:srgbClr val="221E1F"/>
                </a:solidFill>
                <a:latin typeface="TimesNewRomanPSMT"/>
              </a:rPr>
              <a:t>as polyethylene glycol. As the vehicle diffuses out of the muscle, drug precipitates at the site of injection. The drug then dissolves slowly, providing a sustained dose over an extended interval.</a:t>
            </a:r>
            <a:endParaRPr lang="en-US" sz="2400" dirty="0">
              <a:solidFill>
                <a:srgbClr val="221E1F"/>
              </a:solidFill>
              <a:latin typeface="TimesNewRomanPSMT"/>
            </a:endParaRPr>
          </a:p>
          <a:p>
            <a:pPr algn="l"/>
            <a:r>
              <a:rPr lang="en-US" sz="2400" b="1" i="0" u="none" strike="noStrike" baseline="0" dirty="0">
                <a:latin typeface="TimesNewRomanPS-BoldMT"/>
              </a:rPr>
              <a:t>3. Subcutaneous (SC): </a:t>
            </a:r>
            <a:r>
              <a:rPr lang="en-US" sz="2400" b="0" i="0" u="none" strike="noStrike" baseline="0" dirty="0">
                <a:latin typeface="TimesNewRomanPSMT"/>
              </a:rPr>
              <a:t>Like IM injection, SC injection provides absorption via simple diffusion and is slower than the IV route. SC injection minimizes the risks of hemolysis or thrombosis associated with IV injection and may provide constant, slow, and sustained effects. This route should not be used with drugs that cause tissue irritation, because severe pain and necrosis may occur. Drugs commonly administered via the subcutaneous route include </a:t>
            </a:r>
            <a:r>
              <a:rPr lang="en-US" sz="2400" b="0" i="1" u="none" strike="noStrike" baseline="0" dirty="0">
                <a:latin typeface="TimesNewRomanPS-ItalicMT"/>
              </a:rPr>
              <a:t>insulin </a:t>
            </a:r>
            <a:r>
              <a:rPr lang="en-US" sz="2400" b="0" i="0" u="none" strike="noStrike" baseline="0" dirty="0">
                <a:latin typeface="TimesNewRomanPSMT"/>
              </a:rPr>
              <a:t>and </a:t>
            </a:r>
            <a:r>
              <a:rPr lang="en-US" sz="2400" b="0" i="1" u="none" strike="noStrike" baseline="0" dirty="0">
                <a:latin typeface="TimesNewRomanPS-ItalicMT"/>
              </a:rPr>
              <a:t>heparin</a:t>
            </a:r>
            <a:r>
              <a:rPr lang="en-US" sz="2400" b="0" i="0" u="none" strike="noStrike" baseline="0" dirty="0">
                <a:latin typeface="TimesNewRomanPSMT"/>
              </a:rPr>
              <a:t>.</a:t>
            </a:r>
            <a:endParaRPr lang="en-US" sz="2400" b="0" i="0" u="none" strike="noStrike" baseline="0" dirty="0">
              <a:solidFill>
                <a:srgbClr val="221E1F"/>
              </a:solidFill>
              <a:latin typeface="TimesNewRomanPSMT"/>
            </a:endParaRPr>
          </a:p>
          <a:p>
            <a:pPr algn="l"/>
            <a:r>
              <a:rPr lang="en-US" sz="2400" b="1" i="0" u="none" strike="noStrike" baseline="0" dirty="0">
                <a:solidFill>
                  <a:srgbClr val="221E1F"/>
                </a:solidFill>
                <a:latin typeface="TimesNewRomanPS-BoldMT"/>
              </a:rPr>
              <a:t>4. Intradermal</a:t>
            </a:r>
            <a:r>
              <a:rPr lang="en-US" sz="2400" b="0" i="0" u="none" strike="noStrike" baseline="0" dirty="0">
                <a:solidFill>
                  <a:srgbClr val="221E1F"/>
                </a:solidFill>
                <a:latin typeface="TimesNewRomanPSMT"/>
              </a:rPr>
              <a:t>: The intradermal (I D) route involves injection into the dermis, the more vascular layer of skin under the epidermis. Agents for diagnostic determination and desensitization are usually administered by this route</a:t>
            </a:r>
          </a:p>
          <a:p>
            <a:pPr algn="l"/>
            <a:endParaRPr lang="en-US" sz="2400"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solidFill>
                <a:srgbClr val="221E1F"/>
              </a:solidFill>
              <a:latin typeface="TimesNewRomanPSMT"/>
            </a:endParaRPr>
          </a:p>
          <a:p>
            <a:pPr algn="l"/>
            <a:endParaRPr lang="en-US" dirty="0"/>
          </a:p>
        </p:txBody>
      </p:sp>
    </p:spTree>
    <p:extLst>
      <p:ext uri="{BB962C8B-B14F-4D97-AF65-F5344CB8AC3E}">
        <p14:creationId xmlns:p14="http://schemas.microsoft.com/office/powerpoint/2010/main" val="3622355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795</TotalTime>
  <Words>5280</Words>
  <Application>Microsoft Office PowerPoint</Application>
  <PresentationFormat>Widescreen</PresentationFormat>
  <Paragraphs>242</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Andalus</vt:lpstr>
      <vt:lpstr>Aptos</vt:lpstr>
      <vt:lpstr>Aptos Display</vt:lpstr>
      <vt:lpstr>Arial</vt:lpstr>
      <vt:lpstr>TimesNewRomanPS-BoldMT</vt:lpstr>
      <vt:lpstr>TimesNewRomanPS-ItalicMT</vt:lpstr>
      <vt:lpstr>TimesNewRomanPSMT</vt:lpstr>
      <vt:lpstr>Office Theme</vt:lpstr>
      <vt:lpstr>Pharmacology College  of Pharmacy Mustaqbal university  3rd stage  </vt:lpstr>
      <vt:lpstr>Introduction </vt:lpstr>
      <vt:lpstr>Pharmacokinetics </vt:lpstr>
      <vt:lpstr>Routes of drugs administration: </vt:lpstr>
      <vt:lpstr>Routes of drugs administration </vt:lpstr>
      <vt:lpstr>PowerPoint Presentation</vt:lpstr>
      <vt:lpstr>Routes of drugs administration</vt:lpstr>
      <vt:lpstr>Routes of drugs administration</vt:lpstr>
      <vt:lpstr>PowerPoint Presentation</vt:lpstr>
      <vt:lpstr>PowerPoint Presentation</vt:lpstr>
      <vt:lpstr>Routes of drugs administration</vt:lpstr>
      <vt:lpstr>PowerPoint Presentation</vt:lpstr>
      <vt:lpstr>PowerPoint Presentation</vt:lpstr>
      <vt:lpstr>Absorption of drugs: </vt:lpstr>
      <vt:lpstr>A. Mechanisms of absorption of drugs from the GI tract </vt:lpstr>
      <vt:lpstr>PowerPoint Presentation</vt:lpstr>
      <vt:lpstr>Factors influencing absorption </vt:lpstr>
      <vt:lpstr>Factors influencing absorption</vt:lpstr>
      <vt:lpstr>C. Bioavailability </vt:lpstr>
      <vt:lpstr>2. Factors that influence bioavailability</vt:lpstr>
      <vt:lpstr>Factors that influence bioavailability</vt:lpstr>
      <vt:lpstr>Factors that influence bioavailability</vt:lpstr>
      <vt:lpstr>Drug distribution: </vt:lpstr>
      <vt:lpstr>Drug distribution: </vt:lpstr>
      <vt:lpstr>Drug distribution: </vt:lpstr>
      <vt:lpstr>Drug distribution: </vt:lpstr>
      <vt:lpstr>PowerPoint Presentation</vt:lpstr>
      <vt:lpstr>Drug distribution: </vt:lpstr>
      <vt:lpstr>PowerPoint Presentation</vt:lpstr>
      <vt:lpstr>PowerPoint Presentation</vt:lpstr>
      <vt:lpstr>Drug clearance through metabolism</vt:lpstr>
      <vt:lpstr>Drug clearance through metabolism</vt:lpstr>
      <vt:lpstr>Drug clearance through kidney </vt:lpstr>
      <vt:lpstr>Drug clearance through kidney </vt:lpstr>
      <vt:lpstr>Drug clearance through kidney</vt:lpstr>
      <vt:lpstr>PowerPoint Presentation</vt:lpstr>
      <vt:lpstr>Excretion by other routes: </vt:lpstr>
      <vt:lpstr>PowerPoint Presentation</vt:lpstr>
      <vt:lpstr>PowerPoint Presentation</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College  of Pharmacy Mustaqbal university  3rd stage  </dc:title>
  <dc:creator>abdulla alkhakani</dc:creator>
  <cp:lastModifiedBy>abdulla alkhakani</cp:lastModifiedBy>
  <cp:revision>1</cp:revision>
  <dcterms:created xsi:type="dcterms:W3CDTF">2024-01-26T08:52:32Z</dcterms:created>
  <dcterms:modified xsi:type="dcterms:W3CDTF">2024-01-29T21:10:04Z</dcterms:modified>
</cp:coreProperties>
</file>