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5" r:id="rId3"/>
    <p:sldId id="286" r:id="rId4"/>
    <p:sldId id="257" r:id="rId5"/>
    <p:sldId id="258" r:id="rId6"/>
    <p:sldId id="273" r:id="rId7"/>
    <p:sldId id="270" r:id="rId8"/>
    <p:sldId id="271" r:id="rId9"/>
    <p:sldId id="287" r:id="rId10"/>
    <p:sldId id="261" r:id="rId11"/>
    <p:sldId id="263" r:id="rId12"/>
    <p:sldId id="272" r:id="rId13"/>
    <p:sldId id="275" r:id="rId14"/>
    <p:sldId id="276" r:id="rId15"/>
    <p:sldId id="278" r:id="rId16"/>
    <p:sldId id="279" r:id="rId17"/>
    <p:sldId id="280" r:id="rId18"/>
    <p:sldId id="281" r:id="rId19"/>
    <p:sldId id="277" r:id="rId20"/>
    <p:sldId id="282" r:id="rId21"/>
    <p:sldId id="283" r:id="rId22"/>
    <p:sldId id="284" r:id="rId23"/>
    <p:sldId id="264" r:id="rId24"/>
    <p:sldId id="274" r:id="rId25"/>
    <p:sldId id="268" r:id="rId2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021" autoAdjust="0"/>
    <p:restoredTop sz="94660"/>
  </p:normalViewPr>
  <p:slideViewPr>
    <p:cSldViewPr snapToGrid="0">
      <p:cViewPr>
        <p:scale>
          <a:sx n="98" d="100"/>
          <a:sy n="98" d="100"/>
        </p:scale>
        <p:origin x="341" y="-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AAD57B-E336-F34E-CA61-0D842A5E3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338781-9DBD-A358-A92F-71427D576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D4E9-0D10-F8B8-C96E-F3FA93FA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72F346-C720-9413-90E3-E38F2501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B8D272-C576-48F8-61BA-D6E29F822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4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F1E683-81FE-ED41-EDD8-8EF3243B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F060171-9AAE-FAF6-DF73-1EDB5883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D8BB30-7281-B91A-6CC7-FC6630A7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2CEF40-3567-300B-D11D-341338E9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DC0E57-1D11-22D1-F6D0-1AC324A4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2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7F0C5A6-009F-97D3-D5EF-5A31B11A9A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5CE434-D3DD-B13D-EDC1-76A5603C9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591503-5B7A-5360-35F4-DACDBD543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F670A2-95C0-F328-3BED-2C9247DC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D4D2E9-D7AD-9A39-43EA-64DFF5D0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2FF575-3FDD-9E54-95FA-27AEC746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DD8F11B-8511-BBA5-925C-F2FA427B9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DFBC8D-FF05-BEE9-4653-AACC956A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1662229-1C31-53A6-259B-B312B9AE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8CB38A-6704-072D-A86B-CE3C413EC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986789-110C-0771-B74A-81C250D7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A455D9-B2D8-5777-B383-820CCA25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BC0B04-3F93-451C-A075-69964E7E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41D048-39ED-5AA3-13B7-1C20139D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D9766E-AF28-BCE6-CC9E-7B738788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EF9CC4-6BB8-6687-04D1-BAF051D3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38FBAB9-B8D2-BABF-02E1-D34493C42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B11508B-55BE-8C95-8FF2-B9F24CA7A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A519AB4-A028-E46B-3FC2-17912B25E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4419646-0267-FDBB-4A75-0BE0E0A1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6A6E11-C6CD-2265-DC86-43AC3962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A76BE9-71E9-5CCD-E4EA-C50D701A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36A7BAA-C3BA-2036-7545-788148B70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296F95B-3C05-FAC3-5923-662D274F1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C6AE640-4586-EC2D-A767-79FF056D6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515248D-1BAA-3477-D78C-068510B27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7453CEA-C0A7-B92A-C852-E9812B5B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8EE9E99-7819-D98B-FDBF-4F8EE5F5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90A523A-B2DC-C545-66AD-E7975073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79804B-C3BA-653F-9A75-3B64F085E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EFC7753-D341-2489-BD95-389CE821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253EDB3-ED04-2404-16E3-E4317F43C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CF9AD78-961E-76AB-2C1B-33DC8E9F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9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73163A1-9C68-403E-C2EE-0A63910D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59F2330-95B5-4293-7D0C-B00712E0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847653-EE88-89B1-5BC4-DD73048D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04F7F7-CCA5-6818-C4B8-13C3C4217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F7D41C-D942-D2E9-BD56-9283D74C7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D6F33C-62C0-BA6A-3DF4-7392DB27E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B4AD463-19AC-124E-5ADC-20195DC43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6543E1-3C3B-700A-D90D-90C9CFB1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1E259E-F124-4F3F-AD6C-03ED8CC7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2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099799-C4C7-E028-E48E-B9551B3F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B1FDB9-577B-2386-177C-15180039EA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E4B2ABF-7B11-7F0F-A27D-6792E0AA4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0BA276-1BB0-B7EF-4B60-D51B017B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5AA77F-628C-A57C-0481-94463FBFF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F5DD75-8CF9-0400-85F0-D38E0C8B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9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F7EB8DF-5220-8A12-B092-2B2A03CC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E2961E-3BF8-270A-6045-8D0E35671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E59BD-59D5-BB77-71ED-F4087CE5D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A91F1-2E11-4961-9E83-67B90CDB9BD4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B39847-D0AF-7718-01DD-D505608E5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70DD34-8C4E-E4FB-B5DF-4E526FE11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507C-FB4B-4913-B025-D70FEF72A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yjus.com/biology/dna-structur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F69A466-3D8F-9E3E-C5CD-B28A24512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029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DNA Transcription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B6DC272-FA85-E9E0-FFEC-1119E2AC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110740"/>
            <a:ext cx="11180582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31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9943B8-BEC5-6378-F4F5-97CE07D9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/>
              </a:rPr>
              <a:t>Stages of Transcription in Prokaryote </a:t>
            </a:r>
            <a:br>
              <a:rPr lang="en-US" b="1" dirty="0">
                <a:effectLst/>
              </a:rPr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AE3525-38D1-B4FB-6596-FA4620FE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57970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Initiation</a:t>
            </a:r>
          </a:p>
          <a:p>
            <a:pPr algn="just" rtl="0"/>
            <a:r>
              <a:rPr lang="en-US" dirty="0"/>
              <a:t>RNA polymerase attaches to the DNA molecule and moves along the </a:t>
            </a:r>
            <a:r>
              <a:rPr lang="en-US" dirty="0">
                <a:hlinkClick r:id="rId2"/>
              </a:rPr>
              <a:t>DNA</a:t>
            </a:r>
            <a:r>
              <a:rPr lang="en-US" dirty="0"/>
              <a:t> strand until it recognizes a </a:t>
            </a:r>
            <a:r>
              <a:rPr lang="en-US" u="sng" dirty="0">
                <a:solidFill>
                  <a:srgbClr val="FF0000"/>
                </a:solidFill>
              </a:rPr>
              <a:t>promoter sequence</a:t>
            </a:r>
            <a:r>
              <a:rPr lang="ar-IQ" dirty="0"/>
              <a:t>)</a:t>
            </a:r>
            <a:r>
              <a:rPr lang="en-US" sz="2200" b="1" dirty="0">
                <a:solidFill>
                  <a:srgbClr val="FF0000"/>
                </a:solidFill>
              </a:rPr>
              <a:t>Sequence on DNA</a:t>
            </a:r>
          </a:p>
          <a:p>
            <a:pPr algn="just" rtl="0"/>
            <a:r>
              <a:rPr lang="en-US" sz="2200" b="1" dirty="0">
                <a:solidFill>
                  <a:srgbClr val="FF0000"/>
                </a:solidFill>
              </a:rPr>
              <a:t>10 and 35 bases upstream of start site</a:t>
            </a:r>
            <a:r>
              <a:rPr lang="ar-IQ" dirty="0"/>
              <a:t>(</a:t>
            </a:r>
            <a:r>
              <a:rPr lang="en-US" dirty="0"/>
              <a:t>. These are known as the transcription start sites. The DNA double helix then unwinds and all the bases on each of the DNA strands are exposed. This acts as a template for a new mRNA strand.</a:t>
            </a: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Elongation</a:t>
            </a:r>
          </a:p>
          <a:p>
            <a:pPr algn="l" rtl="0"/>
            <a:r>
              <a:rPr lang="en-US" dirty="0"/>
              <a:t>Ribonucleotides are added to the template strand that enables the growth of mRNA growth.</a:t>
            </a: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Termination</a:t>
            </a:r>
          </a:p>
          <a:p>
            <a:pPr algn="l" rtl="0"/>
            <a:r>
              <a:rPr lang="en-US" dirty="0"/>
              <a:t>RNA polymerase encounters a terminator sequence and the transcription stops. RNA polymerase then releases the DNA template.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5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68AFD9C-72BA-1CCF-C372-97F02171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  <a:effectLst/>
              </a:rPr>
              <a:t>Stages of Transcription</a:t>
            </a:r>
            <a:endParaRPr lang="en-US" dirty="0"/>
          </a:p>
        </p:txBody>
      </p:sp>
      <p:pic>
        <p:nvPicPr>
          <p:cNvPr id="4" name="عنصر نائب للمحتوى 14">
            <a:extLst>
              <a:ext uri="{FF2B5EF4-FFF2-40B4-BE49-F238E27FC236}">
                <a16:creationId xmlns:a16="http://schemas.microsoft.com/office/drawing/2014/main" id="{6D1CE6E6-D54C-A196-8681-02BB977A1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60" y="1698171"/>
            <a:ext cx="5402425" cy="4794704"/>
          </a:xfrm>
          <a:ln w="28575">
            <a:solidFill>
              <a:srgbClr val="FF0000"/>
            </a:solidFill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B3DD9B5-2CF8-1DCC-21BB-21E81DDD2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8171"/>
            <a:ext cx="5189376" cy="47947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7798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96E4C7C-F148-7508-68CC-3C33E2DC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534" y="404873"/>
            <a:ext cx="8402665" cy="280698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96422DB-CA73-A981-3E1A-4FBF2B610F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52" y="3784389"/>
            <a:ext cx="8487747" cy="190804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44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42E591-DA99-0B38-5F58-AE70E88EF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RNA polymerase in prokaryotic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BBC521-9E91-1925-5543-2BD898999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/>
              <a:t>In most prokaryotes, </a:t>
            </a:r>
            <a:r>
              <a:rPr lang="en-US" sz="2800" b="1" dirty="0"/>
              <a:t>a single RNA polymerase species transcribes all types of RNA</a:t>
            </a:r>
            <a:r>
              <a:rPr lang="en-US" sz="2800" dirty="0"/>
              <a:t>. RNA polymerase "core" from E. coli consists of five subunits: two alpha (α) subunits of 36 </a:t>
            </a:r>
            <a:r>
              <a:rPr lang="en-US" sz="2800" dirty="0" err="1"/>
              <a:t>kDa</a:t>
            </a:r>
            <a:r>
              <a:rPr lang="en-US" sz="2800" dirty="0"/>
              <a:t>, a beta (β) subunit of 150 </a:t>
            </a:r>
            <a:r>
              <a:rPr lang="en-US" sz="2800" dirty="0" err="1"/>
              <a:t>kDa</a:t>
            </a:r>
            <a:r>
              <a:rPr lang="en-US" sz="2800" dirty="0"/>
              <a:t>, 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/>
              <a:t>a beta prime subunit (β′) of 155 </a:t>
            </a:r>
            <a:r>
              <a:rPr lang="en-US" sz="2800" dirty="0" err="1"/>
              <a:t>kDa</a:t>
            </a:r>
            <a:r>
              <a:rPr lang="en-US" sz="2800" dirty="0"/>
              <a:t>,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/>
              <a:t> and a small omega (ω) subunit.</a:t>
            </a:r>
          </a:p>
          <a:p>
            <a:pPr algn="just" rtl="0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Sigma (</a:t>
            </a:r>
            <a:r>
              <a:rPr lang="el-GR" sz="2800" b="1" dirty="0">
                <a:solidFill>
                  <a:srgbClr val="FF0000"/>
                </a:solidFill>
              </a:rPr>
              <a:t>σ) </a:t>
            </a:r>
            <a:r>
              <a:rPr lang="en-US" sz="2800" b="1" dirty="0">
                <a:solidFill>
                  <a:srgbClr val="FF0000"/>
                </a:solidFill>
              </a:rPr>
              <a:t>factor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/>
              <a:t>*Smaller protein</a:t>
            </a:r>
          </a:p>
          <a:p>
            <a:pPr algn="just" rtl="0">
              <a:lnSpc>
                <a:spcPct val="150000"/>
              </a:lnSpc>
            </a:pPr>
            <a:r>
              <a:rPr lang="en-US" sz="2800" dirty="0"/>
              <a:t>*Guides RNA polymerase to target DNA sequence</a:t>
            </a:r>
            <a:endParaRPr lang="ar-IQ" sz="2800" dirty="0"/>
          </a:p>
          <a:p>
            <a:pPr algn="just" rtl="0">
              <a:lnSpc>
                <a:spcPct val="150000"/>
              </a:lnSpc>
            </a:pPr>
            <a:r>
              <a:rPr lang="en-US" sz="2800" dirty="0"/>
              <a:t>* Sigma factor</a:t>
            </a:r>
            <a:r>
              <a:rPr lang="ar-IQ" sz="2800" dirty="0"/>
              <a:t> </a:t>
            </a:r>
            <a:r>
              <a:rPr lang="en-US" sz="2800" dirty="0"/>
              <a:t>released</a:t>
            </a:r>
            <a:r>
              <a:rPr lang="ar-IQ" sz="2800" dirty="0"/>
              <a:t>  </a:t>
            </a:r>
            <a:r>
              <a:rPr lang="en-US" sz="2800" dirty="0"/>
              <a:t>after open complex (unwinds DNA at promoter).</a:t>
            </a:r>
          </a:p>
          <a:p>
            <a:pPr algn="l" rtl="0"/>
            <a:endParaRPr lang="en-US" dirty="0"/>
          </a:p>
        </p:txBody>
      </p:sp>
      <p:pic>
        <p:nvPicPr>
          <p:cNvPr id="4" name="عنصر نائب للمحتوى 4">
            <a:extLst>
              <a:ext uri="{FF2B5EF4-FFF2-40B4-BE49-F238E27FC236}">
                <a16:creationId xmlns:a16="http://schemas.microsoft.com/office/drawing/2014/main" id="{C66E5D5F-850A-52E3-AE59-495622890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40" y="2667000"/>
            <a:ext cx="3810000" cy="23774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80146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FEB350-57FC-60FF-87F7-D0F0C797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47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Transcription Termination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223359E-24F6-8B1E-7996-EE98BFEA6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00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u="sng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Rho-dependent termination</a:t>
            </a:r>
          </a:p>
          <a:p>
            <a:pPr algn="l" rtl="0"/>
            <a:r>
              <a:rPr lang="en-US" dirty="0"/>
              <a:t>Rho (</a:t>
            </a:r>
            <a:r>
              <a:rPr lang="el-GR" dirty="0"/>
              <a:t>ρ) </a:t>
            </a:r>
            <a:r>
              <a:rPr lang="en-US" dirty="0"/>
              <a:t>factor binds to mRNA</a:t>
            </a:r>
          </a:p>
          <a:p>
            <a:pPr algn="l" rtl="0"/>
            <a:r>
              <a:rPr lang="en-US" dirty="0"/>
              <a:t>Slides along mRNA to polymerase</a:t>
            </a:r>
          </a:p>
          <a:p>
            <a:pPr algn="l" rtl="0"/>
            <a:r>
              <a:rPr lang="en-US" dirty="0"/>
              <a:t>Breaks polymerase, mRNA off of DNA</a:t>
            </a:r>
          </a:p>
          <a:p>
            <a:pPr algn="l" rtl="0"/>
            <a:r>
              <a:rPr lang="en-US" dirty="0"/>
              <a:t>The</a:t>
            </a:r>
            <a:r>
              <a:rPr lang="el-GR" dirty="0"/>
              <a:t> ρ</a:t>
            </a:r>
            <a:r>
              <a:rPr lang="en-US" dirty="0"/>
              <a:t> factor, a hexamer, is a ATPase and a Helicase</a:t>
            </a:r>
          </a:p>
          <a:p>
            <a:pPr algn="l" rtl="0"/>
            <a:r>
              <a:rPr lang="en-US" u="sng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Rho-independent termination</a:t>
            </a:r>
          </a:p>
          <a:p>
            <a:pPr algn="l" rtl="0"/>
            <a:r>
              <a:rPr lang="en-US" dirty="0"/>
              <a:t>The termination signal is a stretch of 30-40 nucleotides on the RNA</a:t>
            </a:r>
          </a:p>
          <a:p>
            <a:pPr algn="l" rtl="0"/>
            <a:r>
              <a:rPr lang="en-US" dirty="0"/>
              <a:t>transcript, consisting of many GC followed by a series of U.</a:t>
            </a:r>
          </a:p>
          <a:p>
            <a:pPr algn="l" rtl="0"/>
            <a:r>
              <a:rPr lang="en-US" dirty="0"/>
              <a:t>• The sequence specificity of this nascent RNA transcript will form</a:t>
            </a:r>
          </a:p>
          <a:p>
            <a:pPr algn="l" rtl="0"/>
            <a:r>
              <a:rPr lang="en-US" dirty="0"/>
              <a:t>particular stem-loop structures to terminate the transcription.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47D9B6B-4C3F-236F-3D80-9B5D45B5D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40" y="1056005"/>
            <a:ext cx="3421380" cy="221297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02851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EE5D13-DA49-328E-F997-ADB9554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45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Promoters</a:t>
            </a:r>
            <a:br>
              <a:rPr lang="en-US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946694-500A-166E-8BE1-CE2764FE4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1) TATA box ( </a:t>
            </a:r>
            <a:r>
              <a:rPr lang="en-US" b="1" dirty="0" err="1">
                <a:solidFill>
                  <a:srgbClr val="FF0000"/>
                </a:solidFill>
              </a:rPr>
              <a:t>Hogness</a:t>
            </a:r>
            <a:r>
              <a:rPr lang="en-US" b="1" dirty="0">
                <a:solidFill>
                  <a:srgbClr val="FF0000"/>
                </a:solidFill>
              </a:rPr>
              <a:t> Box</a:t>
            </a:r>
            <a:r>
              <a:rPr lang="en-US" b="1" dirty="0"/>
              <a:t>)</a:t>
            </a:r>
          </a:p>
          <a:p>
            <a:pPr algn="l" rtl="0"/>
            <a:r>
              <a:rPr lang="en-US" dirty="0"/>
              <a:t>Very similar to the prokaryotic TATA </a:t>
            </a:r>
            <a:r>
              <a:rPr lang="en-US" dirty="0" err="1"/>
              <a:t>box,except</a:t>
            </a:r>
            <a:r>
              <a:rPr lang="en-US" dirty="0"/>
              <a:t> the sequence is slightly different</a:t>
            </a:r>
          </a:p>
          <a:p>
            <a:pPr algn="l" rtl="0"/>
            <a:r>
              <a:rPr lang="en-US" dirty="0"/>
              <a:t>(TATAAA) and it is located in between25 to -30.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2) CAAT box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Located in between -70 to -80.</a:t>
            </a:r>
          </a:p>
          <a:p>
            <a:pPr algn="l" rtl="0"/>
            <a:r>
              <a:rPr lang="en-US" dirty="0"/>
              <a:t>Always contains CCAAT.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3) GC box</a:t>
            </a:r>
          </a:p>
          <a:p>
            <a:pPr algn="l" rtl="0"/>
            <a:r>
              <a:rPr lang="en-US" dirty="0"/>
              <a:t>Usually has the sequence GGGCGG and is typically found at -110.</a:t>
            </a:r>
          </a:p>
        </p:txBody>
      </p:sp>
    </p:spTree>
    <p:extLst>
      <p:ext uri="{BB962C8B-B14F-4D97-AF65-F5344CB8AC3E}">
        <p14:creationId xmlns:p14="http://schemas.microsoft.com/office/powerpoint/2010/main" val="184169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1EAF78-0441-9D20-B346-69208B2E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Arial Black" panose="020B0A04020102020204" pitchFamily="34" charset="0"/>
              </a:rPr>
              <a:t>ENHANCERS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60D29A1-2132-33EC-F69B-4D6970A15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3780" cy="435133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Enhancers elements are the sequences located in a variety of regions of a gene both upstream and downstream of the transcription start site and even within the transcribed portions of some genes.</a:t>
            </a:r>
          </a:p>
          <a:p>
            <a:pPr algn="l" rtl="0"/>
            <a:r>
              <a:rPr lang="en-US" dirty="0"/>
              <a:t>Enhancers increases the transcription rate by several folds.</a:t>
            </a:r>
          </a:p>
          <a:p>
            <a:pPr algn="l" rtl="0"/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F596A7-0C8B-702E-25C0-27C50B240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592195"/>
            <a:ext cx="7490460" cy="291973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4804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526877-6347-A99E-F4B4-78FDD60B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Transcription factors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BD5798B-A937-0DC2-A253-D0F87A244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RNA-pol II </a:t>
            </a:r>
            <a:r>
              <a:rPr lang="en-US" dirty="0"/>
              <a:t>does not bind to the promoter sequences directly.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RNA-pol II </a:t>
            </a:r>
            <a:r>
              <a:rPr lang="en-US" dirty="0"/>
              <a:t>associates with six transcription factors.</a:t>
            </a:r>
          </a:p>
          <a:p>
            <a:pPr algn="l" rtl="0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TFII A</a:t>
            </a:r>
            <a:r>
              <a:rPr lang="en-US" dirty="0"/>
              <a:t>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TFII B</a:t>
            </a:r>
            <a:r>
              <a:rPr lang="en-US" dirty="0"/>
              <a:t>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TFII D</a:t>
            </a:r>
            <a:r>
              <a:rPr lang="en-US" dirty="0"/>
              <a:t>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TFII E</a:t>
            </a:r>
            <a:r>
              <a:rPr lang="en-US" dirty="0"/>
              <a:t>,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TFII F </a:t>
            </a:r>
            <a:r>
              <a:rPr lang="en-US" dirty="0"/>
              <a:t>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TFII 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0000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E0EF2A-49A9-DC7D-D1F2-E2E293A8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Pre-initiation complex (PIC)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CFC41AC-F34B-948C-F52D-D636D319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/>
          </a:bodyPr>
          <a:lstStyle/>
          <a:p>
            <a:pPr algn="just" rtl="0"/>
            <a:r>
              <a:rPr lang="en-US" sz="2400" b="1" dirty="0">
                <a:solidFill>
                  <a:srgbClr val="0070C0"/>
                </a:solidFill>
              </a:rPr>
              <a:t>TBP</a:t>
            </a:r>
            <a:r>
              <a:rPr lang="en-US" sz="2400" b="1" dirty="0"/>
              <a:t> of TFII D binds TATA–Box(-10 sequence)</a:t>
            </a:r>
          </a:p>
          <a:p>
            <a:pPr algn="just" rtl="0"/>
            <a:r>
              <a:rPr lang="en-US" sz="2400" b="1" dirty="0">
                <a:solidFill>
                  <a:srgbClr val="FF0000"/>
                </a:solidFill>
              </a:rPr>
              <a:t>TFII A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TFII B</a:t>
            </a:r>
            <a:r>
              <a:rPr lang="en-US" sz="2400" b="1" dirty="0"/>
              <a:t> bind </a:t>
            </a:r>
            <a:r>
              <a:rPr lang="en-US" sz="2400" b="1" dirty="0">
                <a:solidFill>
                  <a:srgbClr val="FF0000"/>
                </a:solidFill>
              </a:rPr>
              <a:t>TFII D</a:t>
            </a:r>
          </a:p>
          <a:p>
            <a:pPr algn="just" rtl="0"/>
            <a:r>
              <a:rPr lang="en-US" sz="2400" b="1" dirty="0"/>
              <a:t>TFII F- RNA-pol complex binds TFII B</a:t>
            </a:r>
          </a:p>
          <a:p>
            <a:pPr algn="just" rtl="0"/>
            <a:r>
              <a:rPr lang="en-US" sz="2400" b="1" dirty="0">
                <a:solidFill>
                  <a:srgbClr val="FF0000"/>
                </a:solidFill>
              </a:rPr>
              <a:t>TFII F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FF0000"/>
                </a:solidFill>
              </a:rPr>
              <a:t>TFII E</a:t>
            </a:r>
            <a:r>
              <a:rPr lang="en-US" sz="2400" b="1" dirty="0"/>
              <a:t> open the dsDNA</a:t>
            </a:r>
          </a:p>
          <a:p>
            <a:pPr algn="just" rtl="0"/>
            <a:r>
              <a:rPr lang="en-US" sz="2400" b="1" dirty="0"/>
              <a:t> (helicase and ATPase)</a:t>
            </a:r>
          </a:p>
          <a:p>
            <a:pPr algn="just" rtl="0"/>
            <a:r>
              <a:rPr lang="en-US" sz="2400" b="1" dirty="0"/>
              <a:t>TFII H: completion of PIC.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8A4D3A6-2F52-AEFA-CD13-F5C43EB39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820" y="1988820"/>
            <a:ext cx="5799455" cy="41881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2836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9FD585-4745-96AE-B63C-B1058834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Eukaryotic Transcription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85E6292-9A90-7F76-4A97-B06D7946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" y="1234440"/>
            <a:ext cx="11361420" cy="4942523"/>
          </a:xfrm>
        </p:spPr>
        <p:txBody>
          <a:bodyPr/>
          <a:lstStyle/>
          <a:p>
            <a:pPr algn="l" rtl="0"/>
            <a:r>
              <a:rPr lang="en-US" u="sng" dirty="0">
                <a:solidFill>
                  <a:srgbClr val="FF0000"/>
                </a:solidFill>
              </a:rPr>
              <a:t>Promoters</a:t>
            </a:r>
          </a:p>
          <a:p>
            <a:pPr algn="l" rtl="0"/>
            <a:r>
              <a:rPr lang="en-US" dirty="0"/>
              <a:t>Much more complex than those found in bacteria.</a:t>
            </a:r>
          </a:p>
          <a:p>
            <a:pPr algn="l" rtl="0"/>
            <a:r>
              <a:rPr lang="en-US" dirty="0"/>
              <a:t>These are consensus sequences located at the upstream regions of Coding strand.</a:t>
            </a:r>
          </a:p>
          <a:p>
            <a:pPr algn="l" rtl="0"/>
            <a:r>
              <a:rPr lang="en-US" u="sng" dirty="0">
                <a:solidFill>
                  <a:srgbClr val="FF0000"/>
                </a:solidFill>
              </a:rPr>
              <a:t>Mutation</a:t>
            </a:r>
            <a:r>
              <a:rPr lang="en-US" dirty="0"/>
              <a:t> of this region usually significantly </a:t>
            </a:r>
            <a:r>
              <a:rPr lang="en-US" u="sng" dirty="0">
                <a:solidFill>
                  <a:srgbClr val="FF0000"/>
                </a:solidFill>
              </a:rPr>
              <a:t>lowers</a:t>
            </a:r>
            <a:r>
              <a:rPr lang="en-US" dirty="0"/>
              <a:t> the rate of transcription.</a:t>
            </a:r>
          </a:p>
          <a:p>
            <a:pPr algn="l" rtl="0"/>
            <a:endParaRPr lang="en-US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18DF815-A3DC-9709-ADF9-F8D0EB9E1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60" y="3924300"/>
            <a:ext cx="7239000" cy="17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1B2292-639F-510D-5949-390EE061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EB3C37-5784-FA94-5950-267BC8210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96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204C33-069B-24B6-EEF7-751847F2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Elongation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01672C-2816-90D8-7DEF-A1EE50A37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During elongation, </a:t>
            </a:r>
            <a:r>
              <a:rPr lang="en-US" b="1" dirty="0"/>
              <a:t>the transcription machinery needs to move histones out of the way every time it encounters a nucleosome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 TFIIF remains associated with RNA Pol-II throughout elongation.</a:t>
            </a:r>
          </a:p>
          <a:p>
            <a:pPr algn="l" rtl="0"/>
            <a:r>
              <a:rPr lang="en-US" dirty="0"/>
              <a:t>The activity of the RNA poly-II is greatly enhanced by proteins called </a:t>
            </a:r>
            <a:r>
              <a:rPr lang="en-US" dirty="0">
                <a:solidFill>
                  <a:srgbClr val="FF0000"/>
                </a:solidFill>
              </a:rPr>
              <a:t>Elongation factors</a:t>
            </a:r>
          </a:p>
        </p:txBody>
      </p:sp>
    </p:spTree>
    <p:extLst>
      <p:ext uri="{BB962C8B-B14F-4D97-AF65-F5344CB8AC3E}">
        <p14:creationId xmlns:p14="http://schemas.microsoft.com/office/powerpoint/2010/main" val="634673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F7A4AF-30BD-5D30-CDF5-35570626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Termination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0F07A5-B815-72BB-589F-ACBD7C2BC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When the RNA Polymerase </a:t>
            </a:r>
            <a:r>
              <a:rPr lang="en-US" u="sng" dirty="0">
                <a:solidFill>
                  <a:srgbClr val="002060"/>
                </a:solidFill>
              </a:rPr>
              <a:t>transcribes the terminator region </a:t>
            </a:r>
            <a:r>
              <a:rPr lang="en-US" dirty="0"/>
              <a:t>of the DNA, the polymerase</a:t>
            </a:r>
            <a:r>
              <a:rPr lang="en-US" dirty="0">
                <a:solidFill>
                  <a:srgbClr val="FF0000"/>
                </a:solidFill>
              </a:rPr>
              <a:t> releases </a:t>
            </a:r>
            <a:r>
              <a:rPr lang="en-US" dirty="0"/>
              <a:t>the mRNA</a:t>
            </a:r>
          </a:p>
          <a:p>
            <a:pPr algn="l" rtl="0"/>
            <a:r>
              <a:rPr lang="en-US" dirty="0"/>
              <a:t>The termination sequence is AATAAA followed by GT repeats.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AF2D43-F536-1A89-F84E-1B086B4C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Post-Transcriptional Modifications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E17560B-81B1-118D-AADD-D616C8B13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8480" y="1825624"/>
            <a:ext cx="6736079" cy="48037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5848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6C74A-255B-EFB2-421A-C882F0D3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4482"/>
            <a:ext cx="11353800" cy="5542481"/>
          </a:xfrm>
        </p:spPr>
        <p:txBody>
          <a:bodyPr>
            <a:normAutofit fontScale="92500"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Is ALL the DNA transcribed into mRNA?</a:t>
            </a:r>
          </a:p>
          <a:p>
            <a:pPr algn="ctr" rtl="0"/>
            <a:endParaRPr lang="en-US" b="1" dirty="0">
              <a:solidFill>
                <a:srgbClr val="FF0000"/>
              </a:solidFill>
            </a:endParaRPr>
          </a:p>
          <a:p>
            <a:pPr algn="l" rtl="0"/>
            <a:r>
              <a:rPr lang="en-US" b="1" dirty="0"/>
              <a:t>NO!!!</a:t>
            </a:r>
          </a:p>
          <a:p>
            <a:pPr algn="l" rtl="0"/>
            <a:r>
              <a:rPr lang="en-US" dirty="0"/>
              <a:t>Only certain sections of the DNA are made (transcribed)into message (mRNA) </a:t>
            </a:r>
          </a:p>
          <a:p>
            <a:pPr algn="l" rtl="0"/>
            <a:r>
              <a:rPr lang="en-US" dirty="0"/>
              <a:t>AND…</a:t>
            </a:r>
          </a:p>
          <a:p>
            <a:pPr algn="l" rtl="0"/>
            <a:r>
              <a:rPr lang="en-US" dirty="0"/>
              <a:t>Only part of the mRNA is actually used and sent out of the nucleus to meet up with a ribosome! This is </a:t>
            </a:r>
            <a:r>
              <a:rPr lang="en-US" b="1" u="sng" dirty="0">
                <a:solidFill>
                  <a:srgbClr val="FF0000"/>
                </a:solidFill>
              </a:rPr>
              <a:t>EDITING!</a:t>
            </a:r>
          </a:p>
          <a:p>
            <a:pPr algn="l" rtl="0"/>
            <a:endParaRPr lang="en-US" b="1" u="sng" dirty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RNA editing is </a:t>
            </a:r>
            <a:r>
              <a:rPr lang="en-US" b="1" dirty="0"/>
              <a:t>a process through which the nucleotide sequence specified in the genomic template is modified to produce a different nucleotide sequence in the transcript</a:t>
            </a:r>
            <a:r>
              <a:rPr lang="en-US" dirty="0"/>
              <a:t>.</a:t>
            </a:r>
          </a:p>
          <a:p>
            <a:pPr algn="l" rtl="0"/>
            <a:r>
              <a:rPr lang="en-US" b="1" u="sng">
                <a:solidFill>
                  <a:srgbClr val="FF0000"/>
                </a:solidFill>
              </a:rPr>
              <a:t>mRNA </a:t>
            </a:r>
            <a:r>
              <a:rPr lang="en-US" b="1" u="sng" dirty="0">
                <a:solidFill>
                  <a:srgbClr val="FF0000"/>
                </a:solidFill>
              </a:rPr>
              <a:t>has same sequence as non-template strand</a:t>
            </a:r>
          </a:p>
        </p:txBody>
      </p:sp>
    </p:spTree>
    <p:extLst>
      <p:ext uri="{BB962C8B-B14F-4D97-AF65-F5344CB8AC3E}">
        <p14:creationId xmlns:p14="http://schemas.microsoft.com/office/powerpoint/2010/main" val="376771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4B795B-A1FF-A0FD-FBB4-2C7702AE8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RNA polymerase in Eukaryote</a:t>
            </a:r>
            <a:endParaRPr lang="en-US" b="1" dirty="0"/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67200C8B-F07A-6986-8AFA-FFA1E6D4E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61" y="2057400"/>
            <a:ext cx="5692140" cy="3006079"/>
          </a:xfr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797A61D-FB0E-E531-BD8D-8F6C0F0D1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2286000"/>
            <a:ext cx="30175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4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C344E8-6877-DB82-2831-0335EF1E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38378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Prokaryotic vs Eukaryotic Transcription</a:t>
            </a:r>
            <a:br>
              <a:rPr lang="en-US" b="1" dirty="0"/>
            </a:br>
            <a:endParaRPr lang="en-US" dirty="0"/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9F496DD2-DBA6-0D0C-EB8B-92912255D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9070"/>
              </p:ext>
            </p:extLst>
          </p:nvPr>
        </p:nvGraphicFramePr>
        <p:xfrm>
          <a:off x="838200" y="1825624"/>
          <a:ext cx="10515600" cy="408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3044769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085255178"/>
                    </a:ext>
                  </a:extLst>
                </a:gridCol>
              </a:tblGrid>
              <a:tr h="5697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Prokaryotic Transcription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Eukaryotic Transcription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00718"/>
                  </a:ext>
                </a:extLst>
              </a:tr>
              <a:tr h="98346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Transcription and translation occur simultaneously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Transcription and translation don’t occur simultaneously.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341388"/>
                  </a:ext>
                </a:extLst>
              </a:tr>
              <a:tr h="98346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Prokaryotic transcription occurs in the cytoplasm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Eukaryotic transcription occurs in the nucleus and translation occurs in the cytoplasm.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900374"/>
                  </a:ext>
                </a:extLst>
              </a:tr>
              <a:tr h="5697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RNAs are released and processed in the cytoplasm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RNAs are released and processed in the nucleus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094977"/>
                  </a:ext>
                </a:extLst>
              </a:tr>
              <a:tr h="98346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RNA polymerases are a complex of five polypeptides.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RNA polymerases are a complex of 10 -15 polypeptides.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59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96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7D595F-42E9-79DD-8EF9-F39611E4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344471F-9034-FAD8-E8F4-52228A298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3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B4C960-24C9-89FB-9985-DE9E20D0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830"/>
          </a:xfrm>
        </p:spPr>
        <p:txBody>
          <a:bodyPr/>
          <a:lstStyle/>
          <a:p>
            <a:pPr algn="ctr"/>
            <a:r>
              <a:rPr lang="en-IN" altLang="ar-IQ" sz="4400" b="1" dirty="0">
                <a:solidFill>
                  <a:srgbClr val="FF0000"/>
                </a:solidFill>
                <a:cs typeface="+mj-cs"/>
              </a:rPr>
              <a:t>Transcription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2FC208-E61D-8DF1-CF6B-D3495620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IN" altLang="ar-IQ" sz="2800" b="1" dirty="0">
                <a:cs typeface="+mj-cs"/>
              </a:rPr>
              <a:t>Transcription, is the process of creating an equivalent </a:t>
            </a:r>
            <a:r>
              <a:rPr lang="en-IN" altLang="ar-IQ" sz="2800" b="1" u="sng" dirty="0">
                <a:cs typeface="+mj-cs"/>
              </a:rPr>
              <a:t>RNA</a:t>
            </a:r>
            <a:r>
              <a:rPr lang="en-IN" altLang="ar-IQ" sz="2800" b="1" dirty="0">
                <a:cs typeface="+mj-cs"/>
              </a:rPr>
              <a:t> copy of a sequence of </a:t>
            </a:r>
            <a:r>
              <a:rPr lang="en-IN" altLang="ar-IQ" sz="2800" b="1" u="sng" dirty="0">
                <a:cs typeface="+mj-cs"/>
              </a:rPr>
              <a:t>DNA</a:t>
            </a:r>
            <a:r>
              <a:rPr lang="en-IN" altLang="ar-IQ" sz="2800" b="1" u="sng" baseline="30000" dirty="0">
                <a:cs typeface="+mj-cs"/>
              </a:rPr>
              <a:t>.</a:t>
            </a:r>
          </a:p>
          <a:p>
            <a:pPr algn="l" rtl="0"/>
            <a:endParaRPr lang="en-IN" altLang="ar-IQ" b="1" u="sng" baseline="30000" dirty="0">
              <a:cs typeface="+mj-cs"/>
            </a:endParaRPr>
          </a:p>
          <a:p>
            <a:pPr algn="just" rtl="0">
              <a:defRPr/>
            </a:pPr>
            <a:r>
              <a:rPr lang="en-IN" altLang="ar-IQ" sz="2800" b="1" dirty="0"/>
              <a:t>Transcription is the first step leading to </a:t>
            </a:r>
            <a:r>
              <a:rPr lang="en-IN" altLang="ar-IQ" sz="2800" b="1" dirty="0">
                <a:solidFill>
                  <a:srgbClr val="FF0000"/>
                </a:solidFill>
              </a:rPr>
              <a:t>gene expression.</a:t>
            </a:r>
            <a:endParaRPr lang="en-IN" altLang="ar-IQ" sz="2800" b="1" u="sng" baseline="30000" dirty="0"/>
          </a:p>
          <a:p>
            <a:pPr algn="just" rtl="0">
              <a:buFontTx/>
              <a:buNone/>
              <a:defRPr/>
            </a:pPr>
            <a:r>
              <a:rPr lang="en-US" altLang="ar-IQ" sz="2800" b="1" dirty="0"/>
              <a:t> 	Transcription is the first of several steps of DNA based gene expression in which a particular segment of DNA is copied into RNA by the enzyme RNA polymerase. Both DNA and RNA are nucleic acids</a:t>
            </a:r>
            <a:endParaRPr lang="en-IN" altLang="ar-IQ" sz="2800" b="1" u="sng" baseline="30000" dirty="0"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6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DB89C0-9661-55BB-D3E6-C0D1BCE6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1" y="1825625"/>
            <a:ext cx="11075437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Double stranded DNA must be </a:t>
            </a:r>
            <a:r>
              <a:rPr lang="en-US" u="sng" dirty="0">
                <a:solidFill>
                  <a:srgbClr val="FF0000"/>
                </a:solidFill>
              </a:rPr>
              <a:t>TRANSCRIBED</a:t>
            </a:r>
            <a:r>
              <a:rPr lang="ar-IQ" dirty="0"/>
              <a:t> </a:t>
            </a:r>
            <a:r>
              <a:rPr lang="en-US" dirty="0"/>
              <a:t>into Single stranded RNA</a:t>
            </a:r>
          </a:p>
          <a:p>
            <a:pPr algn="l" rtl="0"/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1. mRNA “messenger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”</a:t>
            </a:r>
          </a:p>
          <a:p>
            <a:pPr algn="l" rtl="0"/>
            <a:r>
              <a:rPr lang="en-US" dirty="0"/>
              <a:t>made from DNA in nucleus…travels out of nucleus and finds a ribosome.</a:t>
            </a:r>
          </a:p>
          <a:p>
            <a:pPr algn="l" rtl="0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2. </a:t>
            </a:r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tRNA “transfer”</a:t>
            </a:r>
          </a:p>
          <a:p>
            <a:pPr algn="l" rtl="0"/>
            <a:r>
              <a:rPr lang="en-US" dirty="0"/>
              <a:t>brings amino acids to the ribosomes; found in cytoplasm</a:t>
            </a:r>
          </a:p>
          <a:p>
            <a:pPr algn="l" rtl="0"/>
            <a:r>
              <a:rPr lang="en-US" b="1" u="sng" dirty="0">
                <a:solidFill>
                  <a:schemeClr val="accent5">
                    <a:lumMod val="50000"/>
                  </a:schemeClr>
                </a:solidFill>
              </a:rPr>
              <a:t>3. rRNA “ribosomal”</a:t>
            </a:r>
          </a:p>
          <a:p>
            <a:pPr algn="l" rtl="0"/>
            <a:r>
              <a:rPr lang="en-US" dirty="0"/>
              <a:t>part of the ribosome; this is where proteins are made</a:t>
            </a:r>
          </a:p>
        </p:txBody>
      </p:sp>
    </p:spTree>
    <p:extLst>
      <p:ext uri="{BB962C8B-B14F-4D97-AF65-F5344CB8AC3E}">
        <p14:creationId xmlns:p14="http://schemas.microsoft.com/office/powerpoint/2010/main" val="97191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9C26C0-0557-5E01-446A-439945E2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37033" cy="1325563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How does the DNA get made into RNA and that made into Protein???</a:t>
            </a:r>
            <a:b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5CDF1683-D403-A7D2-246C-E33882563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90" y="1825625"/>
            <a:ext cx="4547148" cy="4351338"/>
          </a:xfrm>
          <a:ln w="28575">
            <a:solidFill>
              <a:srgbClr val="FF0000"/>
            </a:solidFill>
          </a:ln>
        </p:spPr>
      </p:pic>
      <p:sp>
        <p:nvSpPr>
          <p:cNvPr id="10" name="سهم: لليمين 9">
            <a:extLst>
              <a:ext uri="{FF2B5EF4-FFF2-40B4-BE49-F238E27FC236}">
                <a16:creationId xmlns:a16="http://schemas.microsoft.com/office/drawing/2014/main" id="{9EA97C84-CCED-6470-A7B8-A3BC363B9513}"/>
              </a:ext>
            </a:extLst>
          </p:cNvPr>
          <p:cNvSpPr/>
          <p:nvPr/>
        </p:nvSpPr>
        <p:spPr>
          <a:xfrm>
            <a:off x="559837" y="1825625"/>
            <a:ext cx="6027575" cy="4351338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0"/>
            <a:r>
              <a:rPr lang="en-US" b="1" dirty="0">
                <a:solidFill>
                  <a:schemeClr val="tx1"/>
                </a:solidFill>
              </a:rPr>
              <a:t>During transcription, the enzyme RNA polymerase (green) uses DNA as a template to produce a pre-mRNA transcript (pink). The pre-mRNA is processed to form a mature mRNA molecule that can be translated to build the protein molecule (polypeptide) encoded by the original gene</a:t>
            </a:r>
          </a:p>
        </p:txBody>
      </p:sp>
    </p:spTree>
    <p:extLst>
      <p:ext uri="{BB962C8B-B14F-4D97-AF65-F5344CB8AC3E}">
        <p14:creationId xmlns:p14="http://schemas.microsoft.com/office/powerpoint/2010/main" val="376665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C4449F-87CD-567F-7B27-8B2D60B1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Transcription in prokaryote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272EEA9-4843-D868-A342-BDB75E7A4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5" y="1296955"/>
            <a:ext cx="11663265" cy="4880008"/>
          </a:xfrm>
        </p:spPr>
        <p:txBody>
          <a:bodyPr/>
          <a:lstStyle/>
          <a:p>
            <a:pPr algn="l" rtl="0"/>
            <a:r>
              <a:rPr lang="en-US" dirty="0"/>
              <a:t>RNA molecules are produced by copying part of a nucleotide sequence of DNA into a complementary sequence in RNA. This Process is called </a:t>
            </a:r>
            <a:r>
              <a:rPr lang="en-US" b="1" u="sng" dirty="0">
                <a:solidFill>
                  <a:srgbClr val="FF0000"/>
                </a:solidFill>
              </a:rPr>
              <a:t>transcription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Transcription requires the enzyme </a:t>
            </a:r>
            <a:r>
              <a:rPr lang="en-US" b="1" u="sng" dirty="0">
                <a:solidFill>
                  <a:srgbClr val="FF0000"/>
                </a:solidFill>
              </a:rPr>
              <a:t>RNA polymerase</a:t>
            </a:r>
            <a:r>
              <a:rPr lang="en-US" dirty="0"/>
              <a:t>.</a:t>
            </a:r>
          </a:p>
          <a:p>
            <a:pPr algn="l" rtl="0">
              <a:defRPr/>
            </a:pPr>
            <a:r>
              <a:rPr lang="en-IN" altLang="ar-IQ" sz="2800" b="1" dirty="0"/>
              <a:t>During transcription, a DNA sequence is read by </a:t>
            </a:r>
            <a:r>
              <a:rPr lang="en-IN" altLang="ar-IQ" sz="2800" b="1" u="sng" dirty="0"/>
              <a:t>RNA polymerase</a:t>
            </a:r>
            <a:r>
              <a:rPr lang="en-IN" altLang="ar-IQ" sz="2800" b="1" dirty="0"/>
              <a:t>, which produces a complementary, </a:t>
            </a:r>
            <a:r>
              <a:rPr lang="en-IN" altLang="ar-IQ" sz="2800" b="1" u="sng" dirty="0"/>
              <a:t>antiparallel</a:t>
            </a:r>
            <a:r>
              <a:rPr lang="en-IN" altLang="ar-IQ" sz="2800" b="1" dirty="0"/>
              <a:t> RNA strand.</a:t>
            </a:r>
          </a:p>
          <a:p>
            <a:pPr algn="l" rtl="0">
              <a:defRPr/>
            </a:pPr>
            <a:r>
              <a:rPr lang="en-IN" altLang="ar-IQ" sz="2800" b="1" dirty="0">
                <a:solidFill>
                  <a:srgbClr val="FF0000"/>
                </a:solidFill>
              </a:rPr>
              <a:t>Transcription results in an RNA complement that includes </a:t>
            </a:r>
            <a:r>
              <a:rPr lang="en-IN" altLang="ar-IQ" sz="2800" b="1" u="sng" dirty="0">
                <a:solidFill>
                  <a:srgbClr val="FF0000"/>
                </a:solidFill>
              </a:rPr>
              <a:t>uracil</a:t>
            </a:r>
            <a:r>
              <a:rPr lang="en-IN" altLang="ar-IQ" sz="2800" b="1" dirty="0">
                <a:solidFill>
                  <a:srgbClr val="FF0000"/>
                </a:solidFill>
              </a:rPr>
              <a:t> (U) instead of </a:t>
            </a:r>
            <a:r>
              <a:rPr lang="en-IN" altLang="ar-IQ" sz="2800" b="1" u="sng" dirty="0">
                <a:solidFill>
                  <a:srgbClr val="FF0000"/>
                </a:solidFill>
              </a:rPr>
              <a:t>thymine</a:t>
            </a:r>
            <a:r>
              <a:rPr lang="en-IN" altLang="ar-IQ" sz="2800" b="1" dirty="0">
                <a:solidFill>
                  <a:srgbClr val="FF0000"/>
                </a:solidFill>
              </a:rPr>
              <a:t> (T).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2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42A354-46C0-1981-5B76-B5123FFC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Coding and Non–Coding Strands </a:t>
            </a:r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E403EA59-6129-5749-7F94-D11EE791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9" y="1825625"/>
            <a:ext cx="10405122" cy="4351338"/>
          </a:xfrm>
        </p:spPr>
      </p:pic>
    </p:spTree>
    <p:extLst>
      <p:ext uri="{BB962C8B-B14F-4D97-AF65-F5344CB8AC3E}">
        <p14:creationId xmlns:p14="http://schemas.microsoft.com/office/powerpoint/2010/main" val="104131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CDE541-4B18-C333-2A83-5D5E3C17A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882EE71-9C1F-6707-B3AE-2DEF4DDE1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260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1072</Words>
  <Application>Microsoft Office PowerPoint</Application>
  <PresentationFormat>شاشة عريضة</PresentationFormat>
  <Paragraphs>106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نسق Office</vt:lpstr>
      <vt:lpstr>DNA Transcription</vt:lpstr>
      <vt:lpstr>عرض تقديمي في PowerPoint</vt:lpstr>
      <vt:lpstr>عرض تقديمي في PowerPoint</vt:lpstr>
      <vt:lpstr>Transcription</vt:lpstr>
      <vt:lpstr>عرض تقديمي في PowerPoint</vt:lpstr>
      <vt:lpstr>How does the DNA get made into RNA and that made into Protein??? </vt:lpstr>
      <vt:lpstr>Transcription in prokaryote </vt:lpstr>
      <vt:lpstr>Coding and Non–Coding Strands </vt:lpstr>
      <vt:lpstr>عرض تقديمي في PowerPoint</vt:lpstr>
      <vt:lpstr>Stages of Transcription in Prokaryote  </vt:lpstr>
      <vt:lpstr>Stages of Transcription</vt:lpstr>
      <vt:lpstr>عرض تقديمي في PowerPoint</vt:lpstr>
      <vt:lpstr>RNA polymerase in prokaryotic</vt:lpstr>
      <vt:lpstr>Transcription Termination </vt:lpstr>
      <vt:lpstr>Promoters </vt:lpstr>
      <vt:lpstr>ENHANCERS</vt:lpstr>
      <vt:lpstr>Transcription factors</vt:lpstr>
      <vt:lpstr>Pre-initiation complex (PIC)</vt:lpstr>
      <vt:lpstr>Eukaryotic Transcription </vt:lpstr>
      <vt:lpstr>Elongation</vt:lpstr>
      <vt:lpstr>Termination</vt:lpstr>
      <vt:lpstr>Post-Transcriptional Modifications</vt:lpstr>
      <vt:lpstr>عرض تقديمي في PowerPoint</vt:lpstr>
      <vt:lpstr>RNA polymerase in Eukaryote</vt:lpstr>
      <vt:lpstr>Prokaryotic vs Eukaryotic Transcription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</dc:creator>
  <cp:lastModifiedBy>Dr.H</cp:lastModifiedBy>
  <cp:revision>13</cp:revision>
  <dcterms:created xsi:type="dcterms:W3CDTF">2023-11-03T18:33:57Z</dcterms:created>
  <dcterms:modified xsi:type="dcterms:W3CDTF">2024-03-10T08:33:17Z</dcterms:modified>
</cp:coreProperties>
</file>