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831" y="46101"/>
            <a:ext cx="8784336" cy="1272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095" y="1671904"/>
            <a:ext cx="8077809" cy="339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994" y="2517597"/>
            <a:ext cx="8218170" cy="1193165"/>
            <a:chOff x="356994" y="2517597"/>
            <a:chExt cx="8218170" cy="1193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994" y="2615509"/>
              <a:ext cx="8217920" cy="109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743" y="2517597"/>
              <a:ext cx="7036054" cy="1046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764" y="2634995"/>
              <a:ext cx="8141208" cy="101803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97763" y="2634995"/>
            <a:ext cx="8141334" cy="101854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1385">
              <a:lnSpc>
                <a:spcPct val="100000"/>
              </a:lnSpc>
              <a:spcBef>
                <a:spcPts val="245"/>
              </a:spcBef>
            </a:pP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Principles</a:t>
            </a:r>
            <a:r>
              <a:rPr sz="36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36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Pharmacy</a:t>
            </a:r>
            <a:r>
              <a:rPr sz="36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Practice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9913" y="405384"/>
            <a:ext cx="2000677" cy="176783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4202" y="958672"/>
            <a:ext cx="3754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AL-</a:t>
            </a:r>
            <a:r>
              <a:rPr sz="20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Mustaqbal</a:t>
            </a:r>
            <a:r>
              <a:rPr sz="2000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University</a:t>
            </a:r>
            <a:r>
              <a:rPr sz="20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College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Pharmacy</a:t>
            </a:r>
            <a:r>
              <a:rPr sz="20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Department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9090" y="5111622"/>
            <a:ext cx="376682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Lectuer:</a:t>
            </a:r>
            <a:r>
              <a:rPr sz="2000" b="1" spc="-50" dirty="0">
                <a:latin typeface="Times New Roman"/>
                <a:cs typeface="Times New Roman"/>
              </a:rPr>
              <a:t> 2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Prof.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Dr.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Jabar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Faraj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AL-Wakeel</a:t>
            </a:r>
            <a:endParaRPr sz="2000" dirty="0">
              <a:latin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Assist. Lecturer. </a:t>
            </a: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Mustafa Ewad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8369" y="491164"/>
            <a:ext cx="7940675" cy="5852795"/>
            <a:chOff x="698369" y="491164"/>
            <a:chExt cx="7940675" cy="5852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369" y="491164"/>
              <a:ext cx="7940555" cy="58526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3" y="548639"/>
              <a:ext cx="7775448" cy="56875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6091" y="528827"/>
              <a:ext cx="7815580" cy="5727700"/>
            </a:xfrm>
            <a:custGeom>
              <a:avLst/>
              <a:gdLst/>
              <a:ahLst/>
              <a:cxnLst/>
              <a:rect l="l" t="t" r="r" b="b"/>
              <a:pathLst>
                <a:path w="7815580" h="5727700">
                  <a:moveTo>
                    <a:pt x="0" y="5727192"/>
                  </a:moveTo>
                  <a:lnTo>
                    <a:pt x="7815072" y="5727192"/>
                  </a:lnTo>
                  <a:lnTo>
                    <a:pt x="7815072" y="0"/>
                  </a:lnTo>
                  <a:lnTo>
                    <a:pt x="0" y="0"/>
                  </a:lnTo>
                  <a:lnTo>
                    <a:pt x="0" y="5727192"/>
                  </a:lnTo>
                  <a:close/>
                </a:path>
              </a:pathLst>
            </a:custGeom>
            <a:ln w="39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946" y="73152"/>
            <a:ext cx="8307070" cy="1379220"/>
            <a:chOff x="417946" y="73152"/>
            <a:chExt cx="8307070" cy="1379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946" y="201479"/>
              <a:ext cx="8306455" cy="1055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79" y="73152"/>
              <a:ext cx="7349998" cy="13789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23" y="220980"/>
              <a:ext cx="8229600" cy="9784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723" y="220979"/>
            <a:ext cx="8229600" cy="978535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651760" marR="778510" indent="-1875155">
              <a:lnSpc>
                <a:spcPts val="3460"/>
              </a:lnSpc>
              <a:spcBef>
                <a:spcPts val="320"/>
              </a:spcBef>
            </a:pPr>
            <a:r>
              <a:rPr sz="3200" dirty="0">
                <a:solidFill>
                  <a:srgbClr val="C00000"/>
                </a:solidFill>
              </a:rPr>
              <a:t>Use</a:t>
            </a:r>
            <a:r>
              <a:rPr sz="3200" spc="-7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of</a:t>
            </a:r>
            <a:r>
              <a:rPr sz="3200" spc="-10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abbreviations</a:t>
            </a:r>
            <a:r>
              <a:rPr sz="3200" spc="-6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in</a:t>
            </a:r>
            <a:r>
              <a:rPr sz="3200" spc="-10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prescriptions</a:t>
            </a:r>
            <a:r>
              <a:rPr sz="3200" spc="-65" dirty="0">
                <a:solidFill>
                  <a:srgbClr val="C00000"/>
                </a:solidFill>
              </a:rPr>
              <a:t> </a:t>
            </a:r>
            <a:r>
              <a:rPr sz="3200" spc="-25" dirty="0">
                <a:solidFill>
                  <a:srgbClr val="C00000"/>
                </a:solidFill>
              </a:rPr>
              <a:t>and </a:t>
            </a:r>
            <a:r>
              <a:rPr sz="3200" dirty="0">
                <a:solidFill>
                  <a:srgbClr val="C00000"/>
                </a:solidFill>
              </a:rPr>
              <a:t>medication</a:t>
            </a:r>
            <a:r>
              <a:rPr sz="3200" spc="-135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orders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167639" y="1335024"/>
            <a:ext cx="8808720" cy="5316220"/>
            <a:chOff x="167639" y="1335024"/>
            <a:chExt cx="8808720" cy="5316220"/>
          </a:xfrm>
        </p:grpSpPr>
        <p:sp>
          <p:nvSpPr>
            <p:cNvPr id="8" name="object 8"/>
            <p:cNvSpPr/>
            <p:nvPr/>
          </p:nvSpPr>
          <p:spPr>
            <a:xfrm>
              <a:off x="179831" y="1347216"/>
              <a:ext cx="8784590" cy="5291455"/>
            </a:xfrm>
            <a:custGeom>
              <a:avLst/>
              <a:gdLst/>
              <a:ahLst/>
              <a:cxnLst/>
              <a:rect l="l" t="t" r="r" b="b"/>
              <a:pathLst>
                <a:path w="8784590" h="5291455">
                  <a:moveTo>
                    <a:pt x="8784336" y="0"/>
                  </a:moveTo>
                  <a:lnTo>
                    <a:pt x="0" y="0"/>
                  </a:lnTo>
                  <a:lnTo>
                    <a:pt x="0" y="5291328"/>
                  </a:lnTo>
                  <a:lnTo>
                    <a:pt x="8784336" y="5291328"/>
                  </a:lnTo>
                  <a:lnTo>
                    <a:pt x="8784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831" y="1347216"/>
              <a:ext cx="8784590" cy="5291455"/>
            </a:xfrm>
            <a:custGeom>
              <a:avLst/>
              <a:gdLst/>
              <a:ahLst/>
              <a:cxnLst/>
              <a:rect l="l" t="t" r="r" b="b"/>
              <a:pathLst>
                <a:path w="8784590" h="5291455">
                  <a:moveTo>
                    <a:pt x="0" y="5291328"/>
                  </a:moveTo>
                  <a:lnTo>
                    <a:pt x="8784336" y="5291328"/>
                  </a:lnTo>
                  <a:lnTo>
                    <a:pt x="8784336" y="0"/>
                  </a:lnTo>
                  <a:lnTo>
                    <a:pt x="0" y="0"/>
                  </a:lnTo>
                  <a:lnTo>
                    <a:pt x="0" y="5291328"/>
                  </a:lnTo>
                  <a:close/>
                </a:path>
              </a:pathLst>
            </a:custGeom>
            <a:ln w="243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8267" y="1645157"/>
            <a:ext cx="8271509" cy="4902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i="1" dirty="0">
                <a:latin typeface="Times New Roman"/>
                <a:cs typeface="Times New Roman"/>
              </a:rPr>
              <a:t>Examples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of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prescription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directions</a:t>
            </a:r>
            <a:r>
              <a:rPr sz="2000" i="1" spc="-6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to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the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pharmacist:</a:t>
            </a:r>
            <a:endParaRPr sz="2000">
              <a:latin typeface="Times New Roman"/>
              <a:cs typeface="Times New Roman"/>
            </a:endParaRPr>
          </a:p>
          <a:p>
            <a:pPr marL="828040" lvl="1" indent="-358140">
              <a:lnSpc>
                <a:spcPct val="100000"/>
              </a:lnSpc>
              <a:buAutoNum type="alphaLcParenBoth"/>
              <a:tabLst>
                <a:tab pos="828040" algn="l"/>
              </a:tabLst>
            </a:pPr>
            <a:r>
              <a:rPr sz="2000" i="1" dirty="0">
                <a:latin typeface="Times New Roman"/>
                <a:cs typeface="Times New Roman"/>
              </a:rPr>
              <a:t>M.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ft.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ung.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Mix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make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ointment.</a:t>
            </a:r>
            <a:endParaRPr sz="2000">
              <a:latin typeface="Times New Roman"/>
              <a:cs typeface="Times New Roman"/>
            </a:endParaRPr>
          </a:p>
          <a:p>
            <a:pPr marL="828040" lvl="1" indent="-358140">
              <a:lnSpc>
                <a:spcPct val="100000"/>
              </a:lnSpc>
              <a:spcBef>
                <a:spcPts val="5"/>
              </a:spcBef>
              <a:buAutoNum type="alphaLcParenBoth" startAt="2"/>
              <a:tabLst>
                <a:tab pos="828040" algn="l"/>
              </a:tabLst>
            </a:pPr>
            <a:r>
              <a:rPr sz="2000" i="1" dirty="0">
                <a:latin typeface="Times New Roman"/>
                <a:cs typeface="Times New Roman"/>
              </a:rPr>
              <a:t>Ft.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sup.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no</a:t>
            </a:r>
            <a:r>
              <a:rPr sz="2000" i="1" spc="-25" dirty="0">
                <a:latin typeface="Times New Roman"/>
                <a:cs typeface="Times New Roman"/>
              </a:rPr>
              <a:t> xii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Make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12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suppositories.</a:t>
            </a:r>
            <a:endParaRPr sz="20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buAutoNum type="alphaLcParenBoth" startAt="3"/>
              <a:tabLst>
                <a:tab pos="812800" algn="l"/>
              </a:tabLst>
            </a:pPr>
            <a:r>
              <a:rPr sz="2000" i="1" dirty="0">
                <a:latin typeface="Times New Roman"/>
                <a:cs typeface="Times New Roman"/>
              </a:rPr>
              <a:t>M.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ft.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cap.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d.t.d.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no.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xxiv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Mix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make capsules.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Give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24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such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doses.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i="1" dirty="0">
                <a:latin typeface="Times New Roman"/>
                <a:cs typeface="Times New Roman"/>
              </a:rPr>
              <a:t>Examples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of</a:t>
            </a:r>
            <a:r>
              <a:rPr sz="2000" i="1" spc="-4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prescription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directions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to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the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patient:</a:t>
            </a:r>
            <a:endParaRPr sz="2000">
              <a:latin typeface="Times New Roman"/>
              <a:cs typeface="Times New Roman"/>
            </a:endParaRPr>
          </a:p>
          <a:p>
            <a:pPr marL="828040" lvl="1" indent="-358140">
              <a:lnSpc>
                <a:spcPct val="100000"/>
              </a:lnSpc>
              <a:buAutoNum type="alphaLcParenBoth"/>
              <a:tabLst>
                <a:tab pos="828040" algn="l"/>
              </a:tabLst>
            </a:pPr>
            <a:r>
              <a:rPr sz="2000" i="1" dirty="0">
                <a:latin typeface="Times New Roman"/>
                <a:cs typeface="Times New Roman"/>
              </a:rPr>
              <a:t>Caps.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i.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q.i.d.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p.c.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et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h.s.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Take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(1)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capsule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four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(4)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times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after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each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bedtime.</a:t>
            </a:r>
            <a:endParaRPr sz="2000">
              <a:latin typeface="Times New Roman"/>
              <a:cs typeface="Times New Roman"/>
            </a:endParaRPr>
          </a:p>
          <a:p>
            <a:pPr marL="828040" lvl="1" indent="-358140">
              <a:lnSpc>
                <a:spcPct val="100000"/>
              </a:lnSpc>
              <a:spcBef>
                <a:spcPts val="5"/>
              </a:spcBef>
              <a:buAutoNum type="alphaLcParenBoth" startAt="2"/>
              <a:tabLst>
                <a:tab pos="828040" algn="l"/>
              </a:tabLst>
            </a:pPr>
            <a:r>
              <a:rPr sz="2000" i="1" dirty="0">
                <a:latin typeface="Times New Roman"/>
                <a:cs typeface="Times New Roman"/>
              </a:rPr>
              <a:t>gtt.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ii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rt.eye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every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a.m.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Instill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(2)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drops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right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eye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every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morning.</a:t>
            </a:r>
            <a:endParaRPr sz="20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buAutoNum type="alphaLcParenBoth" startAt="3"/>
              <a:tabLst>
                <a:tab pos="812800" algn="l"/>
                <a:tab pos="3302000" algn="l"/>
              </a:tabLst>
            </a:pPr>
            <a:r>
              <a:rPr sz="2000" i="1" dirty="0">
                <a:latin typeface="Times New Roman"/>
                <a:cs typeface="Times New Roman"/>
              </a:rPr>
              <a:t>tab.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ii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stat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tab.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1</a:t>
            </a:r>
            <a:r>
              <a:rPr sz="2000" i="1" spc="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q.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6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h.</a:t>
            </a:r>
            <a:r>
              <a:rPr sz="2000" i="1" dirty="0">
                <a:latin typeface="Times New Roman"/>
                <a:cs typeface="Times New Roman"/>
              </a:rPr>
              <a:t>	7</a:t>
            </a:r>
            <a:r>
              <a:rPr sz="2000" i="1" spc="-2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d.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Take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two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(2)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tablets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immediately,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take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(1)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tablet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every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hours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days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717" y="58347"/>
            <a:ext cx="9023350" cy="6718934"/>
            <a:chOff x="85717" y="58347"/>
            <a:chExt cx="9023350" cy="67189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17" y="58347"/>
              <a:ext cx="9022729" cy="67183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6" y="115823"/>
              <a:ext cx="8857488" cy="6553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3444" y="96011"/>
              <a:ext cx="8897620" cy="6593205"/>
            </a:xfrm>
            <a:custGeom>
              <a:avLst/>
              <a:gdLst/>
              <a:ahLst/>
              <a:cxnLst/>
              <a:rect l="l" t="t" r="r" b="b"/>
              <a:pathLst>
                <a:path w="8897620" h="6593205">
                  <a:moveTo>
                    <a:pt x="0" y="6592824"/>
                  </a:moveTo>
                  <a:lnTo>
                    <a:pt x="8897112" y="6592824"/>
                  </a:lnTo>
                  <a:lnTo>
                    <a:pt x="8897112" y="0"/>
                  </a:lnTo>
                  <a:lnTo>
                    <a:pt x="0" y="0"/>
                  </a:lnTo>
                  <a:lnTo>
                    <a:pt x="0" y="6592824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946" y="0"/>
            <a:ext cx="8307070" cy="1074420"/>
            <a:chOff x="417946" y="0"/>
            <a:chExt cx="8307070" cy="1074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946" y="97791"/>
              <a:ext cx="8306455" cy="652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0807" y="0"/>
              <a:ext cx="6886829" cy="10742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23" y="117347"/>
              <a:ext cx="8229600" cy="5760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723" y="117347"/>
            <a:ext cx="8229600" cy="57658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ts val="4530"/>
              </a:lnSpc>
            </a:pPr>
            <a:r>
              <a:rPr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r>
              <a:rPr sz="4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40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sz="40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40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4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4.1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7639" y="826006"/>
            <a:ext cx="8882380" cy="5928360"/>
            <a:chOff x="167639" y="826006"/>
            <a:chExt cx="8882380" cy="5928360"/>
          </a:xfrm>
        </p:grpSpPr>
        <p:sp>
          <p:nvSpPr>
            <p:cNvPr id="8" name="object 8"/>
            <p:cNvSpPr/>
            <p:nvPr/>
          </p:nvSpPr>
          <p:spPr>
            <a:xfrm>
              <a:off x="179831" y="838198"/>
              <a:ext cx="8857615" cy="5904230"/>
            </a:xfrm>
            <a:custGeom>
              <a:avLst/>
              <a:gdLst/>
              <a:ahLst/>
              <a:cxnLst/>
              <a:rect l="l" t="t" r="r" b="b"/>
              <a:pathLst>
                <a:path w="8857615" h="5904230">
                  <a:moveTo>
                    <a:pt x="8857488" y="0"/>
                  </a:moveTo>
                  <a:lnTo>
                    <a:pt x="0" y="0"/>
                  </a:lnTo>
                  <a:lnTo>
                    <a:pt x="0" y="5903976"/>
                  </a:lnTo>
                  <a:lnTo>
                    <a:pt x="8857488" y="5903976"/>
                  </a:lnTo>
                  <a:lnTo>
                    <a:pt x="885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831" y="838198"/>
              <a:ext cx="8857615" cy="5904230"/>
            </a:xfrm>
            <a:custGeom>
              <a:avLst/>
              <a:gdLst/>
              <a:ahLst/>
              <a:cxnLst/>
              <a:rect l="l" t="t" r="r" b="b"/>
              <a:pathLst>
                <a:path w="8857615" h="5904230">
                  <a:moveTo>
                    <a:pt x="0" y="5903976"/>
                  </a:moveTo>
                  <a:lnTo>
                    <a:pt x="8857488" y="5903976"/>
                  </a:lnTo>
                  <a:lnTo>
                    <a:pt x="8857488" y="0"/>
                  </a:lnTo>
                  <a:lnTo>
                    <a:pt x="0" y="0"/>
                  </a:lnTo>
                  <a:lnTo>
                    <a:pt x="0" y="5903976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8267" y="824610"/>
            <a:ext cx="8648065" cy="583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indent="-3987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lphaUcParenR"/>
              <a:tabLst>
                <a:tab pos="41148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aa.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means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‘‘of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each,’</a:t>
            </a:r>
            <a:r>
              <a:rPr sz="2000" b="1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i.e.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10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mg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of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each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lisinopril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and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HCT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needed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for</a:t>
            </a:r>
            <a:r>
              <a:rPr sz="1900" b="1" spc="-6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each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cap.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AutoNum type="alphaUcParenR"/>
            </a:pPr>
            <a:endParaRPr sz="1900">
              <a:latin typeface="Times New Roman"/>
              <a:cs typeface="Times New Roman"/>
            </a:endParaRPr>
          </a:p>
          <a:p>
            <a:pPr marL="436245" indent="-423545">
              <a:lnSpc>
                <a:spcPts val="2770"/>
              </a:lnSpc>
              <a:buClr>
                <a:srgbClr val="000000"/>
              </a:buClr>
              <a:buSzPct val="79166"/>
              <a:buAutoNum type="alphaUcParenR"/>
              <a:tabLst>
                <a:tab pos="43624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q.s.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means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‘‘a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 sufficient</a:t>
            </a:r>
            <a:r>
              <a:rPr sz="19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quantity to</a:t>
            </a:r>
            <a:r>
              <a:rPr sz="19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make,’’</a:t>
            </a:r>
            <a:r>
              <a:rPr sz="19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That</a:t>
            </a:r>
            <a:r>
              <a:rPr sz="1900" b="1" spc="-6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mean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sufficient</a:t>
            </a:r>
            <a:r>
              <a:rPr sz="1900" b="1" spc="-6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quantify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70"/>
              </a:lnSpc>
            </a:pPr>
            <a:r>
              <a:rPr sz="1900" b="1" dirty="0">
                <a:latin typeface="Times New Roman"/>
                <a:cs typeface="Times New Roman"/>
              </a:rPr>
              <a:t>of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lactose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to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make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the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total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weight</a:t>
            </a:r>
            <a:r>
              <a:rPr sz="1900" b="1" spc="-5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of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each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cap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300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mg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900">
              <a:latin typeface="Times New Roman"/>
              <a:cs typeface="Times New Roman"/>
            </a:endParaRPr>
          </a:p>
          <a:p>
            <a:pPr marL="73660">
              <a:lnSpc>
                <a:spcPct val="100000"/>
              </a:lnSpc>
            </a:pPr>
            <a:r>
              <a:rPr sz="1900" b="1" dirty="0">
                <a:latin typeface="Times New Roman"/>
                <a:cs typeface="Times New Roman"/>
              </a:rPr>
              <a:t>wt.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lactose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=</a:t>
            </a:r>
            <a:r>
              <a:rPr sz="1900" b="1" spc="43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300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mg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–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(wt.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lisinopril</a:t>
            </a:r>
            <a:r>
              <a:rPr sz="1900" b="1" spc="-5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+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wt.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HCT+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wt.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calcium</a:t>
            </a:r>
            <a:r>
              <a:rPr sz="1900" b="1" spc="-5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phosphate)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50" dirty="0">
                <a:latin typeface="Times New Roman"/>
                <a:cs typeface="Times New Roman"/>
              </a:rPr>
              <a:t>=</a:t>
            </a:r>
            <a:endParaRPr sz="1900">
              <a:latin typeface="Times New Roman"/>
              <a:cs typeface="Times New Roman"/>
            </a:endParaRPr>
          </a:p>
          <a:p>
            <a:pPr marL="1219835">
              <a:lnSpc>
                <a:spcPct val="100000"/>
              </a:lnSpc>
              <a:spcBef>
                <a:spcPts val="240"/>
              </a:spcBef>
            </a:pPr>
            <a:r>
              <a:rPr sz="1900" b="1" dirty="0">
                <a:latin typeface="Times New Roman"/>
                <a:cs typeface="Times New Roman"/>
              </a:rPr>
              <a:t>=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300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–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(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10+10+40)</a:t>
            </a:r>
            <a:endParaRPr sz="1900">
              <a:latin typeface="Times New Roman"/>
              <a:cs typeface="Times New Roman"/>
            </a:endParaRPr>
          </a:p>
          <a:p>
            <a:pPr marL="1219835">
              <a:lnSpc>
                <a:spcPct val="100000"/>
              </a:lnSpc>
              <a:spcBef>
                <a:spcPts val="215"/>
              </a:spcBef>
            </a:pPr>
            <a:r>
              <a:rPr sz="1900" b="1" dirty="0">
                <a:latin typeface="Times New Roman"/>
                <a:cs typeface="Times New Roman"/>
              </a:rPr>
              <a:t>=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240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mg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90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</a:pP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M.ft.</a:t>
            </a:r>
            <a:r>
              <a:rPr sz="19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cap.</a:t>
            </a:r>
            <a:r>
              <a:rPr sz="19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: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means</a:t>
            </a:r>
            <a:r>
              <a:rPr sz="1900" b="1" spc="450" dirty="0"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Mix</a:t>
            </a:r>
            <a:r>
              <a:rPr sz="19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9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make</a:t>
            </a:r>
            <a:r>
              <a:rPr sz="19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one</a:t>
            </a:r>
            <a:r>
              <a:rPr sz="19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capsule</a:t>
            </a:r>
            <a:endParaRPr sz="190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244"/>
              </a:spcBef>
            </a:pPr>
            <a:r>
              <a:rPr sz="19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D.T.D.</a:t>
            </a:r>
            <a:r>
              <a:rPr sz="19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# 30</a:t>
            </a:r>
            <a:r>
              <a:rPr sz="19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: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means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Give</a:t>
            </a:r>
            <a:r>
              <a:rPr sz="1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9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such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300</a:t>
            </a:r>
            <a:r>
              <a:rPr sz="19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mg</a:t>
            </a:r>
            <a:r>
              <a:rPr sz="19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cap</a:t>
            </a:r>
            <a:r>
              <a:rPr sz="1900" b="1" spc="4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doses,’’</a:t>
            </a:r>
            <a:r>
              <a:rPr sz="1900" b="1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sz="19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capsules</a:t>
            </a:r>
            <a:endParaRPr sz="190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215"/>
              </a:spcBef>
            </a:pPr>
            <a:r>
              <a:rPr sz="1900" b="1" dirty="0">
                <a:latin typeface="Times New Roman"/>
                <a:cs typeface="Times New Roman"/>
              </a:rPr>
              <a:t>So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weight</a:t>
            </a:r>
            <a:r>
              <a:rPr sz="1900" b="1" spc="-6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of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each</a:t>
            </a:r>
            <a:r>
              <a:rPr sz="1900" b="1" spc="-5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drug</a:t>
            </a:r>
            <a:r>
              <a:rPr sz="1900" b="1" spc="434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in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the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prescription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will</a:t>
            </a:r>
            <a:r>
              <a:rPr sz="1900" b="1" spc="-7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multiplied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by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30</a:t>
            </a:r>
            <a:endParaRPr sz="1900">
              <a:latin typeface="Times New Roman"/>
              <a:cs typeface="Times New Roman"/>
            </a:endParaRPr>
          </a:p>
          <a:p>
            <a:pPr marR="4602480" algn="r">
              <a:lnSpc>
                <a:spcPct val="100000"/>
              </a:lnSpc>
              <a:spcBef>
                <a:spcPts val="240"/>
              </a:spcBef>
            </a:pPr>
            <a:r>
              <a:rPr sz="1900" b="1" dirty="0">
                <a:latin typeface="Times New Roman"/>
                <a:cs typeface="Times New Roman"/>
              </a:rPr>
              <a:t>Lisinopril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=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10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*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30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=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300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mg</a:t>
            </a:r>
            <a:endParaRPr sz="1900">
              <a:latin typeface="Times New Roman"/>
              <a:cs typeface="Times New Roman"/>
            </a:endParaRPr>
          </a:p>
          <a:p>
            <a:pPr marR="4617720" algn="r">
              <a:lnSpc>
                <a:spcPct val="100000"/>
              </a:lnSpc>
              <a:spcBef>
                <a:spcPts val="215"/>
              </a:spcBef>
            </a:pPr>
            <a:r>
              <a:rPr sz="1900" b="1" dirty="0">
                <a:latin typeface="Times New Roman"/>
                <a:cs typeface="Times New Roman"/>
              </a:rPr>
              <a:t>HCT</a:t>
            </a:r>
            <a:r>
              <a:rPr sz="1900" b="1" spc="434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=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10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*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30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=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300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mg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900" b="1" dirty="0">
                <a:latin typeface="Times New Roman"/>
                <a:cs typeface="Times New Roman"/>
              </a:rPr>
              <a:t>Calcium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phosphate</a:t>
            </a:r>
            <a:r>
              <a:rPr sz="1900" b="1" spc="45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=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40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*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30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=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1200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mg</a:t>
            </a:r>
            <a:endParaRPr sz="1900">
              <a:latin typeface="Times New Roman"/>
              <a:cs typeface="Times New Roman"/>
            </a:endParaRPr>
          </a:p>
          <a:p>
            <a:pPr marL="1158875">
              <a:lnSpc>
                <a:spcPct val="100000"/>
              </a:lnSpc>
              <a:spcBef>
                <a:spcPts val="215"/>
              </a:spcBef>
              <a:tabLst>
                <a:tab pos="2126615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Lactose</a:t>
            </a:r>
            <a:r>
              <a:rPr sz="1900" b="1" dirty="0">
                <a:latin typeface="Times New Roman"/>
                <a:cs typeface="Times New Roman"/>
              </a:rPr>
              <a:t>	=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240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*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30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=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7200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mg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dirty="0">
                <a:latin typeface="Times New Roman"/>
                <a:cs typeface="Times New Roman"/>
              </a:rPr>
              <a:t>C)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Sig:</a:t>
            </a:r>
            <a:r>
              <a:rPr sz="19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Cap</a:t>
            </a:r>
            <a:r>
              <a:rPr sz="19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9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AM</a:t>
            </a:r>
            <a:r>
              <a:rPr sz="19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:</a:t>
            </a:r>
            <a:r>
              <a:rPr sz="1900" b="1" spc="-55" dirty="0">
                <a:latin typeface="Times New Roman"/>
                <a:cs typeface="Times New Roman"/>
              </a:rPr>
              <a:t> </a:t>
            </a:r>
            <a:r>
              <a:rPr sz="1900" b="1" spc="-45" dirty="0">
                <a:latin typeface="Times New Roman"/>
                <a:cs typeface="Times New Roman"/>
              </a:rPr>
              <a:t>Take </a:t>
            </a:r>
            <a:r>
              <a:rPr sz="1900" b="1" dirty="0">
                <a:latin typeface="Times New Roman"/>
                <a:cs typeface="Times New Roman"/>
              </a:rPr>
              <a:t>one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(1)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capsule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in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the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morning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before</a:t>
            </a:r>
            <a:r>
              <a:rPr sz="1900" b="1" spc="-7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breakfast.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791" y="103631"/>
            <a:ext cx="8808720" cy="817244"/>
            <a:chOff x="240791" y="103631"/>
            <a:chExt cx="8808720" cy="817244"/>
          </a:xfrm>
        </p:grpSpPr>
        <p:sp>
          <p:nvSpPr>
            <p:cNvPr id="3" name="object 3"/>
            <p:cNvSpPr/>
            <p:nvPr/>
          </p:nvSpPr>
          <p:spPr>
            <a:xfrm>
              <a:off x="252983" y="115823"/>
              <a:ext cx="8784590" cy="792480"/>
            </a:xfrm>
            <a:custGeom>
              <a:avLst/>
              <a:gdLst/>
              <a:ahLst/>
              <a:cxnLst/>
              <a:rect l="l" t="t" r="r" b="b"/>
              <a:pathLst>
                <a:path w="8784590" h="792480">
                  <a:moveTo>
                    <a:pt x="8784336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8784336" y="792479"/>
                  </a:lnTo>
                  <a:lnTo>
                    <a:pt x="878433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983" y="115823"/>
              <a:ext cx="8784590" cy="792480"/>
            </a:xfrm>
            <a:custGeom>
              <a:avLst/>
              <a:gdLst/>
              <a:ahLst/>
              <a:cxnLst/>
              <a:rect l="l" t="t" r="r" b="b"/>
              <a:pathLst>
                <a:path w="8784590" h="792480">
                  <a:moveTo>
                    <a:pt x="0" y="792479"/>
                  </a:moveTo>
                  <a:lnTo>
                    <a:pt x="8784336" y="792479"/>
                  </a:lnTo>
                  <a:lnTo>
                    <a:pt x="8784336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</a:pathLst>
            </a:custGeom>
            <a:ln w="24384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9520" marR="5080" indent="-738505">
              <a:lnSpc>
                <a:spcPct val="100000"/>
              </a:lnSpc>
              <a:spcBef>
                <a:spcPts val="100"/>
              </a:spcBef>
            </a:pPr>
            <a:r>
              <a:rPr dirty="0"/>
              <a:t>SI</a:t>
            </a:r>
            <a:r>
              <a:rPr spc="-25" dirty="0"/>
              <a:t> </a:t>
            </a:r>
            <a:r>
              <a:rPr dirty="0"/>
              <a:t>(International</a:t>
            </a:r>
            <a:r>
              <a:rPr spc="-90" dirty="0"/>
              <a:t> </a:t>
            </a:r>
            <a:r>
              <a:rPr dirty="0"/>
              <a:t>System)</a:t>
            </a:r>
            <a:r>
              <a:rPr spc="-35" dirty="0"/>
              <a:t> </a:t>
            </a:r>
            <a:r>
              <a:rPr dirty="0"/>
              <a:t>Metric</a:t>
            </a:r>
            <a:r>
              <a:rPr spc="-70" dirty="0"/>
              <a:t> </a:t>
            </a:r>
            <a:r>
              <a:rPr dirty="0"/>
              <a:t>Units</a:t>
            </a:r>
            <a:r>
              <a:rPr spc="-45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20" dirty="0"/>
              <a:t>Weight</a:t>
            </a:r>
            <a:r>
              <a:rPr spc="-40" dirty="0"/>
              <a:t> </a:t>
            </a:r>
            <a:r>
              <a:rPr spc="-25" dirty="0"/>
              <a:t>and </a:t>
            </a:r>
            <a:r>
              <a:rPr dirty="0"/>
              <a:t>Measurement</a:t>
            </a:r>
            <a:r>
              <a:rPr spc="-70" dirty="0"/>
              <a:t> </a:t>
            </a:r>
            <a:r>
              <a:rPr dirty="0"/>
              <a:t>vs</a:t>
            </a:r>
            <a:r>
              <a:rPr spc="-75" dirty="0"/>
              <a:t> </a:t>
            </a:r>
            <a:r>
              <a:rPr dirty="0"/>
              <a:t>The</a:t>
            </a:r>
            <a:r>
              <a:rPr spc="-165" dirty="0"/>
              <a:t> </a:t>
            </a:r>
            <a:r>
              <a:rPr dirty="0"/>
              <a:t>Apothecaries’</a:t>
            </a:r>
            <a:r>
              <a:rPr spc="-305" dirty="0"/>
              <a:t> </a:t>
            </a:r>
            <a:r>
              <a:rPr spc="-10" dirty="0"/>
              <a:t>System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95451" y="1067106"/>
            <a:ext cx="8733155" cy="5423535"/>
            <a:chOff x="195451" y="1067106"/>
            <a:chExt cx="8733155" cy="54235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451" y="1067106"/>
              <a:ext cx="8733031" cy="54230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1124712"/>
              <a:ext cx="8567928" cy="5257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3171" y="1104900"/>
              <a:ext cx="8608060" cy="5297805"/>
            </a:xfrm>
            <a:custGeom>
              <a:avLst/>
              <a:gdLst/>
              <a:ahLst/>
              <a:cxnLst/>
              <a:rect l="l" t="t" r="r" b="b"/>
              <a:pathLst>
                <a:path w="8608060" h="5297805">
                  <a:moveTo>
                    <a:pt x="0" y="5297424"/>
                  </a:moveTo>
                  <a:lnTo>
                    <a:pt x="8607552" y="5297424"/>
                  </a:lnTo>
                  <a:lnTo>
                    <a:pt x="8607552" y="0"/>
                  </a:lnTo>
                  <a:lnTo>
                    <a:pt x="0" y="0"/>
                  </a:lnTo>
                  <a:lnTo>
                    <a:pt x="0" y="5297424"/>
                  </a:lnTo>
                  <a:close/>
                </a:path>
              </a:pathLst>
            </a:custGeom>
            <a:ln w="39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536" y="137031"/>
            <a:ext cx="8692355" cy="65249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344" y="188976"/>
            <a:ext cx="8229600" cy="707390"/>
          </a:xfrm>
          <a:prstGeom prst="rect">
            <a:avLst/>
          </a:prstGeom>
          <a:solidFill>
            <a:srgbClr val="C0504D"/>
          </a:solidFill>
          <a:ln w="24384">
            <a:solidFill>
              <a:srgbClr val="8B3836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20"/>
              </a:spcBef>
            </a:pPr>
            <a:r>
              <a:rPr sz="4000" dirty="0">
                <a:latin typeface="Calibri"/>
                <a:cs typeface="Calibri"/>
              </a:rPr>
              <a:t>Military</a:t>
            </a:r>
            <a:r>
              <a:rPr sz="4000" spc="-10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Time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984" y="1036319"/>
            <a:ext cx="8699500" cy="1655445"/>
          </a:xfrm>
          <a:prstGeom prst="rect">
            <a:avLst/>
          </a:prstGeom>
          <a:ln w="24384">
            <a:solidFill>
              <a:srgbClr val="C0504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32434" indent="-342265" algn="just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432434" algn="l"/>
              </a:tabLst>
            </a:pP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provides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clear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expression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time.</a:t>
            </a:r>
            <a:endParaRPr sz="2400">
              <a:latin typeface="Times New Roman"/>
              <a:cs typeface="Times New Roman"/>
            </a:endParaRPr>
          </a:p>
          <a:p>
            <a:pPr marL="431800" marR="86995" indent="-342265" algn="just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434340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health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institutions,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military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time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record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	</a:t>
            </a:r>
            <a:r>
              <a:rPr sz="2400" dirty="0">
                <a:latin typeface="Times New Roman"/>
                <a:cs typeface="Times New Roman"/>
              </a:rPr>
              <a:t>time</a:t>
            </a:r>
            <a:r>
              <a:rPr sz="2400" spc="4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patient’s</a:t>
            </a:r>
            <a:r>
              <a:rPr sz="2400" spc="50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admission,</a:t>
            </a:r>
            <a:r>
              <a:rPr sz="2400" spc="4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50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medication</a:t>
            </a:r>
            <a:r>
              <a:rPr sz="2400" spc="509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was 	</a:t>
            </a:r>
            <a:r>
              <a:rPr sz="2400" dirty="0">
                <a:latin typeface="Times New Roman"/>
                <a:cs typeface="Times New Roman"/>
              </a:rPr>
              <a:t>administered,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time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surgery,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forth.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47596" y="2807641"/>
            <a:ext cx="6428740" cy="3969385"/>
            <a:chOff x="1347596" y="2807641"/>
            <a:chExt cx="6428740" cy="39693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7596" y="2807641"/>
              <a:ext cx="6428741" cy="39690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5127" y="2865173"/>
              <a:ext cx="6242229" cy="38036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5315" y="2845308"/>
              <a:ext cx="6303645" cy="3843654"/>
            </a:xfrm>
            <a:custGeom>
              <a:avLst/>
              <a:gdLst/>
              <a:ahLst/>
              <a:cxnLst/>
              <a:rect l="l" t="t" r="r" b="b"/>
              <a:pathLst>
                <a:path w="6303645" h="3843654">
                  <a:moveTo>
                    <a:pt x="0" y="3843528"/>
                  </a:moveTo>
                  <a:lnTo>
                    <a:pt x="6303264" y="3843528"/>
                  </a:lnTo>
                  <a:lnTo>
                    <a:pt x="6303264" y="0"/>
                  </a:lnTo>
                  <a:lnTo>
                    <a:pt x="0" y="0"/>
                  </a:lnTo>
                  <a:lnTo>
                    <a:pt x="0" y="3843528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831" y="274320"/>
            <a:ext cx="8711565" cy="993775"/>
          </a:xfrm>
          <a:prstGeom prst="rect">
            <a:avLst/>
          </a:prstGeom>
          <a:solidFill>
            <a:srgbClr val="C0504D"/>
          </a:solidFill>
          <a:ln w="24384">
            <a:solidFill>
              <a:srgbClr val="8B3836"/>
            </a:solidFill>
          </a:ln>
        </p:spPr>
        <p:txBody>
          <a:bodyPr vert="horz" wrap="square" lIns="0" tIns="20764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635"/>
              </a:spcBef>
            </a:pPr>
            <a:r>
              <a:rPr sz="3600" dirty="0"/>
              <a:t>Medication</a:t>
            </a:r>
            <a:r>
              <a:rPr sz="3600" spc="-45" dirty="0"/>
              <a:t> </a:t>
            </a:r>
            <a:r>
              <a:rPr sz="3600" dirty="0"/>
              <a:t>Scheduling</a:t>
            </a:r>
            <a:r>
              <a:rPr sz="3600" spc="-35" dirty="0"/>
              <a:t> </a:t>
            </a:r>
            <a:r>
              <a:rPr sz="3600" dirty="0"/>
              <a:t>&amp;</a:t>
            </a:r>
            <a:r>
              <a:rPr sz="3600" spc="-5" dirty="0"/>
              <a:t> </a:t>
            </a:r>
            <a:r>
              <a:rPr sz="3600" dirty="0"/>
              <a:t>Patient</a:t>
            </a:r>
            <a:r>
              <a:rPr sz="3600" spc="-40" dirty="0"/>
              <a:t> </a:t>
            </a:r>
            <a:r>
              <a:rPr sz="3600" spc="-10" dirty="0"/>
              <a:t>Compliance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23088" y="1484375"/>
            <a:ext cx="8364220" cy="5099685"/>
          </a:xfrm>
          <a:custGeom>
            <a:avLst/>
            <a:gdLst/>
            <a:ahLst/>
            <a:cxnLst/>
            <a:rect l="l" t="t" r="r" b="b"/>
            <a:pathLst>
              <a:path w="8364220" h="5099684">
                <a:moveTo>
                  <a:pt x="0" y="5099304"/>
                </a:moveTo>
                <a:lnTo>
                  <a:pt x="8363711" y="5099304"/>
                </a:lnTo>
                <a:lnTo>
                  <a:pt x="8363711" y="0"/>
                </a:lnTo>
                <a:lnTo>
                  <a:pt x="0" y="0"/>
                </a:lnTo>
                <a:lnTo>
                  <a:pt x="0" y="5099304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1472641"/>
            <a:ext cx="8210550" cy="49403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330" marR="5080" indent="-342265" algn="just">
              <a:lnSpc>
                <a:spcPct val="90000"/>
              </a:lnSpc>
              <a:spcBef>
                <a:spcPts val="390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Medication</a:t>
            </a:r>
            <a:r>
              <a:rPr sz="2400" b="1" i="1" spc="29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scheduling</a:t>
            </a:r>
            <a:r>
              <a:rPr sz="2400" b="1" i="1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defined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frequency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(i.e., 	</a:t>
            </a:r>
            <a:r>
              <a:rPr sz="2400" dirty="0">
                <a:latin typeface="Times New Roman"/>
                <a:cs typeface="Times New Roman"/>
              </a:rPr>
              <a:t>times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day)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duration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(i.e.,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length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treatment)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a 	</a:t>
            </a:r>
            <a:r>
              <a:rPr sz="2400" spc="-20" dirty="0">
                <a:latin typeface="Times New Roman"/>
                <a:cs typeface="Times New Roman"/>
              </a:rPr>
              <a:t>drug’s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prescribed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recommended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ts val="2740"/>
              </a:lnSpc>
              <a:buFont typeface="Arial MT"/>
              <a:buChar char="•"/>
              <a:tabLst>
                <a:tab pos="35687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Patient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compliance: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understanding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adherence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ts val="2740"/>
              </a:lnSpc>
            </a:pPr>
            <a:r>
              <a:rPr sz="2400" dirty="0">
                <a:latin typeface="Times New Roman"/>
                <a:cs typeface="Times New Roman"/>
              </a:rPr>
              <a:t>directions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400" dirty="0">
                <a:latin typeface="Times New Roman"/>
                <a:cs typeface="Times New Roman"/>
              </a:rPr>
              <a:t>Compliance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includes taking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medication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29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desired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strength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proper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dosage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form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appropriate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time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night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proper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interval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duration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treatment</a:t>
            </a:r>
            <a:endParaRPr sz="2000">
              <a:latin typeface="Times New Roman"/>
              <a:cs typeface="Times New Roman"/>
            </a:endParaRPr>
          </a:p>
          <a:p>
            <a:pPr marL="756285" marR="17780" lvl="1" indent="-287020">
              <a:lnSpc>
                <a:spcPts val="2160"/>
              </a:lnSpc>
              <a:spcBef>
                <a:spcPts val="515"/>
              </a:spcBef>
              <a:buFont typeface="Arial MT"/>
              <a:buChar char="–"/>
              <a:tabLst>
                <a:tab pos="756285" algn="l"/>
                <a:tab pos="1362710" algn="l"/>
                <a:tab pos="2193290" algn="l"/>
                <a:tab pos="3006090" algn="l"/>
                <a:tab pos="3368040" algn="l"/>
                <a:tab pos="4001135" algn="l"/>
                <a:tab pos="4531360" algn="l"/>
                <a:tab pos="5228590" algn="l"/>
                <a:tab pos="5758180" algn="l"/>
                <a:tab pos="7287259" algn="l"/>
                <a:tab pos="7664450" algn="l"/>
              </a:tabLst>
            </a:pPr>
            <a:r>
              <a:rPr sz="2000" spc="-20" dirty="0">
                <a:latin typeface="Times New Roman"/>
                <a:cs typeface="Times New Roman"/>
              </a:rPr>
              <a:t>with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proper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regard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food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drink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consideration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other </a:t>
            </a:r>
            <a:r>
              <a:rPr sz="2000" dirty="0">
                <a:latin typeface="Times New Roman"/>
                <a:cs typeface="Times New Roman"/>
              </a:rPr>
              <a:t>concomitant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medications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1124711"/>
            <a:ext cx="8437245" cy="3240405"/>
          </a:xfrm>
          <a:custGeom>
            <a:avLst/>
            <a:gdLst/>
            <a:ahLst/>
            <a:cxnLst/>
            <a:rect l="l" t="t" r="r" b="b"/>
            <a:pathLst>
              <a:path w="8437245" h="3240404">
                <a:moveTo>
                  <a:pt x="0" y="3240024"/>
                </a:moveTo>
                <a:lnTo>
                  <a:pt x="8436864" y="3240024"/>
                </a:lnTo>
                <a:lnTo>
                  <a:pt x="8436864" y="0"/>
                </a:lnTo>
                <a:lnTo>
                  <a:pt x="0" y="0"/>
                </a:lnTo>
                <a:lnTo>
                  <a:pt x="0" y="3240024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3222" y="1109294"/>
            <a:ext cx="8279765" cy="31159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6870" marR="5080" indent="-344805" algn="just">
              <a:lnSpc>
                <a:spcPct val="90000"/>
              </a:lnSpc>
              <a:spcBef>
                <a:spcPts val="405"/>
              </a:spcBef>
              <a:buFont typeface="Arial MT"/>
              <a:buChar char="•"/>
              <a:tabLst>
                <a:tab pos="356870" algn="l"/>
              </a:tabLst>
            </a:pPr>
            <a:r>
              <a:rPr sz="2600" b="1" i="1" dirty="0">
                <a:latin typeface="Times New Roman"/>
                <a:cs typeface="Times New Roman"/>
              </a:rPr>
              <a:t>Patient</a:t>
            </a:r>
            <a:r>
              <a:rPr sz="2600" b="1" i="1" spc="555" dirty="0">
                <a:latin typeface="Times New Roman"/>
                <a:cs typeface="Times New Roman"/>
              </a:rPr>
              <a:t>  </a:t>
            </a:r>
            <a:r>
              <a:rPr sz="2600" b="1" i="1" dirty="0">
                <a:latin typeface="Times New Roman"/>
                <a:cs typeface="Times New Roman"/>
              </a:rPr>
              <a:t>noncompliance:</a:t>
            </a:r>
            <a:r>
              <a:rPr sz="2600" b="1" i="1" spc="575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failure</a:t>
            </a:r>
            <a:r>
              <a:rPr sz="2600" spc="56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57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comply</a:t>
            </a:r>
            <a:r>
              <a:rPr sz="2600" spc="520" dirty="0">
                <a:latin typeface="Times New Roman"/>
                <a:cs typeface="Times New Roman"/>
              </a:rPr>
              <a:t>  </a:t>
            </a:r>
            <a:r>
              <a:rPr sz="2600" dirty="0">
                <a:latin typeface="Times New Roman"/>
                <a:cs typeface="Times New Roman"/>
              </a:rPr>
              <a:t>with</a:t>
            </a:r>
            <a:r>
              <a:rPr sz="2600" spc="570" dirty="0">
                <a:latin typeface="Times New Roman"/>
                <a:cs typeface="Times New Roman"/>
              </a:rPr>
              <a:t>  </a:t>
            </a:r>
            <a:r>
              <a:rPr sz="2600" spc="-50" dirty="0">
                <a:latin typeface="Times New Roman"/>
                <a:cs typeface="Times New Roman"/>
              </a:rPr>
              <a:t>a </a:t>
            </a:r>
            <a:r>
              <a:rPr sz="2600" dirty="0">
                <a:latin typeface="Times New Roman"/>
                <a:cs typeface="Times New Roman"/>
              </a:rPr>
              <a:t>practitioner’s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labelled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direction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self-administration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any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medication.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600" dirty="0">
                <a:latin typeface="Times New Roman"/>
                <a:cs typeface="Times New Roman"/>
              </a:rPr>
              <a:t>Noncompliance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involve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underdosage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overdosage</a:t>
            </a:r>
            <a:endParaRPr sz="26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80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Inconsistent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 sporadic </a:t>
            </a:r>
            <a:r>
              <a:rPr sz="2200" spc="-10" dirty="0">
                <a:latin typeface="Times New Roman"/>
                <a:cs typeface="Times New Roman"/>
              </a:rPr>
              <a:t>dosing</a:t>
            </a:r>
            <a:endParaRPr sz="2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Incorrect duration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10" dirty="0">
                <a:latin typeface="Times New Roman"/>
                <a:cs typeface="Times New Roman"/>
              </a:rPr>
              <a:t>treatment</a:t>
            </a:r>
            <a:endParaRPr sz="2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Drug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abuse or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mis-</a:t>
            </a:r>
            <a:r>
              <a:rPr sz="2200" dirty="0">
                <a:latin typeface="Times New Roman"/>
                <a:cs typeface="Times New Roman"/>
              </a:rPr>
              <a:t>adventuring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with </a:t>
            </a:r>
            <a:r>
              <a:rPr sz="2200" spc="-10" dirty="0">
                <a:latin typeface="Times New Roman"/>
                <a:cs typeface="Times New Roman"/>
              </a:rPr>
              <a:t>medications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3568" y="161544"/>
            <a:ext cx="8437245" cy="820419"/>
          </a:xfrm>
          <a:prstGeom prst="rect">
            <a:avLst/>
          </a:prstGeom>
          <a:solidFill>
            <a:srgbClr val="C0504D"/>
          </a:solidFill>
          <a:ln w="24384">
            <a:solidFill>
              <a:srgbClr val="8B3836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476884">
              <a:lnSpc>
                <a:spcPct val="100000"/>
              </a:lnSpc>
              <a:spcBef>
                <a:spcPts val="1195"/>
              </a:spcBef>
            </a:pPr>
            <a:r>
              <a:rPr sz="3200" dirty="0"/>
              <a:t>Medication</a:t>
            </a:r>
            <a:r>
              <a:rPr sz="3200" spc="-80" dirty="0"/>
              <a:t> </a:t>
            </a:r>
            <a:r>
              <a:rPr sz="3200" dirty="0"/>
              <a:t>Scheduling</a:t>
            </a:r>
            <a:r>
              <a:rPr sz="3200" spc="-120" dirty="0"/>
              <a:t> </a:t>
            </a:r>
            <a:r>
              <a:rPr sz="3200" dirty="0"/>
              <a:t>&amp;</a:t>
            </a:r>
            <a:r>
              <a:rPr sz="3200" spc="-55" dirty="0"/>
              <a:t> </a:t>
            </a:r>
            <a:r>
              <a:rPr sz="3200" dirty="0"/>
              <a:t>Patient</a:t>
            </a:r>
            <a:r>
              <a:rPr sz="3200" spc="-80" dirty="0"/>
              <a:t> </a:t>
            </a:r>
            <a:r>
              <a:rPr sz="3200" spc="-10" dirty="0"/>
              <a:t>Compliance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308224" y="4700292"/>
            <a:ext cx="8578215" cy="1344930"/>
            <a:chOff x="308224" y="4700292"/>
            <a:chExt cx="8578215" cy="1344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224" y="4700292"/>
              <a:ext cx="8577589" cy="13449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567" y="4745714"/>
              <a:ext cx="8436814" cy="12037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9852" y="4732020"/>
              <a:ext cx="8464550" cy="1231900"/>
            </a:xfrm>
            <a:custGeom>
              <a:avLst/>
              <a:gdLst/>
              <a:ahLst/>
              <a:cxnLst/>
              <a:rect l="l" t="t" r="r" b="b"/>
              <a:pathLst>
                <a:path w="8464550" h="1231900">
                  <a:moveTo>
                    <a:pt x="0" y="1231391"/>
                  </a:moveTo>
                  <a:lnTo>
                    <a:pt x="8464296" y="1231391"/>
                  </a:lnTo>
                  <a:lnTo>
                    <a:pt x="8464296" y="0"/>
                  </a:lnTo>
                  <a:lnTo>
                    <a:pt x="0" y="0"/>
                  </a:lnTo>
                  <a:lnTo>
                    <a:pt x="0" y="1231391"/>
                  </a:lnTo>
                  <a:close/>
                </a:path>
              </a:pathLst>
            </a:custGeom>
            <a:ln w="2743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" y="597408"/>
            <a:ext cx="8638540" cy="5355590"/>
          </a:xfrm>
          <a:custGeom>
            <a:avLst/>
            <a:gdLst/>
            <a:ahLst/>
            <a:cxnLst/>
            <a:rect l="l" t="t" r="r" b="b"/>
            <a:pathLst>
              <a:path w="8638540" h="5355590">
                <a:moveTo>
                  <a:pt x="0" y="5355336"/>
                </a:moveTo>
                <a:lnTo>
                  <a:pt x="8638032" y="5355336"/>
                </a:lnTo>
                <a:lnTo>
                  <a:pt x="8638032" y="0"/>
                </a:lnTo>
                <a:lnTo>
                  <a:pt x="0" y="0"/>
                </a:lnTo>
                <a:lnTo>
                  <a:pt x="0" y="5355336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504" y="926719"/>
            <a:ext cx="1231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i="1" dirty="0">
                <a:latin typeface="Times New Roman"/>
                <a:cs typeface="Times New Roman"/>
              </a:rPr>
              <a:t>Example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1: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560" y="1536573"/>
            <a:ext cx="26873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9120" algn="l"/>
              </a:tabLst>
            </a:pPr>
            <a:r>
              <a:rPr sz="2200" spc="-50" dirty="0">
                <a:solidFill>
                  <a:srgbClr val="FF0000"/>
                </a:solidFill>
              </a:rPr>
              <a:t>℞</a:t>
            </a:r>
            <a:r>
              <a:rPr sz="2200" dirty="0">
                <a:solidFill>
                  <a:srgbClr val="FF0000"/>
                </a:solidFill>
              </a:rPr>
              <a:t>	</a:t>
            </a:r>
            <a:r>
              <a:rPr sz="2000" spc="-10" dirty="0">
                <a:solidFill>
                  <a:srgbClr val="FF0000"/>
                </a:solidFill>
              </a:rPr>
              <a:t>Hydrochlorothiazide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3760470" y="1564005"/>
            <a:ext cx="6597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mg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504" y="1871548"/>
            <a:ext cx="848360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960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No.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XC</a:t>
            </a:r>
            <a:endParaRPr sz="2000">
              <a:latin typeface="Times New Roman"/>
              <a:cs typeface="Times New Roman"/>
            </a:endParaRPr>
          </a:p>
          <a:p>
            <a:pPr marL="649605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Sig.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20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AM for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HBP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If</a:t>
            </a:r>
            <a:r>
              <a:rPr sz="2000" i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000" i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prescription</a:t>
            </a:r>
            <a:r>
              <a:rPr sz="2000" i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was</a:t>
            </a:r>
            <a:r>
              <a:rPr sz="2000" i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filled</a:t>
            </a:r>
            <a:r>
              <a:rPr sz="2000" i="1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initially</a:t>
            </a:r>
            <a:r>
              <a:rPr sz="2000" i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000" i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April</a:t>
            </a:r>
            <a:r>
              <a:rPr sz="2000" i="1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15,</a:t>
            </a:r>
            <a:r>
              <a:rPr sz="2000" i="1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000" i="1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about</a:t>
            </a:r>
            <a:r>
              <a:rPr sz="2000" i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what</a:t>
            </a:r>
            <a:r>
              <a:rPr sz="2000" i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date</a:t>
            </a:r>
            <a:r>
              <a:rPr sz="2000" i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should</a:t>
            </a:r>
            <a:r>
              <a:rPr sz="2000" i="1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patient</a:t>
            </a:r>
            <a:r>
              <a:rPr sz="20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return</a:t>
            </a:r>
            <a:r>
              <a:rPr sz="2000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0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have</a:t>
            </a:r>
            <a:r>
              <a:rPr sz="20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000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prescription</a:t>
            </a:r>
            <a:r>
              <a:rPr sz="20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refilled?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Prescription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90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tablets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(XC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means: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100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(C)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(X)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90)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Arial MT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160395" algn="l"/>
              </a:tabLst>
            </a:pPr>
            <a:r>
              <a:rPr sz="2000" dirty="0">
                <a:latin typeface="Times New Roman"/>
                <a:cs typeface="Times New Roman"/>
              </a:rPr>
              <a:t>Patient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come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back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refill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about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90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days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months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around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July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15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because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he</a:t>
            </a:r>
            <a:r>
              <a:rPr sz="2000" dirty="0">
                <a:latin typeface="Times New Roman"/>
                <a:cs typeface="Times New Roman"/>
              </a:rPr>
              <a:t>	should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take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every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day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836" y="1103725"/>
            <a:ext cx="8860790" cy="2753360"/>
            <a:chOff x="283836" y="1103725"/>
            <a:chExt cx="8860790" cy="2753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836" y="1103725"/>
              <a:ext cx="8574675" cy="27530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1505712"/>
              <a:ext cx="8674608" cy="2098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1" y="1123188"/>
              <a:ext cx="8497824" cy="26761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4611" y="1123188"/>
              <a:ext cx="8498205" cy="2676525"/>
            </a:xfrm>
            <a:custGeom>
              <a:avLst/>
              <a:gdLst/>
              <a:ahLst/>
              <a:cxnLst/>
              <a:rect l="l" t="t" r="r" b="b"/>
              <a:pathLst>
                <a:path w="8498205" h="2676525">
                  <a:moveTo>
                    <a:pt x="0" y="2676144"/>
                  </a:moveTo>
                  <a:lnTo>
                    <a:pt x="8497824" y="2676144"/>
                  </a:lnTo>
                  <a:lnTo>
                    <a:pt x="8497824" y="0"/>
                  </a:lnTo>
                  <a:lnTo>
                    <a:pt x="0" y="0"/>
                  </a:lnTo>
                  <a:lnTo>
                    <a:pt x="0" y="2676144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8781" y="1681683"/>
            <a:ext cx="78638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8040" marR="5080" indent="-2085975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C00000"/>
                </a:solidFill>
                <a:latin typeface="Times New Roman"/>
                <a:cs typeface="Times New Roman"/>
              </a:rPr>
              <a:t>Abbreviations</a:t>
            </a:r>
            <a:r>
              <a:rPr sz="48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48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C00000"/>
                </a:solidFill>
                <a:latin typeface="Times New Roman"/>
                <a:cs typeface="Times New Roman"/>
              </a:rPr>
              <a:t>Symbols</a:t>
            </a:r>
            <a:r>
              <a:rPr sz="4800" b="1" spc="-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sz="4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Prescription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5360" y="4322012"/>
            <a:ext cx="7188581" cy="25312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262127"/>
            <a:ext cx="8784590" cy="6276340"/>
          </a:xfrm>
          <a:custGeom>
            <a:avLst/>
            <a:gdLst/>
            <a:ahLst/>
            <a:cxnLst/>
            <a:rect l="l" t="t" r="r" b="b"/>
            <a:pathLst>
              <a:path w="8784590" h="6276340">
                <a:moveTo>
                  <a:pt x="0" y="6275832"/>
                </a:moveTo>
                <a:lnTo>
                  <a:pt x="8784336" y="6275832"/>
                </a:lnTo>
                <a:lnTo>
                  <a:pt x="8784336" y="0"/>
                </a:lnTo>
                <a:lnTo>
                  <a:pt x="0" y="0"/>
                </a:lnTo>
                <a:lnTo>
                  <a:pt x="0" y="6275832"/>
                </a:lnTo>
                <a:close/>
              </a:path>
            </a:pathLst>
          </a:custGeom>
          <a:ln w="24383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67" y="284733"/>
            <a:ext cx="12319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i="1" dirty="0">
                <a:latin typeface="Times New Roman"/>
                <a:cs typeface="Times New Roman"/>
              </a:rPr>
              <a:t>Example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2: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843" y="894714"/>
            <a:ext cx="43097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9275" algn="l"/>
              </a:tabLst>
            </a:pPr>
            <a:r>
              <a:rPr sz="2200" spc="-50" dirty="0">
                <a:solidFill>
                  <a:srgbClr val="FF0000"/>
                </a:solidFill>
              </a:rPr>
              <a:t>℞</a:t>
            </a:r>
            <a:r>
              <a:rPr sz="2200" dirty="0">
                <a:solidFill>
                  <a:srgbClr val="FF0000"/>
                </a:solidFill>
              </a:rPr>
              <a:t>	</a:t>
            </a:r>
            <a:r>
              <a:rPr sz="2000" dirty="0">
                <a:solidFill>
                  <a:srgbClr val="000000"/>
                </a:solidFill>
              </a:rPr>
              <a:t>Penicillin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V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Potassium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Oral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Solution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5219191" y="922147"/>
            <a:ext cx="13950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Times New Roman"/>
                <a:cs typeface="Times New Roman"/>
              </a:rPr>
              <a:t>125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mg/5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54" y="1229690"/>
            <a:ext cx="823214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95"/>
              </a:spcBef>
              <a:tabLst>
                <a:tab pos="2336165" algn="l"/>
              </a:tabLst>
            </a:pPr>
            <a:r>
              <a:rPr sz="2000" spc="-10" dirty="0">
                <a:latin typeface="Times New Roman"/>
                <a:cs typeface="Times New Roman"/>
              </a:rPr>
              <a:t>Disp.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mL</a:t>
            </a:r>
            <a:endParaRPr sz="2000">
              <a:latin typeface="Times New Roman"/>
              <a:cs typeface="Times New Roman"/>
            </a:endParaRPr>
          </a:p>
          <a:p>
            <a:pPr marL="588645">
              <a:lnSpc>
                <a:spcPct val="100000"/>
              </a:lnSpc>
              <a:tabLst>
                <a:tab pos="2753360" algn="l"/>
              </a:tabLst>
            </a:pPr>
            <a:r>
              <a:rPr sz="2000" dirty="0">
                <a:latin typeface="Times New Roman"/>
                <a:cs typeface="Times New Roman"/>
              </a:rPr>
              <a:t>Sig.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6h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ATC</a:t>
            </a:r>
            <a:r>
              <a:rPr sz="2000" dirty="0">
                <a:latin typeface="Times New Roman"/>
                <a:cs typeface="Times New Roman"/>
              </a:rPr>
              <a:t>	10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  <a:p>
            <a:pPr marL="15240" marR="2017395" indent="-3175">
              <a:lnSpc>
                <a:spcPct val="200100"/>
              </a:lnSpc>
            </a:pPr>
            <a:r>
              <a:rPr sz="20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Q.1:</a:t>
            </a:r>
            <a:r>
              <a:rPr sz="20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How</a:t>
            </a:r>
            <a:r>
              <a:rPr sz="20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many</a:t>
            </a:r>
            <a:r>
              <a:rPr sz="20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millilitres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0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medicine</a:t>
            </a:r>
            <a:r>
              <a:rPr sz="20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should</a:t>
            </a:r>
            <a:r>
              <a:rPr sz="20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be</a:t>
            </a:r>
            <a:r>
              <a:rPr sz="20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dispensed? </a:t>
            </a:r>
            <a:r>
              <a:rPr sz="20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Answer:</a:t>
            </a:r>
            <a:endParaRPr sz="20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5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mL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times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(doses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day)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equals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times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(days) equals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200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mL.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5240" marR="5080">
              <a:lnSpc>
                <a:spcPct val="100000"/>
              </a:lnSpc>
              <a:spcBef>
                <a:spcPts val="5"/>
              </a:spcBef>
            </a:pPr>
            <a:r>
              <a:rPr sz="20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Q.2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0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What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00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0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percent</a:t>
            </a:r>
            <a:r>
              <a:rPr sz="20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compliance</a:t>
            </a:r>
            <a:r>
              <a:rPr sz="20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rate</a:t>
            </a:r>
            <a:r>
              <a:rPr sz="20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if</a:t>
            </a:r>
            <a:r>
              <a:rPr sz="20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patient</a:t>
            </a:r>
            <a:r>
              <a:rPr sz="2000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received</a:t>
            </a:r>
            <a:r>
              <a:rPr sz="20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i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30-day</a:t>
            </a:r>
            <a:r>
              <a:rPr sz="2000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supply</a:t>
            </a:r>
            <a:r>
              <a:rPr sz="20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medicine</a:t>
            </a:r>
            <a:r>
              <a:rPr sz="2000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0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returned</a:t>
            </a:r>
            <a:r>
              <a:rPr sz="20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00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45</a:t>
            </a:r>
            <a:r>
              <a:rPr sz="20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days</a:t>
            </a:r>
            <a:r>
              <a:rPr sz="2000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0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refill?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85582" y="4437888"/>
            <a:ext cx="5888355" cy="1728470"/>
            <a:chOff x="1185582" y="4437888"/>
            <a:chExt cx="5888355" cy="17284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5582" y="4437888"/>
              <a:ext cx="5887737" cy="7693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545" y="5443727"/>
              <a:ext cx="5512398" cy="722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946" y="143205"/>
            <a:ext cx="8307070" cy="940435"/>
            <a:chOff x="417946" y="143205"/>
            <a:chExt cx="8307070" cy="940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946" y="201451"/>
              <a:ext cx="8306455" cy="7108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59" y="143205"/>
              <a:ext cx="7337806" cy="9401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23" y="220980"/>
              <a:ext cx="8229600" cy="6339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723" y="220979"/>
            <a:ext cx="8229600" cy="634365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730885">
              <a:lnSpc>
                <a:spcPct val="100000"/>
              </a:lnSpc>
              <a:spcBef>
                <a:spcPts val="455"/>
              </a:spcBef>
            </a:pPr>
            <a:r>
              <a:rPr sz="3200" dirty="0">
                <a:solidFill>
                  <a:srgbClr val="C00000"/>
                </a:solidFill>
              </a:rPr>
              <a:t>Use</a:t>
            </a:r>
            <a:r>
              <a:rPr sz="3200" spc="-7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of</a:t>
            </a:r>
            <a:r>
              <a:rPr sz="3200" spc="-9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Roman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Numerals</a:t>
            </a:r>
            <a:r>
              <a:rPr sz="3200" spc="-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on</a:t>
            </a:r>
            <a:r>
              <a:rPr sz="3200" spc="-75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Prescriptions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481583" y="1124711"/>
            <a:ext cx="8229600" cy="5617845"/>
          </a:xfrm>
          <a:custGeom>
            <a:avLst/>
            <a:gdLst/>
            <a:ahLst/>
            <a:cxnLst/>
            <a:rect l="l" t="t" r="r" b="b"/>
            <a:pathLst>
              <a:path w="8229600" h="5617845">
                <a:moveTo>
                  <a:pt x="0" y="5617464"/>
                </a:moveTo>
                <a:lnTo>
                  <a:pt x="8229600" y="5617464"/>
                </a:lnTo>
                <a:lnTo>
                  <a:pt x="8229600" y="0"/>
                </a:lnTo>
                <a:lnTo>
                  <a:pt x="0" y="0"/>
                </a:lnTo>
                <a:lnTo>
                  <a:pt x="0" y="5617464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933" y="1145870"/>
            <a:ext cx="8078470" cy="2247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Roman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numerals are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numeral system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originated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ancient</a:t>
            </a:r>
            <a:r>
              <a:rPr sz="2800" spc="4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Rome,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4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commonly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459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prescription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writing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designate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quantities.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There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6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eight</a:t>
            </a:r>
            <a:r>
              <a:rPr sz="2800" spc="6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letters</a:t>
            </a:r>
            <a:r>
              <a:rPr sz="2800" spc="6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6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fixed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values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Roman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system: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2942" y="3675333"/>
            <a:ext cx="7209652" cy="25337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341119"/>
            <a:ext cx="8364220" cy="4526280"/>
          </a:xfrm>
          <a:custGeom>
            <a:avLst/>
            <a:gdLst/>
            <a:ahLst/>
            <a:cxnLst/>
            <a:rect l="l" t="t" r="r" b="b"/>
            <a:pathLst>
              <a:path w="8364220" h="4526280">
                <a:moveTo>
                  <a:pt x="0" y="4526280"/>
                </a:moveTo>
                <a:lnTo>
                  <a:pt x="8363711" y="4526280"/>
                </a:lnTo>
                <a:lnTo>
                  <a:pt x="8363711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244" y="1288745"/>
            <a:ext cx="8209280" cy="42151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12065" indent="-344805" algn="just">
              <a:lnSpc>
                <a:spcPts val="24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</a:tabLst>
            </a:pP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student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also</a:t>
            </a:r>
            <a:r>
              <a:rPr sz="2500" spc="1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may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recall</a:t>
            </a:r>
            <a:r>
              <a:rPr sz="2500" spc="1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that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following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rules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apply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in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use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Roman</a:t>
            </a:r>
            <a:r>
              <a:rPr sz="2500" spc="-10" dirty="0">
                <a:latin typeface="Times New Roman"/>
                <a:cs typeface="Times New Roman"/>
              </a:rPr>
              <a:t> numerals: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2500">
              <a:latin typeface="Times New Roman"/>
              <a:cs typeface="Times New Roman"/>
            </a:endParaRPr>
          </a:p>
          <a:p>
            <a:pPr marL="526415" marR="13970" indent="-514350" algn="just">
              <a:lnSpc>
                <a:spcPts val="2400"/>
              </a:lnSpc>
              <a:buAutoNum type="arabicPeriod"/>
              <a:tabLst>
                <a:tab pos="527685" algn="l"/>
              </a:tabLst>
            </a:pP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letter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repeated</a:t>
            </a:r>
            <a:r>
              <a:rPr sz="2500" spc="1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once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or</a:t>
            </a:r>
            <a:r>
              <a:rPr sz="2500" spc="1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more,</a:t>
            </a:r>
            <a:r>
              <a:rPr sz="2500" spc="1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repeats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its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value</a:t>
            </a:r>
            <a:r>
              <a:rPr sz="2500" spc="1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(e.g.,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xx</a:t>
            </a:r>
            <a:r>
              <a:rPr sz="2500" spc="135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= 	</a:t>
            </a:r>
            <a:r>
              <a:rPr sz="2500" dirty="0">
                <a:latin typeface="Times New Roman"/>
                <a:cs typeface="Times New Roman"/>
              </a:rPr>
              <a:t>20;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xxx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=</a:t>
            </a:r>
            <a:r>
              <a:rPr sz="2500" spc="-20" dirty="0">
                <a:latin typeface="Times New Roman"/>
                <a:cs typeface="Times New Roman"/>
              </a:rPr>
              <a:t> 30).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30"/>
              </a:spcBef>
              <a:buFont typeface="Times New Roman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526415" marR="5080" indent="-514350" algn="just">
              <a:lnSpc>
                <a:spcPts val="2400"/>
              </a:lnSpc>
              <a:buAutoNum type="arabicPeriod"/>
              <a:tabLst>
                <a:tab pos="527685" algn="l"/>
              </a:tabLst>
            </a:pPr>
            <a:r>
              <a:rPr sz="2500" dirty="0">
                <a:latin typeface="Times New Roman"/>
                <a:cs typeface="Times New Roman"/>
              </a:rPr>
              <a:t>One</a:t>
            </a:r>
            <a:r>
              <a:rPr sz="2500" spc="4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or</a:t>
            </a:r>
            <a:r>
              <a:rPr sz="2500" spc="4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more</a:t>
            </a:r>
            <a:r>
              <a:rPr sz="2500" spc="4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letters</a:t>
            </a:r>
            <a:r>
              <a:rPr sz="2500" spc="4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placed</a:t>
            </a:r>
            <a:r>
              <a:rPr sz="2500" spc="4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after</a:t>
            </a:r>
            <a:r>
              <a:rPr sz="2500" spc="4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4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letter</a:t>
            </a:r>
            <a:r>
              <a:rPr sz="2500" spc="4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4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greater</a:t>
            </a:r>
            <a:r>
              <a:rPr sz="2500" spc="4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value 	</a:t>
            </a:r>
            <a:r>
              <a:rPr sz="2500" dirty="0">
                <a:latin typeface="Times New Roman"/>
                <a:cs typeface="Times New Roman"/>
              </a:rPr>
              <a:t>increases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value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greater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letter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(e.g., vi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=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6;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xij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=12; 	</a:t>
            </a:r>
            <a:r>
              <a:rPr sz="2500" dirty="0">
                <a:latin typeface="Times New Roman"/>
                <a:cs typeface="Times New Roman"/>
              </a:rPr>
              <a:t>lx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=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60).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75"/>
              </a:spcBef>
              <a:buFont typeface="Times New Roman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526415" marR="11430" indent="-514350" algn="just">
              <a:lnSpc>
                <a:spcPct val="79200"/>
              </a:lnSpc>
              <a:buAutoNum type="arabicPeriod"/>
              <a:tabLst>
                <a:tab pos="527685" algn="l"/>
              </a:tabLst>
            </a:pP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letter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placed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before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letter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greater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value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decreases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the 	</a:t>
            </a:r>
            <a:r>
              <a:rPr sz="2500" dirty="0">
                <a:latin typeface="Times New Roman"/>
                <a:cs typeface="Times New Roman"/>
              </a:rPr>
              <a:t>value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greater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letter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(e.g.,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iv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=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4;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xl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=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40).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7946" y="112814"/>
            <a:ext cx="8307070" cy="1019810"/>
            <a:chOff x="417946" y="112814"/>
            <a:chExt cx="8307070" cy="10198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946" y="201451"/>
              <a:ext cx="8306455" cy="7108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3" y="112814"/>
              <a:ext cx="8023606" cy="10193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23" y="220980"/>
              <a:ext cx="8229600" cy="63398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8723" y="220979"/>
            <a:ext cx="8229600" cy="634365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260"/>
              </a:spcBef>
            </a:pPr>
            <a:r>
              <a:rPr sz="3500" dirty="0">
                <a:solidFill>
                  <a:srgbClr val="C00000"/>
                </a:solidFill>
              </a:rPr>
              <a:t>Use</a:t>
            </a:r>
            <a:r>
              <a:rPr sz="3500" spc="-15" dirty="0">
                <a:solidFill>
                  <a:srgbClr val="C00000"/>
                </a:solidFill>
              </a:rPr>
              <a:t> </a:t>
            </a:r>
            <a:r>
              <a:rPr sz="3500" dirty="0">
                <a:solidFill>
                  <a:srgbClr val="C00000"/>
                </a:solidFill>
              </a:rPr>
              <a:t>of</a:t>
            </a:r>
            <a:r>
              <a:rPr sz="3500" spc="-35" dirty="0">
                <a:solidFill>
                  <a:srgbClr val="C00000"/>
                </a:solidFill>
              </a:rPr>
              <a:t> </a:t>
            </a:r>
            <a:r>
              <a:rPr sz="3500" dirty="0">
                <a:solidFill>
                  <a:srgbClr val="C00000"/>
                </a:solidFill>
              </a:rPr>
              <a:t>Roman</a:t>
            </a:r>
            <a:r>
              <a:rPr sz="3500" spc="20" dirty="0">
                <a:solidFill>
                  <a:srgbClr val="C00000"/>
                </a:solidFill>
              </a:rPr>
              <a:t> </a:t>
            </a:r>
            <a:r>
              <a:rPr sz="3500" dirty="0">
                <a:solidFill>
                  <a:srgbClr val="C00000"/>
                </a:solidFill>
              </a:rPr>
              <a:t>Numerals</a:t>
            </a:r>
            <a:r>
              <a:rPr sz="3500" spc="-15" dirty="0">
                <a:solidFill>
                  <a:srgbClr val="C00000"/>
                </a:solidFill>
              </a:rPr>
              <a:t> </a:t>
            </a:r>
            <a:r>
              <a:rPr sz="3500" dirty="0">
                <a:solidFill>
                  <a:srgbClr val="C00000"/>
                </a:solidFill>
              </a:rPr>
              <a:t>on</a:t>
            </a:r>
            <a:r>
              <a:rPr sz="3500" spc="-30" dirty="0">
                <a:solidFill>
                  <a:srgbClr val="C00000"/>
                </a:solidFill>
              </a:rPr>
              <a:t> </a:t>
            </a:r>
            <a:r>
              <a:rPr sz="3500" spc="-10" dirty="0">
                <a:solidFill>
                  <a:srgbClr val="C00000"/>
                </a:solidFill>
              </a:rPr>
              <a:t>Prescriptions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262127"/>
            <a:ext cx="8497824" cy="6333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946" y="60960"/>
            <a:ext cx="8307070" cy="1595755"/>
            <a:chOff x="417946" y="60960"/>
            <a:chExt cx="8307070" cy="1595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946" y="256425"/>
              <a:ext cx="8306455" cy="107052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5" y="60960"/>
              <a:ext cx="8252206" cy="15953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23" y="275844"/>
              <a:ext cx="8229600" cy="9936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8723" y="275844"/>
              <a:ext cx="8229600" cy="993775"/>
            </a:xfrm>
            <a:custGeom>
              <a:avLst/>
              <a:gdLst/>
              <a:ahLst/>
              <a:cxnLst/>
              <a:rect l="l" t="t" r="r" b="b"/>
              <a:pathLst>
                <a:path w="8229600" h="993775">
                  <a:moveTo>
                    <a:pt x="0" y="993647"/>
                  </a:moveTo>
                  <a:lnTo>
                    <a:pt x="8229600" y="993647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93647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747" rIns="0" bIns="0" rtlCol="0">
            <a:spAutoFit/>
          </a:bodyPr>
          <a:lstStyle/>
          <a:p>
            <a:pPr marL="2696210" marR="5080" indent="-211010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Use</a:t>
            </a:r>
            <a:r>
              <a:rPr sz="3600" spc="1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of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abbreviations</a:t>
            </a:r>
            <a:r>
              <a:rPr sz="3600" spc="-5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in prescriptions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25" dirty="0">
                <a:solidFill>
                  <a:srgbClr val="FF0000"/>
                </a:solidFill>
              </a:rPr>
              <a:t>and </a:t>
            </a:r>
            <a:r>
              <a:rPr sz="3600" dirty="0">
                <a:solidFill>
                  <a:srgbClr val="FF0000"/>
                </a:solidFill>
              </a:rPr>
              <a:t>medication</a:t>
            </a:r>
            <a:r>
              <a:rPr sz="3600" spc="-9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orders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445008" y="1402080"/>
            <a:ext cx="8254365" cy="5194300"/>
            <a:chOff x="445008" y="1402080"/>
            <a:chExt cx="8254365" cy="5194300"/>
          </a:xfrm>
        </p:grpSpPr>
        <p:sp>
          <p:nvSpPr>
            <p:cNvPr id="9" name="object 9"/>
            <p:cNvSpPr/>
            <p:nvPr/>
          </p:nvSpPr>
          <p:spPr>
            <a:xfrm>
              <a:off x="457200" y="1414272"/>
              <a:ext cx="8229600" cy="5169535"/>
            </a:xfrm>
            <a:custGeom>
              <a:avLst/>
              <a:gdLst/>
              <a:ahLst/>
              <a:cxnLst/>
              <a:rect l="l" t="t" r="r" b="b"/>
              <a:pathLst>
                <a:path w="8229600" h="5169534">
                  <a:moveTo>
                    <a:pt x="8229600" y="0"/>
                  </a:moveTo>
                  <a:lnTo>
                    <a:pt x="0" y="0"/>
                  </a:lnTo>
                  <a:lnTo>
                    <a:pt x="0" y="5169408"/>
                  </a:lnTo>
                  <a:lnTo>
                    <a:pt x="8229600" y="5169408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1414272"/>
              <a:ext cx="8229600" cy="5169535"/>
            </a:xfrm>
            <a:custGeom>
              <a:avLst/>
              <a:gdLst/>
              <a:ahLst/>
              <a:cxnLst/>
              <a:rect l="l" t="t" r="r" b="b"/>
              <a:pathLst>
                <a:path w="8229600" h="5169534">
                  <a:moveTo>
                    <a:pt x="0" y="5169408"/>
                  </a:moveTo>
                  <a:lnTo>
                    <a:pt x="8229600" y="5169408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169408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10" indent="-344170">
              <a:lnSpc>
                <a:spcPts val="2875"/>
              </a:lnSpc>
              <a:spcBef>
                <a:spcPts val="9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/>
              <a:t>Standard</a:t>
            </a:r>
            <a:r>
              <a:rPr spc="-55" dirty="0"/>
              <a:t> </a:t>
            </a:r>
            <a:r>
              <a:rPr dirty="0"/>
              <a:t>abbreviations</a:t>
            </a:r>
            <a:r>
              <a:rPr spc="-55" dirty="0"/>
              <a:t> </a:t>
            </a:r>
            <a:r>
              <a:rPr dirty="0"/>
              <a:t>set</a:t>
            </a:r>
            <a:r>
              <a:rPr spc="-4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help</a:t>
            </a:r>
            <a:r>
              <a:rPr spc="-65" dirty="0"/>
              <a:t> </a:t>
            </a:r>
            <a:r>
              <a:rPr dirty="0"/>
              <a:t>reduce</a:t>
            </a:r>
            <a:r>
              <a:rPr spc="-60" dirty="0"/>
              <a:t> </a:t>
            </a:r>
            <a:r>
              <a:rPr dirty="0"/>
              <a:t>medication</a:t>
            </a:r>
            <a:r>
              <a:rPr spc="-10" dirty="0"/>
              <a:t> errors</a:t>
            </a:r>
          </a:p>
          <a:p>
            <a:pPr marL="414020" marR="5080" lvl="1" indent="238125">
              <a:lnSpc>
                <a:spcPct val="70000"/>
              </a:lnSpc>
              <a:spcBef>
                <a:spcPts val="670"/>
              </a:spcBef>
              <a:buChar char="•"/>
              <a:tabLst>
                <a:tab pos="652780" algn="l"/>
                <a:tab pos="1365885" algn="l"/>
                <a:tab pos="1722755" algn="l"/>
                <a:tab pos="2436495" algn="l"/>
                <a:tab pos="3765550" algn="l"/>
                <a:tab pos="4140835" algn="l"/>
                <a:tab pos="5814695" algn="l"/>
                <a:tab pos="7256780" algn="l"/>
                <a:tab pos="7723505" algn="l"/>
              </a:tabLst>
            </a:pPr>
            <a:r>
              <a:rPr sz="2200" spc="-20" dirty="0">
                <a:latin typeface="Times New Roman"/>
                <a:cs typeface="Times New Roman"/>
              </a:rPr>
              <a:t>Used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to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write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dispensing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or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compounding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instructions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for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pharmacist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(subscription)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instructions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patient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(Signa)</a:t>
            </a:r>
            <a:endParaRPr sz="2200">
              <a:latin typeface="Times New Roman"/>
              <a:cs typeface="Times New Roman"/>
            </a:endParaRPr>
          </a:p>
          <a:p>
            <a:pPr marL="581025" lvl="1" indent="-167005">
              <a:lnSpc>
                <a:spcPts val="2375"/>
              </a:lnSpc>
              <a:buChar char="•"/>
              <a:tabLst>
                <a:tab pos="581660" algn="l"/>
              </a:tabLst>
            </a:pPr>
            <a:r>
              <a:rPr sz="2200" dirty="0">
                <a:latin typeface="Times New Roman"/>
                <a:cs typeface="Times New Roman"/>
              </a:rPr>
              <a:t>It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highly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recommended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avoid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using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any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abbreviations</a:t>
            </a:r>
            <a:endParaRPr sz="2200">
              <a:latin typeface="Times New Roman"/>
              <a:cs typeface="Times New Roman"/>
            </a:endParaRPr>
          </a:p>
          <a:p>
            <a:pPr marL="359410" indent="-344170">
              <a:lnSpc>
                <a:spcPts val="2865"/>
              </a:lnSpc>
              <a:spcBef>
                <a:spcPts val="2075"/>
              </a:spcBef>
              <a:buFont typeface="Arial MT"/>
              <a:buChar char="•"/>
              <a:tabLst>
                <a:tab pos="360045" algn="l"/>
              </a:tabLst>
            </a:pPr>
            <a:r>
              <a:rPr dirty="0"/>
              <a:t>For</a:t>
            </a:r>
            <a:r>
              <a:rPr spc="-4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purposes</a:t>
            </a:r>
            <a:r>
              <a:rPr spc="-2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this</a:t>
            </a:r>
            <a:r>
              <a:rPr spc="-35" dirty="0"/>
              <a:t> </a:t>
            </a:r>
            <a:r>
              <a:rPr dirty="0"/>
              <a:t>course,</a:t>
            </a:r>
            <a:r>
              <a:rPr spc="-10" dirty="0"/>
              <a:t> </a:t>
            </a:r>
            <a:r>
              <a:rPr dirty="0"/>
              <a:t>you</a:t>
            </a:r>
            <a:r>
              <a:rPr spc="-35" dirty="0"/>
              <a:t> </a:t>
            </a:r>
            <a:r>
              <a:rPr dirty="0"/>
              <a:t>need</a:t>
            </a:r>
            <a:r>
              <a:rPr spc="-2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spc="-20" dirty="0"/>
              <a:t>know</a:t>
            </a:r>
          </a:p>
          <a:p>
            <a:pPr marL="693420" indent="-279400">
              <a:lnSpc>
                <a:spcPts val="2370"/>
              </a:lnSpc>
              <a:buFont typeface="Segoe UI Symbol"/>
              <a:buChar char="✓"/>
              <a:tabLst>
                <a:tab pos="694055" algn="l"/>
              </a:tabLst>
            </a:pPr>
            <a:r>
              <a:rPr sz="2200" dirty="0"/>
              <a:t>Prescription</a:t>
            </a:r>
            <a:r>
              <a:rPr sz="2200" spc="-55" dirty="0"/>
              <a:t> </a:t>
            </a:r>
            <a:r>
              <a:rPr sz="2200" dirty="0"/>
              <a:t>filling</a:t>
            </a:r>
            <a:r>
              <a:rPr sz="2200" spc="-35" dirty="0"/>
              <a:t> </a:t>
            </a:r>
            <a:r>
              <a:rPr sz="2200" spc="-10" dirty="0"/>
              <a:t>directions</a:t>
            </a:r>
            <a:endParaRPr sz="2200"/>
          </a:p>
          <a:p>
            <a:pPr marL="693420" indent="-279400">
              <a:lnSpc>
                <a:spcPts val="2375"/>
              </a:lnSpc>
              <a:buFont typeface="Segoe UI Symbol"/>
              <a:buChar char="✓"/>
              <a:tabLst>
                <a:tab pos="694055" algn="l"/>
              </a:tabLst>
            </a:pPr>
            <a:r>
              <a:rPr sz="2200" dirty="0"/>
              <a:t>Quantity</a:t>
            </a:r>
            <a:r>
              <a:rPr sz="2200" spc="-65" dirty="0"/>
              <a:t> </a:t>
            </a:r>
            <a:r>
              <a:rPr sz="2200" dirty="0"/>
              <a:t>and</a:t>
            </a:r>
            <a:r>
              <a:rPr sz="2200" spc="5" dirty="0"/>
              <a:t> </a:t>
            </a:r>
            <a:r>
              <a:rPr sz="2200" spc="-10" dirty="0"/>
              <a:t>measurements</a:t>
            </a:r>
            <a:endParaRPr sz="2200"/>
          </a:p>
          <a:p>
            <a:pPr marL="693420" indent="-279400">
              <a:lnSpc>
                <a:spcPts val="2380"/>
              </a:lnSpc>
              <a:buFont typeface="Segoe UI Symbol"/>
              <a:buChar char="✓"/>
              <a:tabLst>
                <a:tab pos="694055" algn="l"/>
              </a:tabLst>
            </a:pPr>
            <a:r>
              <a:rPr sz="2200" dirty="0"/>
              <a:t>Signa/patient</a:t>
            </a:r>
            <a:r>
              <a:rPr sz="2200" spc="-75" dirty="0"/>
              <a:t> </a:t>
            </a:r>
            <a:r>
              <a:rPr sz="2200" spc="-10" dirty="0"/>
              <a:t>instructions</a:t>
            </a:r>
            <a:endParaRPr sz="2200"/>
          </a:p>
          <a:p>
            <a:pPr marL="693420" indent="-279400">
              <a:lnSpc>
                <a:spcPts val="2375"/>
              </a:lnSpc>
              <a:buFont typeface="Segoe UI Symbol"/>
              <a:buChar char="✓"/>
              <a:tabLst>
                <a:tab pos="694055" algn="l"/>
              </a:tabLst>
            </a:pPr>
            <a:r>
              <a:rPr sz="2200" dirty="0"/>
              <a:t>Routs</a:t>
            </a:r>
            <a:r>
              <a:rPr sz="2200" spc="-50" dirty="0"/>
              <a:t> </a:t>
            </a:r>
            <a:r>
              <a:rPr sz="2200" dirty="0"/>
              <a:t>of</a:t>
            </a:r>
            <a:r>
              <a:rPr sz="2200" spc="10" dirty="0"/>
              <a:t> </a:t>
            </a:r>
            <a:r>
              <a:rPr sz="2200" spc="-10" dirty="0"/>
              <a:t>administration</a:t>
            </a:r>
            <a:endParaRPr sz="2200"/>
          </a:p>
          <a:p>
            <a:pPr marL="693420" indent="-279400">
              <a:lnSpc>
                <a:spcPts val="2510"/>
              </a:lnSpc>
              <a:buFont typeface="Segoe UI Symbol"/>
              <a:buChar char="✓"/>
              <a:tabLst>
                <a:tab pos="694055" algn="l"/>
              </a:tabLst>
            </a:pPr>
            <a:r>
              <a:rPr sz="2200" dirty="0"/>
              <a:t>Dosage</a:t>
            </a:r>
            <a:r>
              <a:rPr sz="2200" spc="-50" dirty="0"/>
              <a:t> </a:t>
            </a:r>
            <a:r>
              <a:rPr sz="2200" spc="-10" dirty="0"/>
              <a:t>forms/vehicles</a:t>
            </a:r>
            <a:endParaRPr sz="2200"/>
          </a:p>
        </p:txBody>
      </p:sp>
      <p:sp>
        <p:nvSpPr>
          <p:cNvPr id="12" name="object 12"/>
          <p:cNvSpPr txBox="1"/>
          <p:nvPr/>
        </p:nvSpPr>
        <p:spPr>
          <a:xfrm>
            <a:off x="536244" y="5310327"/>
            <a:ext cx="44856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1103630" algn="l"/>
                <a:tab pos="2237740" algn="l"/>
                <a:tab pos="4207510" algn="l"/>
              </a:tabLst>
            </a:pPr>
            <a:r>
              <a:rPr sz="2500" spc="-25" dirty="0">
                <a:latin typeface="Times New Roman"/>
                <a:cs typeface="Times New Roman"/>
              </a:rPr>
              <a:t>The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correct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interpretation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Times New Roman"/>
                <a:cs typeface="Times New Roman"/>
              </a:rPr>
              <a:t>of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6878" y="5310327"/>
            <a:ext cx="33616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0750" algn="l"/>
                <a:tab pos="2890520" algn="l"/>
              </a:tabLst>
            </a:pPr>
            <a:r>
              <a:rPr sz="2500" spc="-10" dirty="0">
                <a:latin typeface="Times New Roman"/>
                <a:cs typeface="Times New Roman"/>
              </a:rPr>
              <a:t>these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abbreviations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Times New Roman"/>
                <a:cs typeface="Times New Roman"/>
              </a:rPr>
              <a:t>and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668" y="5578246"/>
            <a:ext cx="77311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5155" algn="l"/>
                <a:tab pos="3390900" algn="l"/>
                <a:tab pos="4403090" algn="l"/>
                <a:tab pos="5046345" algn="l"/>
                <a:tab pos="6631940" algn="l"/>
                <a:tab pos="7470140" algn="l"/>
              </a:tabLst>
            </a:pPr>
            <a:r>
              <a:rPr sz="2500" spc="-10" dirty="0">
                <a:latin typeface="Times New Roman"/>
                <a:cs typeface="Times New Roman"/>
              </a:rPr>
              <a:t>prescription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notations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plays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Times New Roman"/>
                <a:cs typeface="Times New Roman"/>
              </a:rPr>
              <a:t>an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important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0" dirty="0">
                <a:latin typeface="Times New Roman"/>
                <a:cs typeface="Times New Roman"/>
              </a:rPr>
              <a:t>part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Times New Roman"/>
                <a:cs typeface="Times New Roman"/>
              </a:rPr>
              <a:t>in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668" y="5843422"/>
            <a:ext cx="7726680" cy="67500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ct val="70500"/>
              </a:lnSpc>
              <a:spcBef>
                <a:spcPts val="980"/>
              </a:spcBef>
            </a:pPr>
            <a:r>
              <a:rPr sz="2500" dirty="0">
                <a:latin typeface="Times New Roman"/>
                <a:cs typeface="Times New Roman"/>
              </a:rPr>
              <a:t>pharmaceutical</a:t>
            </a:r>
            <a:r>
              <a:rPr sz="2500" spc="2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calculations</a:t>
            </a:r>
            <a:r>
              <a:rPr sz="2500" spc="1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1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thus</a:t>
            </a:r>
            <a:r>
              <a:rPr sz="2500" spc="1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20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1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accurate</a:t>
            </a:r>
            <a:r>
              <a:rPr sz="2500" spc="2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filling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dispensing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medication.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699" y="347914"/>
            <a:ext cx="8517255" cy="6142355"/>
            <a:chOff x="338699" y="347914"/>
            <a:chExt cx="8517255" cy="6142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99" y="347914"/>
              <a:ext cx="8516764" cy="61422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405384"/>
              <a:ext cx="8351520" cy="59771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6428" y="385572"/>
              <a:ext cx="8391525" cy="6017260"/>
            </a:xfrm>
            <a:custGeom>
              <a:avLst/>
              <a:gdLst/>
              <a:ahLst/>
              <a:cxnLst/>
              <a:rect l="l" t="t" r="r" b="b"/>
              <a:pathLst>
                <a:path w="8391525" h="6017260">
                  <a:moveTo>
                    <a:pt x="0" y="6016752"/>
                  </a:moveTo>
                  <a:lnTo>
                    <a:pt x="8391144" y="6016752"/>
                  </a:lnTo>
                  <a:lnTo>
                    <a:pt x="8391144" y="0"/>
                  </a:lnTo>
                  <a:lnTo>
                    <a:pt x="0" y="0"/>
                  </a:lnTo>
                  <a:lnTo>
                    <a:pt x="0" y="6016752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551" y="204523"/>
            <a:ext cx="8663305" cy="6356350"/>
            <a:chOff x="265551" y="204523"/>
            <a:chExt cx="8663305" cy="6356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551" y="204523"/>
              <a:ext cx="8662934" cy="63557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262128"/>
              <a:ext cx="8497824" cy="61904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3276" y="242316"/>
              <a:ext cx="8537575" cy="6230620"/>
            </a:xfrm>
            <a:custGeom>
              <a:avLst/>
              <a:gdLst/>
              <a:ahLst/>
              <a:cxnLst/>
              <a:rect l="l" t="t" r="r" b="b"/>
              <a:pathLst>
                <a:path w="8537575" h="6230620">
                  <a:moveTo>
                    <a:pt x="0" y="6230111"/>
                  </a:moveTo>
                  <a:lnTo>
                    <a:pt x="8537448" y="6230111"/>
                  </a:lnTo>
                  <a:lnTo>
                    <a:pt x="8537448" y="0"/>
                  </a:lnTo>
                  <a:lnTo>
                    <a:pt x="0" y="0"/>
                  </a:lnTo>
                  <a:lnTo>
                    <a:pt x="0" y="6230111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0" y="6236208"/>
              <a:ext cx="1079500" cy="216535"/>
            </a:xfrm>
            <a:custGeom>
              <a:avLst/>
              <a:gdLst/>
              <a:ahLst/>
              <a:cxnLst/>
              <a:rect l="l" t="t" r="r" b="b"/>
              <a:pathLst>
                <a:path w="1079500" h="216535">
                  <a:moveTo>
                    <a:pt x="1078991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1078991" y="216407"/>
                  </a:lnTo>
                  <a:lnTo>
                    <a:pt x="1078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5423" y="491132"/>
            <a:ext cx="7743190" cy="5859780"/>
            <a:chOff x="725423" y="491132"/>
            <a:chExt cx="7743190" cy="5859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948" y="491132"/>
              <a:ext cx="7724141" cy="12046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9" y="548639"/>
              <a:ext cx="7559040" cy="10393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2667" y="528827"/>
              <a:ext cx="7599045" cy="1079500"/>
            </a:xfrm>
            <a:custGeom>
              <a:avLst/>
              <a:gdLst/>
              <a:ahLst/>
              <a:cxnLst/>
              <a:rect l="l" t="t" r="r" b="b"/>
              <a:pathLst>
                <a:path w="7599045" h="1079500">
                  <a:moveTo>
                    <a:pt x="0" y="1078991"/>
                  </a:moveTo>
                  <a:lnTo>
                    <a:pt x="7598664" y="1078991"/>
                  </a:lnTo>
                  <a:lnTo>
                    <a:pt x="7598664" y="0"/>
                  </a:lnTo>
                  <a:lnTo>
                    <a:pt x="0" y="0"/>
                  </a:lnTo>
                  <a:lnTo>
                    <a:pt x="0" y="1078991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423" y="1511871"/>
              <a:ext cx="7743190" cy="48384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79" y="1578863"/>
              <a:ext cx="7559040" cy="46542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2667" y="1559052"/>
              <a:ext cx="7599045" cy="4693920"/>
            </a:xfrm>
            <a:custGeom>
              <a:avLst/>
              <a:gdLst/>
              <a:ahLst/>
              <a:cxnLst/>
              <a:rect l="l" t="t" r="r" b="b"/>
              <a:pathLst>
                <a:path w="7599045" h="4693920">
                  <a:moveTo>
                    <a:pt x="0" y="4693920"/>
                  </a:moveTo>
                  <a:lnTo>
                    <a:pt x="7598664" y="4693920"/>
                  </a:lnTo>
                  <a:lnTo>
                    <a:pt x="7598664" y="0"/>
                  </a:lnTo>
                  <a:lnTo>
                    <a:pt x="0" y="0"/>
                  </a:lnTo>
                  <a:lnTo>
                    <a:pt x="0" y="4693920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615</Words>
  <Application>Microsoft Office PowerPoint</Application>
  <PresentationFormat>عرض على الشاشة (3:4)‏</PresentationFormat>
  <Paragraphs>112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Office Theme</vt:lpstr>
      <vt:lpstr>AL- Mustaqbal University College Pharmacy Department</vt:lpstr>
      <vt:lpstr>Abbreviations and Symbols of Prescription</vt:lpstr>
      <vt:lpstr>Use of Roman Numerals on Prescriptions</vt:lpstr>
      <vt:lpstr>Use of Roman Numerals on Prescriptions</vt:lpstr>
      <vt:lpstr>عرض تقديمي في PowerPoint</vt:lpstr>
      <vt:lpstr>Use of abbreviations in prescriptions and medication orders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Use of abbreviations in prescriptions and medication orders</vt:lpstr>
      <vt:lpstr>عرض تقديمي في PowerPoint</vt:lpstr>
      <vt:lpstr>Solution of Case In Point 4.1</vt:lpstr>
      <vt:lpstr>SI (International System) Metric Units of Weight and Measurement vs The Apothecaries’ System</vt:lpstr>
      <vt:lpstr>عرض تقديمي في PowerPoint</vt:lpstr>
      <vt:lpstr>Military Time</vt:lpstr>
      <vt:lpstr>Medication Scheduling &amp; Patient Compliance</vt:lpstr>
      <vt:lpstr>Medication Scheduling &amp; Patient Compliance</vt:lpstr>
      <vt:lpstr>℞ Hydrochlorothiazide</vt:lpstr>
      <vt:lpstr>℞ Penicillin V Potassium Oral Solution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 Mustaqbal University College Pharmacy Department</dc:title>
  <dc:creator>mostafa ewad</dc:creator>
  <cp:lastModifiedBy>Maher</cp:lastModifiedBy>
  <cp:revision>2</cp:revision>
  <dcterms:created xsi:type="dcterms:W3CDTF">2024-03-20T12:22:03Z</dcterms:created>
  <dcterms:modified xsi:type="dcterms:W3CDTF">2024-03-20T12:23:17Z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2024-03-20T00:00:00Z</vt:filetime>
  </property>
  <property fmtid="{D5CDD505-2E9C-101B-9397-08002B2CF9AE}" pid="5" name="Producer">
    <vt:lpwstr>www.ilovepdf.com</vt:lpwstr>
  </property>
</Properties>
</file>