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089-C36A-4E77-AB01-3FF2E3B979F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432-8CFB-4589-8D2A-529AFC50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9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089-C36A-4E77-AB01-3FF2E3B979F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432-8CFB-4589-8D2A-529AFC50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3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089-C36A-4E77-AB01-3FF2E3B979F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432-8CFB-4589-8D2A-529AFC50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5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089-C36A-4E77-AB01-3FF2E3B979F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432-8CFB-4589-8D2A-529AFC50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9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089-C36A-4E77-AB01-3FF2E3B979F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432-8CFB-4589-8D2A-529AFC50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089-C36A-4E77-AB01-3FF2E3B979F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432-8CFB-4589-8D2A-529AFC50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4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089-C36A-4E77-AB01-3FF2E3B979F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432-8CFB-4589-8D2A-529AFC50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0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089-C36A-4E77-AB01-3FF2E3B979F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432-8CFB-4589-8D2A-529AFC50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8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089-C36A-4E77-AB01-3FF2E3B979F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432-8CFB-4589-8D2A-529AFC50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089-C36A-4E77-AB01-3FF2E3B979F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432-8CFB-4589-8D2A-529AFC50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089-C36A-4E77-AB01-3FF2E3B979F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432-8CFB-4589-8D2A-529AFC50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B089-C36A-4E77-AB01-3FF2E3B979F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6B432-8CFB-4589-8D2A-529AFC50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4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663" y="221459"/>
            <a:ext cx="2432515" cy="1048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268" y="221459"/>
            <a:ext cx="1853345" cy="1761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882" y="464695"/>
            <a:ext cx="332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Al-Mustaqbal University</a:t>
            </a:r>
          </a:p>
          <a:p>
            <a:r>
              <a:rPr lang="en-US" dirty="0" smtClean="0"/>
              <a:t>Department/ Optical techniques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2859614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>
                <a:solidFill>
                  <a:srgbClr val="4472C4">
                    <a:lumMod val="75000"/>
                  </a:srgbClr>
                </a:solidFill>
                <a:latin typeface="Arial Rounded MT Bold" pitchFamily="34" charset="0"/>
              </a:rPr>
              <a:t>Medical glasses </a:t>
            </a:r>
            <a:endParaRPr lang="en-US" sz="3600" b="1" i="1" dirty="0">
              <a:solidFill>
                <a:srgbClr val="4472C4">
                  <a:lumMod val="75000"/>
                </a:srgbClr>
              </a:solidFill>
              <a:latin typeface="Arial Rounded MT Bold" pitchFamily="34" charset="0"/>
              <a:cs typeface="Times New Roman" panose="02020603050405020304" pitchFamily="18" charset="0"/>
            </a:endParaRPr>
          </a:p>
          <a:p>
            <a:pPr lvl="0" algn="ctr" rtl="1"/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</a:p>
          <a:p>
            <a:pPr lvl="0" algn="ctr" rtl="1"/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lvl="0" algn="ctr" rtl="1"/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Marrwan Hisham Mohammed</a:t>
            </a:r>
          </a:p>
          <a:p>
            <a:pPr lvl="0" algn="ctr" rtl="1"/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2024/01/27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0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319212"/>
            <a:ext cx="59626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7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789" y="295180"/>
            <a:ext cx="116573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</a:rPr>
              <a:t>The Prescription:</a:t>
            </a:r>
          </a:p>
          <a:p>
            <a:pPr lvl="0"/>
            <a:endParaRPr lang="en-US" sz="3600" dirty="0">
              <a:solidFill>
                <a:prstClr val="black"/>
              </a:solidFill>
            </a:endParaRPr>
          </a:p>
          <a:p>
            <a:pPr lvl="0"/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To write and read the prescription, we need to know the prescription symbols and how to read them </a:t>
            </a:r>
            <a:r>
              <a:rPr lang="en-US" sz="2400" dirty="0" smtClean="0">
                <a:solidFill>
                  <a:prstClr val="black"/>
                </a:solidFill>
              </a:rPr>
              <a:t>correctly.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789" y="3203114"/>
            <a:ext cx="11477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* When </a:t>
            </a:r>
            <a:r>
              <a:rPr lang="en-US" sz="3600" dirty="0">
                <a:solidFill>
                  <a:prstClr val="black"/>
                </a:solidFill>
              </a:rPr>
              <a:t>you look at your prescription for eyeglasses, you will see numbers listed under the headings of OS and OD. </a:t>
            </a:r>
          </a:p>
          <a:p>
            <a:pPr lvl="0"/>
            <a:r>
              <a:rPr lang="en-US" sz="3600" dirty="0">
                <a:solidFill>
                  <a:srgbClr val="FF0000"/>
                </a:solidFill>
              </a:rPr>
              <a:t>OD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(oculus </a:t>
            </a:r>
            <a:r>
              <a:rPr lang="en-US" sz="3600" dirty="0" smtClean="0">
                <a:solidFill>
                  <a:srgbClr val="FF0000"/>
                </a:solidFill>
              </a:rPr>
              <a:t>dexterous) </a:t>
            </a:r>
            <a:r>
              <a:rPr lang="en-US" sz="3600" dirty="0">
                <a:solidFill>
                  <a:srgbClr val="FF0000"/>
                </a:solidFill>
              </a:rPr>
              <a:t>means the right </a:t>
            </a:r>
            <a:r>
              <a:rPr lang="en-US" sz="3600" dirty="0" smtClean="0">
                <a:solidFill>
                  <a:srgbClr val="FF0000"/>
                </a:solidFill>
              </a:rPr>
              <a:t>eye.</a:t>
            </a:r>
            <a:endParaRPr lang="en-US" sz="3600" dirty="0">
              <a:solidFill>
                <a:srgbClr val="FF0000"/>
              </a:solidFill>
            </a:endParaRPr>
          </a:p>
          <a:p>
            <a:pPr lvl="0"/>
            <a:r>
              <a:rPr lang="en-US" sz="3600" dirty="0">
                <a:solidFill>
                  <a:srgbClr val="FF0000"/>
                </a:solidFill>
              </a:rPr>
              <a:t>OS (oculus sinister) means the left </a:t>
            </a:r>
            <a:r>
              <a:rPr lang="en-US" sz="3600" dirty="0" smtClean="0">
                <a:solidFill>
                  <a:srgbClr val="FF0000"/>
                </a:solidFill>
              </a:rPr>
              <a:t>eye.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4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81" y="117693"/>
            <a:ext cx="11527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you will see a </a:t>
            </a:r>
            <a:r>
              <a:rPr lang="en-US" sz="3600" dirty="0">
                <a:solidFill>
                  <a:srgbClr val="FF0000"/>
                </a:solidFill>
              </a:rPr>
              <a:t>notation for OU</a:t>
            </a:r>
            <a:r>
              <a:rPr lang="en-US" sz="3600" dirty="0">
                <a:solidFill>
                  <a:prstClr val="black"/>
                </a:solidFill>
              </a:rPr>
              <a:t>, which means something involving both </a:t>
            </a:r>
            <a:r>
              <a:rPr lang="en-US" sz="3600" dirty="0" smtClean="0">
                <a:solidFill>
                  <a:prstClr val="black"/>
                </a:solidFill>
              </a:rPr>
              <a:t>eyes.</a:t>
            </a:r>
            <a:endParaRPr lang="en-US" sz="3600" dirty="0">
              <a:solidFill>
                <a:prstClr val="black"/>
              </a:solidFill>
            </a:endParaRPr>
          </a:p>
          <a:p>
            <a:pPr lvl="0"/>
            <a:endParaRPr lang="en-US" sz="3600" dirty="0">
              <a:solidFill>
                <a:prstClr val="black"/>
              </a:solidFill>
            </a:endParaRPr>
          </a:p>
          <a:p>
            <a:pPr lvl="0"/>
            <a:r>
              <a:rPr lang="en-US" sz="3600" dirty="0">
                <a:solidFill>
                  <a:srgbClr val="FF0000"/>
                </a:solidFill>
              </a:rPr>
              <a:t>SPH</a:t>
            </a:r>
            <a:r>
              <a:rPr lang="en-US" sz="3600" dirty="0">
                <a:solidFill>
                  <a:prstClr val="black"/>
                </a:solidFill>
              </a:rPr>
              <a:t>: The (SPH) refers to the "spherical" portion of the prescription.</a:t>
            </a:r>
          </a:p>
          <a:p>
            <a:pPr lvl="0"/>
            <a:endParaRPr lang="en-US" sz="3600" dirty="0">
              <a:solidFill>
                <a:prstClr val="black"/>
              </a:solidFill>
            </a:endParaRPr>
          </a:p>
          <a:p>
            <a:pPr lvl="0"/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CYL</a:t>
            </a:r>
            <a:r>
              <a:rPr lang="en-US" sz="3600" dirty="0">
                <a:solidFill>
                  <a:prstClr val="black"/>
                </a:solidFill>
              </a:rPr>
              <a:t>: The (cyl) refers to the "cylinder" or astigmatism, and can be a negative or a positive number. It measures in diopters the degree of astigmatism that you </a:t>
            </a:r>
            <a:r>
              <a:rPr lang="en-US" sz="3600" dirty="0" smtClean="0">
                <a:solidFill>
                  <a:prstClr val="black"/>
                </a:solidFill>
              </a:rPr>
              <a:t>have.</a:t>
            </a:r>
            <a:endParaRPr lang="en-US" sz="3600" dirty="0">
              <a:solidFill>
                <a:prstClr val="black"/>
              </a:solidFill>
            </a:endParaRPr>
          </a:p>
          <a:p>
            <a:pPr lvl="0" rtl="1"/>
            <a:r>
              <a:rPr lang="en-US" sz="3600" dirty="0">
                <a:solidFill>
                  <a:prstClr val="black"/>
                </a:solidFill>
              </a:rPr>
              <a:t>﻿﻿</a:t>
            </a:r>
          </a:p>
          <a:p>
            <a:pPr lvl="0" rtl="1"/>
            <a:r>
              <a:rPr lang="en-US" sz="3600" dirty="0" smtClean="0">
                <a:solidFill>
                  <a:srgbClr val="FF0000"/>
                </a:solidFill>
              </a:rPr>
              <a:t>Axis</a:t>
            </a:r>
            <a:r>
              <a:rPr lang="en-US" sz="3600" dirty="0" smtClean="0">
                <a:solidFill>
                  <a:prstClr val="black"/>
                </a:solidFill>
              </a:rPr>
              <a:t>: </a:t>
            </a:r>
            <a:r>
              <a:rPr lang="en-US" sz="3600" dirty="0">
                <a:solidFill>
                  <a:prstClr val="black"/>
                </a:solidFill>
              </a:rPr>
              <a:t>The Axis is a number anywhere between 0 and 180 </a:t>
            </a:r>
            <a:r>
              <a:rPr lang="en-US" sz="3600" dirty="0" smtClean="0">
                <a:solidFill>
                  <a:prstClr val="black"/>
                </a:solidFill>
              </a:rPr>
              <a:t>degree.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5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/>
          <p:nvPr/>
        </p:nvSpPr>
        <p:spPr>
          <a:xfrm>
            <a:off x="292100" y="119922"/>
            <a:ext cx="1177289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* </a:t>
            </a:r>
            <a:r>
              <a:rPr lang="en-US" sz="3600" dirty="0" smtClean="0">
                <a:solidFill>
                  <a:srgbClr val="FF0000"/>
                </a:solidFill>
              </a:rPr>
              <a:t>IPD</a:t>
            </a:r>
            <a:r>
              <a:rPr lang="en-US" sz="3600" dirty="0" smtClean="0"/>
              <a:t>: </a:t>
            </a:r>
            <a:r>
              <a:rPr lang="en-US" sz="3600" dirty="0"/>
              <a:t>The </a:t>
            </a:r>
            <a:r>
              <a:rPr lang="en-US" sz="3600" dirty="0" smtClean="0"/>
              <a:t>inter-pupillary </a:t>
            </a:r>
            <a:r>
              <a:rPr lang="en-US" sz="3600" dirty="0"/>
              <a:t>distance (IPD) is the distance between the centers of your </a:t>
            </a:r>
            <a:r>
              <a:rPr lang="en-US" sz="3600" dirty="0" smtClean="0"/>
              <a:t>eyes.</a:t>
            </a:r>
            <a:endParaRPr lang="en-US" sz="3600" dirty="0" smtClean="0"/>
          </a:p>
          <a:p>
            <a:r>
              <a:rPr lang="en-US" sz="3600" dirty="0" smtClean="0">
                <a:solidFill>
                  <a:srgbClr val="C00000"/>
                </a:solidFill>
              </a:rPr>
              <a:t>* </a:t>
            </a:r>
            <a:r>
              <a:rPr lang="en-US" sz="3600" dirty="0" smtClean="0">
                <a:solidFill>
                  <a:srgbClr val="FF0000"/>
                </a:solidFill>
              </a:rPr>
              <a:t>ADD</a:t>
            </a:r>
            <a:r>
              <a:rPr lang="en-US" sz="3600" dirty="0"/>
              <a:t>: ADD is an abbreviation for Near Addition. 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"</a:t>
            </a:r>
            <a:r>
              <a:rPr lang="en-US" sz="3600" dirty="0">
                <a:solidFill>
                  <a:srgbClr val="FF0000"/>
                </a:solidFill>
              </a:rPr>
              <a:t>Plano" or "</a:t>
            </a:r>
            <a:r>
              <a:rPr lang="en-US" sz="3600" dirty="0" smtClean="0">
                <a:solidFill>
                  <a:srgbClr val="FF0000"/>
                </a:solidFill>
              </a:rPr>
              <a:t>PL</a:t>
            </a:r>
            <a:r>
              <a:rPr lang="en-US" sz="3600" dirty="0" smtClean="0">
                <a:solidFill>
                  <a:srgbClr val="FF0000"/>
                </a:solidFill>
              </a:rPr>
              <a:t>“.</a:t>
            </a: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To </a:t>
            </a:r>
            <a:r>
              <a:rPr lang="en-US" sz="3600" dirty="0"/>
              <a:t>understand what is added, we have to understand what is </a:t>
            </a:r>
            <a:r>
              <a:rPr lang="en-US" sz="3600" dirty="0" smtClean="0"/>
              <a:t>presbyopia: </a:t>
            </a:r>
            <a:r>
              <a:rPr lang="en-US" sz="3600" dirty="0">
                <a:solidFill>
                  <a:srgbClr val="FF0000"/>
                </a:solidFill>
              </a:rPr>
              <a:t>Presbyopia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/>
              <a:t>is physiological insufficiency of accommodation associated with the aging of the eye that results in progressively worsening ability to focus clearly on close objects. Also known as age-related farsightedness</a:t>
            </a:r>
            <a:r>
              <a:rPr lang="en-US" sz="4800" dirty="0"/>
              <a:t>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22033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D75CAC-12EB-C1AD-7DAA-11A6E63D66B2}"/>
              </a:ext>
            </a:extLst>
          </p:cNvPr>
          <p:cNvSpPr txBox="1"/>
          <p:nvPr/>
        </p:nvSpPr>
        <p:spPr>
          <a:xfrm>
            <a:off x="204188" y="381740"/>
            <a:ext cx="48028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Patients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information.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a. Name                                  b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.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age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c.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Gender            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               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e.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history </a:t>
            </a: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2. Visit date 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Day/month/year 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3.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Distance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corrected.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marL="342900" indent="-342900" defTabSz="457200">
              <a:buFontTx/>
              <a:buAutoNum type="alphaLcPeriod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Right Eye ( RE ) =  sphere _ cylinder _ axis </a:t>
            </a:r>
          </a:p>
          <a:p>
            <a:pPr marL="342900" indent="-342900" defTabSz="457200">
              <a:buFontTx/>
              <a:buAutoNum type="alphaLcPeriod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Left Eye   ( LE ) =  sphere _ cylinder _  axis</a:t>
            </a:r>
          </a:p>
          <a:p>
            <a:pPr marL="342900" indent="-342900" defTabSz="457200">
              <a:buFontTx/>
              <a:buAutoNum type="alphaLcPeriod"/>
            </a:pP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4. Near correction ( ADD )</a:t>
            </a: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5.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I.P.D 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inter-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pupillary distance </a:t>
            </a: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6. Prism Diopter </a:t>
            </a: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7. Recommendations </a:t>
            </a: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8. Optometrist Signature </a:t>
            </a: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819" y="-419066"/>
            <a:ext cx="7345181" cy="3755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171" y="2692131"/>
            <a:ext cx="7449958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1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0F3D9-CD0D-6C2B-06D8-7F747C8369AF}"/>
              </a:ext>
            </a:extLst>
          </p:cNvPr>
          <p:cNvSpPr txBox="1"/>
          <p:nvPr/>
        </p:nvSpPr>
        <p:spPr>
          <a:xfrm>
            <a:off x="361025" y="438989"/>
            <a:ext cx="114699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_ After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taking the patient’s information, 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full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name, age,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gender &amp;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and visit date.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we should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take the 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patient’s history ( vision history ) and ask about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the chief complaint of the patient.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endParaRPr lang="en-US" dirty="0" smtClean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here are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some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/ who work far and don’t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care for near and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others / who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work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near and don’t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care for far vision if there is a simple VA uncorrected like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6/12.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_ After that we should know the correct vision by  Spherical lens or Aspherical lens or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both. 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As we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know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there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are two types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of spherical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lenses,             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a. concave lens ( -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) and b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.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convex lens  ( + ) .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With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a spherical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lens we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write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the number of diopter power with sign – or +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depending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on the lens.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For example  -1.00 D sph   ,  + 1.00 D sph</a:t>
            </a: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* It means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we right the number of minus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diopters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for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the concave lens.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* The number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of plus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diopters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for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the convex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lens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was corrected.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.</a:t>
            </a: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26978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01" y="734334"/>
            <a:ext cx="11595597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4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0" y="874554"/>
            <a:ext cx="11802879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66" y="682386"/>
            <a:ext cx="11260288" cy="1505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940" y="2305652"/>
            <a:ext cx="6956139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7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502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marrwan ALhadeethi</dc:creator>
  <cp:lastModifiedBy>marrwan ALhadeethi</cp:lastModifiedBy>
  <cp:revision>4</cp:revision>
  <dcterms:created xsi:type="dcterms:W3CDTF">2024-01-26T19:52:25Z</dcterms:created>
  <dcterms:modified xsi:type="dcterms:W3CDTF">2024-01-26T20:34:46Z</dcterms:modified>
</cp:coreProperties>
</file>