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7"/>
  </p:notesMasterIdLst>
  <p:handoutMasterIdLst>
    <p:handoutMasterId r:id="rId18"/>
  </p:handoutMasterIdLst>
  <p:sldIdLst>
    <p:sldId id="256" r:id="rId2"/>
    <p:sldId id="339" r:id="rId3"/>
    <p:sldId id="341" r:id="rId4"/>
    <p:sldId id="360" r:id="rId5"/>
    <p:sldId id="342" r:id="rId6"/>
    <p:sldId id="343" r:id="rId7"/>
    <p:sldId id="344" r:id="rId8"/>
    <p:sldId id="347" r:id="rId9"/>
    <p:sldId id="348" r:id="rId10"/>
    <p:sldId id="349" r:id="rId11"/>
    <p:sldId id="356" r:id="rId12"/>
    <p:sldId id="357" r:id="rId13"/>
    <p:sldId id="358" r:id="rId14"/>
    <p:sldId id="359" r:id="rId15"/>
    <p:sldId id="35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2" autoAdjust="0"/>
    <p:restoredTop sz="78046" autoAdjust="0"/>
  </p:normalViewPr>
  <p:slideViewPr>
    <p:cSldViewPr snapToGrid="0">
      <p:cViewPr>
        <p:scale>
          <a:sx n="75" d="100"/>
          <a:sy n="75" d="100"/>
        </p:scale>
        <p:origin x="-54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136"/>
    </p:cViewPr>
  </p:sorterViewPr>
  <p:notesViewPr>
    <p:cSldViewPr snapToGrid="0">
      <p:cViewPr varScale="1">
        <p:scale>
          <a:sx n="64" d="100"/>
          <a:sy n="64" d="100"/>
        </p:scale>
        <p:origin x="-3082" y="-7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188153-0D03-4830-91B1-FACAA00AA4FA}" type="datetime1">
              <a:rPr lang="en-US" smtClean="0"/>
              <a:t>3/21/2024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C4D19F-CD87-4A3D-B833-7CA191FE7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2291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93074F-F4B0-4103-9F7F-71E5B199252D}" type="datetime1">
              <a:rPr lang="en-US" smtClean="0"/>
              <a:t>3/21/2024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5ADA62-A0F4-434E-AAB1-0D36E859A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2282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8AB3022-3586-4C70-B39F-49CAADD3F440}" type="datetime1">
              <a:rPr lang="en-US" smtClean="0"/>
              <a:t>3/21/2024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ADA62-A0F4-434E-AAB1-0D36E859A8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203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8AB3022-3586-4C70-B39F-49CAADD3F440}" type="datetime1">
              <a:rPr lang="en-US" smtClean="0"/>
              <a:t>3/21/2024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ADA62-A0F4-434E-AAB1-0D36E859A8B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203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8AB3022-3586-4C70-B39F-49CAADD3F440}" type="datetime1">
              <a:rPr lang="en-US" smtClean="0"/>
              <a:t>3/21/2024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ADA62-A0F4-434E-AAB1-0D36E859A8B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203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8AB3022-3586-4C70-B39F-49CAADD3F440}" type="datetime1">
              <a:rPr lang="en-US" smtClean="0"/>
              <a:t>3/21/2024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ADA62-A0F4-434E-AAB1-0D36E859A8B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203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8AB3022-3586-4C70-B39F-49CAADD3F440}" type="datetime1">
              <a:rPr lang="en-US" smtClean="0"/>
              <a:t>3/21/2024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ADA62-A0F4-434E-AAB1-0D36E859A8B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203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8AB3022-3586-4C70-B39F-49CAADD3F440}" type="datetime1">
              <a:rPr lang="en-US" smtClean="0"/>
              <a:t>3/21/2024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ADA62-A0F4-434E-AAB1-0D36E859A8B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20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8AB3022-3586-4C70-B39F-49CAADD3F440}" type="datetime1">
              <a:rPr lang="en-US" smtClean="0"/>
              <a:t>3/21/2024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ADA62-A0F4-434E-AAB1-0D36E859A8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20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8AB3022-3586-4C70-B39F-49CAADD3F440}" type="datetime1">
              <a:rPr lang="en-US" smtClean="0"/>
              <a:t>3/21/2024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ADA62-A0F4-434E-AAB1-0D36E859A8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20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8AB3022-3586-4C70-B39F-49CAADD3F440}" type="datetime1">
              <a:rPr lang="en-US" smtClean="0"/>
              <a:t>3/21/2024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ADA62-A0F4-434E-AAB1-0D36E859A8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20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8AB3022-3586-4C70-B39F-49CAADD3F440}" type="datetime1">
              <a:rPr lang="en-US" smtClean="0"/>
              <a:t>3/21/2024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ADA62-A0F4-434E-AAB1-0D36E859A8B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20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8AB3022-3586-4C70-B39F-49CAADD3F440}" type="datetime1">
              <a:rPr lang="en-US" smtClean="0"/>
              <a:t>3/21/2024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ADA62-A0F4-434E-AAB1-0D36E859A8B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20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8AB3022-3586-4C70-B39F-49CAADD3F440}" type="datetime1">
              <a:rPr lang="en-US" smtClean="0"/>
              <a:t>3/21/2024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ADA62-A0F4-434E-AAB1-0D36E859A8B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20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8AB3022-3586-4C70-B39F-49CAADD3F440}" type="datetime1">
              <a:rPr lang="en-US" smtClean="0"/>
              <a:t>3/21/2024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ADA62-A0F4-434E-AAB1-0D36E859A8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203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8AB3022-3586-4C70-B39F-49CAADD3F440}" type="datetime1">
              <a:rPr lang="en-US" smtClean="0"/>
              <a:t>3/21/2024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ADA62-A0F4-434E-AAB1-0D36E859A8B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20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5" y="0"/>
            <a:ext cx="12231161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2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3" y="5037663"/>
            <a:ext cx="897467" cy="279400"/>
          </a:xfrm>
        </p:spPr>
        <p:txBody>
          <a:bodyPr/>
          <a:lstStyle/>
          <a:p>
            <a:fld id="{B9D96261-D562-4F29-B6A9-3D5AB21AF37E}" type="datetime1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8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2" y="5037663"/>
            <a:ext cx="551166" cy="279400"/>
          </a:xfrm>
        </p:spPr>
        <p:txBody>
          <a:bodyPr/>
          <a:lstStyle/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401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2123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8" y="1041400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2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34F06-0DB4-45D1-B059-D114F02DD344}" type="datetime1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794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9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9" y="4343400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21EE-5725-4DD0-895A-BBBAAE357CEB}" type="datetime1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70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5974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3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4343400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864D8-FB2E-4B29-9059-0172820A6E08}" type="datetime1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2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70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3015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31A7D-2A36-468D-89A6-FBDB8782F79C}" type="datetime1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015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EB31B-B50A-4D5A-B5A8-E2281759EEBD}" type="datetime1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2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70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3718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4470400"/>
            <a:ext cx="9609669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C206-4C0F-4EAD-BBF7-3490D4C6AE99}" type="datetime1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70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5064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C519F-9160-4A17-B7D0-BEEE93BD86A2}" type="datetime1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70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5863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7" y="982132"/>
            <a:ext cx="1890894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6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60D7D-2D60-4068-BCEF-47F681A1A696}" type="datetime1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1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9220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609600" y="1600202"/>
            <a:ext cx="109728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84AD1365-ED2D-451F-9E93-891818D5D86E}" type="datetime1">
              <a:rPr lang="en-US" smtClean="0"/>
              <a:t>3/21/2024</a:t>
            </a:fld>
            <a:endParaRPr lang="en-GB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B38094A5-13EA-4178-A8FC-F10059BD0D2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712119"/>
      </p:ext>
    </p:extLst>
  </p:cSld>
  <p:clrMapOvr>
    <a:masterClrMapping/>
  </p:clrMapOvr>
  <p:transition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70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22A58-E1F8-4406-80D7-3F28C62972F6}" type="datetime1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975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8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5C7B3-EEB2-4BC8-9827-525F4FB78B51}" type="datetime1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4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2543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70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94DFA-E8DF-4E82-A5CF-408604EA7D2C}" type="datetime1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847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1" y="3243263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3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113C8-67A3-410A-89F4-4C72F691EC87}" type="datetime1">
              <a:rPr lang="en-US" smtClean="0"/>
              <a:t>3/21/2024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70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015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94C8-DB23-4789-A1A5-491492876949}" type="datetime1">
              <a:rPr lang="en-US" smtClean="0"/>
              <a:t>3/21/2024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70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876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1940B-74D1-4ED7-BB17-231C8229B959}" type="datetime1">
              <a:rPr lang="en-US" smtClean="0"/>
              <a:t>3/21/2024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40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9" y="982132"/>
            <a:ext cx="5469467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3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3C653-1223-443D-9606-1E9579F0B6A2}" type="datetime1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70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8585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7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3" y="1041400"/>
            <a:ext cx="3063348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7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4E02-9AF6-4311-A6AA-50FFC6C93F31}" type="datetime1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89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7" y="0"/>
            <a:ext cx="12229963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4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1"/>
            <a:ext cx="1600201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69E21B7-4181-47D5-AE4D-13D62D5740B8}" type="datetime1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2" y="5969001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3" y="5969001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252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  <p:sldLayoutId id="2147483810" r:id="rId18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476500" y="1556238"/>
            <a:ext cx="7454900" cy="8186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82296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743200" y="2374900"/>
            <a:ext cx="6736079" cy="292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>
          <a:xfrm>
            <a:off x="-1014047" y="6321669"/>
            <a:ext cx="1905001" cy="45720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399456-E3C5-4307-AFCE-205C43B6F93A}" type="datetime1">
              <a:rPr lang="en-US" smtClean="0"/>
              <a:t>3/21/2024</a:t>
            </a:fld>
            <a:endParaRPr lang="en-US" dirty="0" smtClean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931400" y="6324600"/>
            <a:ext cx="1905001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DCC2F32-039C-43AD-A704-B5EE4748AA0A}" type="slidenum">
              <a:rPr lang="en-US" sz="1200" smtClean="0"/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sz="1200" smtClean="0"/>
          </a:p>
        </p:txBody>
      </p:sp>
      <p:sp>
        <p:nvSpPr>
          <p:cNvPr id="2" name="Rectangle 1"/>
          <p:cNvSpPr/>
          <p:nvPr/>
        </p:nvSpPr>
        <p:spPr>
          <a:xfrm>
            <a:off x="3421930" y="2374900"/>
            <a:ext cx="50520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IQ" sz="3200" dirty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محاضرات في </a:t>
            </a:r>
            <a:r>
              <a:rPr lang="ar-IQ" sz="3200" dirty="0" smtClean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حقوق الانسان</a:t>
            </a:r>
          </a:p>
          <a:p>
            <a:pPr algn="ctr"/>
            <a:r>
              <a:rPr lang="ar-IQ" sz="3200" dirty="0" smtClean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للعام </a:t>
            </a:r>
            <a:r>
              <a:rPr lang="ar-IQ" sz="3200" dirty="0" smtClean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الدراسي2023-2024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0" y="3755611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/>
            <a:r>
              <a:rPr lang="ar-IQ" sz="2800" b="1" dirty="0" err="1" smtClean="0">
                <a:solidFill>
                  <a:schemeClr val="accent2">
                    <a:lumMod val="75000"/>
                  </a:schemeClr>
                </a:solidFill>
              </a:rPr>
              <a:t>م.م</a:t>
            </a:r>
            <a:endParaRPr lang="ar-IQ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 rtl="1"/>
            <a:r>
              <a:rPr lang="ar-IQ" sz="2800" b="1" dirty="0" err="1" smtClean="0">
                <a:solidFill>
                  <a:schemeClr val="accent2">
                    <a:lumMod val="75000"/>
                  </a:schemeClr>
                </a:solidFill>
              </a:rPr>
              <a:t>ريام</a:t>
            </a:r>
            <a:r>
              <a:rPr lang="ar-IQ" sz="2800" b="1" dirty="0" smtClean="0">
                <a:solidFill>
                  <a:schemeClr val="accent2">
                    <a:lumMod val="75000"/>
                  </a:schemeClr>
                </a:solidFill>
              </a:rPr>
              <a:t> حسين وحيد</a:t>
            </a:r>
            <a:endParaRPr lang="en-US" alt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89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868420" y="882054"/>
            <a:ext cx="6717205" cy="520454"/>
          </a:xfrm>
        </p:spPr>
        <p:txBody>
          <a:bodyPr>
            <a:noAutofit/>
          </a:bodyPr>
          <a:lstStyle/>
          <a:p>
            <a:r>
              <a:rPr lang="ar-IQ" b="1" dirty="0">
                <a:solidFill>
                  <a:schemeClr val="accent2"/>
                </a:solidFill>
              </a:rPr>
              <a:t>حق الانسان في الاقامة والتنقل</a:t>
            </a:r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>
          <a:xfrm>
            <a:off x="9177216" y="6381750"/>
            <a:ext cx="2844800" cy="476250"/>
          </a:xfrm>
        </p:spPr>
        <p:txBody>
          <a:bodyPr/>
          <a:lstStyle/>
          <a:p>
            <a:fld id="{B38094A5-13EA-4178-A8FC-F10059BD0D2D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952105" y="1593129"/>
            <a:ext cx="1027521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IQ" sz="3200" dirty="0">
                <a:solidFill>
                  <a:schemeClr val="accent2"/>
                </a:solidFill>
              </a:rPr>
              <a:t> ثالثا : حق الانسان في الاقامة والتنقل </a:t>
            </a:r>
            <a:endParaRPr lang="en-US" sz="3200" dirty="0">
              <a:solidFill>
                <a:schemeClr val="accent2"/>
              </a:solidFill>
            </a:endParaRPr>
          </a:p>
          <a:p>
            <a:pPr algn="just" rtl="1"/>
            <a:r>
              <a:rPr lang="ar-IQ" sz="3200" dirty="0">
                <a:solidFill>
                  <a:schemeClr val="accent2"/>
                </a:solidFill>
              </a:rPr>
              <a:t>حق الإقامة </a:t>
            </a:r>
            <a:r>
              <a:rPr lang="ar-IQ" sz="3200" dirty="0" smtClean="0">
                <a:solidFill>
                  <a:schemeClr val="accent2"/>
                </a:solidFill>
              </a:rPr>
              <a:t>: هو </a:t>
            </a:r>
            <a:r>
              <a:rPr lang="ar-IQ" sz="3200" dirty="0">
                <a:solidFill>
                  <a:schemeClr val="accent2"/>
                </a:solidFill>
              </a:rPr>
              <a:t>حريته في </a:t>
            </a:r>
            <a:r>
              <a:rPr lang="ar-IQ" sz="3200" dirty="0" err="1">
                <a:solidFill>
                  <a:schemeClr val="accent2"/>
                </a:solidFill>
              </a:rPr>
              <a:t>إختيار</a:t>
            </a:r>
            <a:r>
              <a:rPr lang="ar-IQ" sz="3200" dirty="0">
                <a:solidFill>
                  <a:schemeClr val="accent2"/>
                </a:solidFill>
              </a:rPr>
              <a:t> المكان او اكثر من مكان الذي يقيم فيه بصوره دائمة او مؤقته . </a:t>
            </a:r>
            <a:endParaRPr lang="ar-IQ" sz="3200" dirty="0" smtClean="0">
              <a:solidFill>
                <a:schemeClr val="accent2"/>
              </a:solidFill>
            </a:endParaRPr>
          </a:p>
          <a:p>
            <a:pPr algn="just" rtl="1"/>
            <a:r>
              <a:rPr lang="ar-IQ" sz="3200" dirty="0" smtClean="0">
                <a:solidFill>
                  <a:schemeClr val="accent2"/>
                </a:solidFill>
              </a:rPr>
              <a:t>اما </a:t>
            </a:r>
            <a:r>
              <a:rPr lang="ar-IQ" sz="3200" dirty="0">
                <a:solidFill>
                  <a:schemeClr val="accent2"/>
                </a:solidFill>
              </a:rPr>
              <a:t>حق </a:t>
            </a:r>
            <a:r>
              <a:rPr lang="ar-IQ" sz="3200" dirty="0" smtClean="0">
                <a:solidFill>
                  <a:schemeClr val="accent2"/>
                </a:solidFill>
              </a:rPr>
              <a:t>التنقل: </a:t>
            </a:r>
            <a:r>
              <a:rPr lang="ar-IQ" sz="3200" dirty="0">
                <a:solidFill>
                  <a:schemeClr val="accent2"/>
                </a:solidFill>
              </a:rPr>
              <a:t>فهو حرية الانتقال والسفر من مكان الى آخر سواء داخل دولته او خارجها ..  </a:t>
            </a:r>
            <a:endParaRPr lang="ar-IQ" sz="3200" dirty="0" smtClean="0">
              <a:solidFill>
                <a:schemeClr val="accent2"/>
              </a:solidFill>
            </a:endParaRPr>
          </a:p>
          <a:p>
            <a:pPr algn="just" rtl="1"/>
            <a:r>
              <a:rPr lang="ar-IQ" sz="3200" dirty="0" smtClean="0">
                <a:solidFill>
                  <a:schemeClr val="accent2"/>
                </a:solidFill>
              </a:rPr>
              <a:t>ولقد اكد على هذا الحق كل من:-</a:t>
            </a:r>
          </a:p>
          <a:p>
            <a:pPr marL="457200" indent="-457200" algn="just" rtl="1">
              <a:buFont typeface="Wingdings" pitchFamily="2" charset="2"/>
              <a:buChar char="v"/>
            </a:pPr>
            <a:r>
              <a:rPr lang="ar-IQ" sz="3200" dirty="0" smtClean="0">
                <a:solidFill>
                  <a:schemeClr val="accent2"/>
                </a:solidFill>
              </a:rPr>
              <a:t>الاعلان العالمي لحقوق الانسان 1948، والعهد </a:t>
            </a:r>
            <a:r>
              <a:rPr lang="ar-IQ" sz="3200" dirty="0">
                <a:solidFill>
                  <a:schemeClr val="accent2"/>
                </a:solidFill>
              </a:rPr>
              <a:t>الدولي للحقوق المدنية والسياسية عام 1966، </a:t>
            </a:r>
            <a:r>
              <a:rPr lang="ar-IQ" sz="3200" dirty="0" smtClean="0">
                <a:solidFill>
                  <a:schemeClr val="accent2"/>
                </a:solidFill>
              </a:rPr>
              <a:t>من حيث ان </a:t>
            </a:r>
            <a:r>
              <a:rPr lang="ar-IQ" sz="3200" dirty="0">
                <a:solidFill>
                  <a:schemeClr val="accent2"/>
                </a:solidFill>
              </a:rPr>
              <a:t>لكل فرد حرية التنقل واختيار محل اقامته </a:t>
            </a:r>
            <a:r>
              <a:rPr lang="ar-IQ" sz="3200" dirty="0" smtClean="0">
                <a:solidFill>
                  <a:schemeClr val="accent2"/>
                </a:solidFill>
              </a:rPr>
              <a:t>ولكل فرد حرية مغادرة اي قطر بما في ذلك بلده...</a:t>
            </a:r>
          </a:p>
          <a:p>
            <a:pPr marL="457200" indent="-457200" algn="just" rtl="1">
              <a:buFont typeface="Wingdings" pitchFamily="2" charset="2"/>
              <a:buChar char="v"/>
            </a:pPr>
            <a:endParaRPr lang="ar-IQ" sz="3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574927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868420" y="882054"/>
            <a:ext cx="6717205" cy="520454"/>
          </a:xfrm>
        </p:spPr>
        <p:txBody>
          <a:bodyPr>
            <a:noAutofit/>
          </a:bodyPr>
          <a:lstStyle/>
          <a:p>
            <a:r>
              <a:rPr lang="ar-IQ" b="1" dirty="0">
                <a:solidFill>
                  <a:schemeClr val="accent2"/>
                </a:solidFill>
              </a:rPr>
              <a:t>حق الانسان في الاقامة والتنقل</a:t>
            </a:r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>
          <a:xfrm>
            <a:off x="9177216" y="6381750"/>
            <a:ext cx="2844800" cy="476250"/>
          </a:xfrm>
        </p:spPr>
        <p:txBody>
          <a:bodyPr/>
          <a:lstStyle/>
          <a:p>
            <a:fld id="{B38094A5-13EA-4178-A8FC-F10059BD0D2D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952105" y="1593129"/>
            <a:ext cx="1027521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rtl="1">
              <a:buFont typeface="Wingdings" pitchFamily="2" charset="2"/>
              <a:buChar char="v"/>
            </a:pPr>
            <a:r>
              <a:rPr lang="ar-IQ" sz="3200" dirty="0" smtClean="0">
                <a:solidFill>
                  <a:schemeClr val="accent2"/>
                </a:solidFill>
              </a:rPr>
              <a:t>الميثاق العربي لحقوق الانسان عام 1997</a:t>
            </a:r>
          </a:p>
          <a:p>
            <a:pPr marL="457200" indent="-457200" algn="just" rtl="1">
              <a:buFont typeface="Wingdings" pitchFamily="2" charset="2"/>
              <a:buChar char="v"/>
            </a:pPr>
            <a:r>
              <a:rPr lang="ar-IQ" sz="3200" dirty="0" smtClean="0">
                <a:solidFill>
                  <a:schemeClr val="accent2"/>
                </a:solidFill>
              </a:rPr>
              <a:t>الدستور العراقي عام 2005 من حيث:-</a:t>
            </a:r>
          </a:p>
          <a:p>
            <a:pPr algn="just" rtl="1"/>
            <a:r>
              <a:rPr lang="ar-IQ" sz="3200" dirty="0">
                <a:solidFill>
                  <a:schemeClr val="accent2"/>
                </a:solidFill>
              </a:rPr>
              <a:t> </a:t>
            </a:r>
            <a:r>
              <a:rPr lang="ar-IQ" sz="3200" dirty="0" smtClean="0">
                <a:solidFill>
                  <a:schemeClr val="accent2"/>
                </a:solidFill>
              </a:rPr>
              <a:t>  - للعراقي حرية التنقل والسفر داخل العراق وخارجه</a:t>
            </a:r>
          </a:p>
          <a:p>
            <a:pPr algn="just" rtl="1"/>
            <a:r>
              <a:rPr lang="ar-IQ" sz="3200" dirty="0">
                <a:solidFill>
                  <a:schemeClr val="accent2"/>
                </a:solidFill>
              </a:rPr>
              <a:t> </a:t>
            </a:r>
            <a:r>
              <a:rPr lang="ar-IQ" sz="3200" dirty="0" smtClean="0">
                <a:solidFill>
                  <a:schemeClr val="accent2"/>
                </a:solidFill>
              </a:rPr>
              <a:t>  - لا يجوز نفي العراقي او ابعاده او حرمانه من العودة الى الوطن</a:t>
            </a:r>
          </a:p>
          <a:p>
            <a:pPr marL="457200" indent="-457200" algn="just" rtl="1">
              <a:buFont typeface="Wingdings" pitchFamily="2" charset="2"/>
              <a:buChar char="v"/>
            </a:pPr>
            <a:endParaRPr lang="ar-IQ" sz="3200" dirty="0" smtClean="0">
              <a:solidFill>
                <a:schemeClr val="accent2"/>
              </a:solidFill>
            </a:endParaRPr>
          </a:p>
          <a:p>
            <a:pPr algn="just" rtl="1"/>
            <a:r>
              <a:rPr lang="ar-IQ" sz="3200" dirty="0" smtClean="0">
                <a:solidFill>
                  <a:schemeClr val="accent2"/>
                </a:solidFill>
              </a:rPr>
              <a:t>ان هذين الحقين ليسا مطلقين اذ يجب تقييدهما في بعض الحالات.. بالنسبة لحق الاقامة يكون هذا الحق مقيدا بقيود امنية وقانونية ورسمية يجب مراعاتها قبل منحه </a:t>
            </a:r>
            <a:r>
              <a:rPr lang="ar-IQ" sz="3200" dirty="0" err="1" smtClean="0">
                <a:solidFill>
                  <a:schemeClr val="accent2"/>
                </a:solidFill>
              </a:rPr>
              <a:t>للاجانب</a:t>
            </a:r>
            <a:r>
              <a:rPr lang="ar-IQ" sz="3200" dirty="0" smtClean="0">
                <a:solidFill>
                  <a:schemeClr val="accent2"/>
                </a:solidFill>
              </a:rPr>
              <a:t> بصورة </a:t>
            </a:r>
            <a:r>
              <a:rPr lang="ar-IQ" sz="3200" dirty="0" err="1" smtClean="0">
                <a:solidFill>
                  <a:schemeClr val="accent2"/>
                </a:solidFill>
              </a:rPr>
              <a:t>دائمية</a:t>
            </a:r>
            <a:r>
              <a:rPr lang="ar-IQ" sz="3200" dirty="0" smtClean="0">
                <a:solidFill>
                  <a:schemeClr val="accent2"/>
                </a:solidFill>
              </a:rPr>
              <a:t> او مؤقته</a:t>
            </a:r>
          </a:p>
          <a:p>
            <a:pPr algn="just" rtl="1"/>
            <a:endParaRPr lang="ar-IQ" sz="3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695374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868420" y="882054"/>
            <a:ext cx="6717205" cy="520454"/>
          </a:xfrm>
        </p:spPr>
        <p:txBody>
          <a:bodyPr>
            <a:noAutofit/>
          </a:bodyPr>
          <a:lstStyle/>
          <a:p>
            <a:r>
              <a:rPr lang="ar-IQ" b="1" dirty="0">
                <a:solidFill>
                  <a:schemeClr val="accent2"/>
                </a:solidFill>
              </a:rPr>
              <a:t>حق الانسان في الاقامة والتنقل</a:t>
            </a:r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>
          <a:xfrm>
            <a:off x="9177216" y="6381750"/>
            <a:ext cx="2844800" cy="476250"/>
          </a:xfrm>
        </p:spPr>
        <p:txBody>
          <a:bodyPr/>
          <a:lstStyle/>
          <a:p>
            <a:fld id="{B38094A5-13EA-4178-A8FC-F10059BD0D2D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952105" y="1593129"/>
            <a:ext cx="1027521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IQ" sz="3600" dirty="0">
                <a:solidFill>
                  <a:schemeClr val="accent2"/>
                </a:solidFill>
              </a:rPr>
              <a:t>كذلك الحق في السفر فهو مقيد بعدة قيود منها : </a:t>
            </a:r>
            <a:endParaRPr lang="en-US" sz="3600" dirty="0">
              <a:solidFill>
                <a:schemeClr val="accent2"/>
              </a:solidFill>
            </a:endParaRPr>
          </a:p>
          <a:p>
            <a:pPr marL="457200" indent="-457200"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ar-IQ" sz="3600" dirty="0">
                <a:solidFill>
                  <a:schemeClr val="accent2"/>
                </a:solidFill>
              </a:rPr>
              <a:t>الاعتبارات الامنية </a:t>
            </a:r>
            <a:endParaRPr lang="en-US" sz="3600" dirty="0">
              <a:solidFill>
                <a:schemeClr val="accent2"/>
              </a:solidFill>
            </a:endParaRPr>
          </a:p>
          <a:p>
            <a:pPr marL="457200" indent="-457200"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ar-IQ" sz="3600" dirty="0">
                <a:solidFill>
                  <a:schemeClr val="accent2"/>
                </a:solidFill>
              </a:rPr>
              <a:t>الاعتبارات الصحية</a:t>
            </a:r>
            <a:endParaRPr lang="en-US" sz="3600" dirty="0">
              <a:solidFill>
                <a:schemeClr val="accent2"/>
              </a:solidFill>
            </a:endParaRPr>
          </a:p>
          <a:p>
            <a:pPr marL="457200" indent="-457200"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ar-IQ" sz="3600" dirty="0">
                <a:solidFill>
                  <a:schemeClr val="accent2"/>
                </a:solidFill>
              </a:rPr>
              <a:t>صدور حكم بمنع السفر  </a:t>
            </a:r>
            <a:endParaRPr lang="en-US" sz="3600" dirty="0">
              <a:solidFill>
                <a:schemeClr val="accent2"/>
              </a:solidFill>
            </a:endParaRPr>
          </a:p>
          <a:p>
            <a:pPr algn="r" rtl="1"/>
            <a:endParaRPr lang="ar-IQ" sz="3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473172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868420" y="882054"/>
            <a:ext cx="6717205" cy="520454"/>
          </a:xfrm>
        </p:spPr>
        <p:txBody>
          <a:bodyPr>
            <a:noAutofit/>
          </a:bodyPr>
          <a:lstStyle/>
          <a:p>
            <a:pPr rtl="1"/>
            <a:r>
              <a:rPr lang="ar-IQ" b="1" dirty="0">
                <a:solidFill>
                  <a:schemeClr val="accent2"/>
                </a:solidFill>
              </a:rPr>
              <a:t>حق الانسان في حرمة مسكنه 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>
          <a:xfrm>
            <a:off x="9177216" y="6381750"/>
            <a:ext cx="2844800" cy="476250"/>
          </a:xfrm>
        </p:spPr>
        <p:txBody>
          <a:bodyPr/>
          <a:lstStyle/>
          <a:p>
            <a:fld id="{B38094A5-13EA-4178-A8FC-F10059BD0D2D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952105" y="1593129"/>
            <a:ext cx="10275217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IQ" sz="3200" dirty="0">
                <a:solidFill>
                  <a:schemeClr val="accent2"/>
                </a:solidFill>
              </a:rPr>
              <a:t>رابعا : حق الانسان في حرمة مسكنه </a:t>
            </a:r>
            <a:r>
              <a:rPr lang="ar-IQ" sz="3200" dirty="0" smtClean="0">
                <a:solidFill>
                  <a:schemeClr val="accent2"/>
                </a:solidFill>
              </a:rPr>
              <a:t>: وتعني </a:t>
            </a:r>
            <a:r>
              <a:rPr lang="ar-IQ" sz="3200" dirty="0">
                <a:solidFill>
                  <a:schemeClr val="accent2"/>
                </a:solidFill>
              </a:rPr>
              <a:t>الراحة والطمأنينة وممارسة الحياة الخاصة </a:t>
            </a:r>
          </a:p>
          <a:p>
            <a:pPr algn="r" rtl="1"/>
            <a:endParaRPr lang="ar-IQ" sz="1400" dirty="0" smtClean="0">
              <a:solidFill>
                <a:schemeClr val="accent2"/>
              </a:solidFill>
            </a:endParaRPr>
          </a:p>
          <a:p>
            <a:pPr algn="r" rtl="1"/>
            <a:r>
              <a:rPr lang="ar-IQ" sz="3200" dirty="0" smtClean="0">
                <a:solidFill>
                  <a:schemeClr val="accent2"/>
                </a:solidFill>
              </a:rPr>
              <a:t>وقد اكد على هذا الحق كل من </a:t>
            </a:r>
          </a:p>
          <a:p>
            <a:pPr marL="457200" indent="-457200" algn="r" rtl="1">
              <a:buFont typeface="Wingdings" pitchFamily="2" charset="2"/>
              <a:buChar char="v"/>
            </a:pPr>
            <a:r>
              <a:rPr lang="ar-IQ" sz="3200" dirty="0" smtClean="0">
                <a:solidFill>
                  <a:schemeClr val="accent2"/>
                </a:solidFill>
              </a:rPr>
              <a:t> </a:t>
            </a:r>
            <a:r>
              <a:rPr lang="ar-IQ" sz="3200" dirty="0">
                <a:solidFill>
                  <a:schemeClr val="accent2"/>
                </a:solidFill>
              </a:rPr>
              <a:t>القران الكريم بقوله تعالى ( يا ايها الذين آمنو لا تدخلوا بيوتا غير بيوتكم  حتى </a:t>
            </a:r>
            <a:r>
              <a:rPr lang="ar-IQ" sz="3200" dirty="0" err="1" smtClean="0">
                <a:solidFill>
                  <a:schemeClr val="accent2"/>
                </a:solidFill>
              </a:rPr>
              <a:t>تستانسوا</a:t>
            </a:r>
            <a:r>
              <a:rPr lang="ar-IQ" sz="3200" dirty="0">
                <a:solidFill>
                  <a:schemeClr val="accent2"/>
                </a:solidFill>
              </a:rPr>
              <a:t> </a:t>
            </a:r>
            <a:r>
              <a:rPr lang="ar-IQ" sz="3200" dirty="0" smtClean="0">
                <a:solidFill>
                  <a:schemeClr val="accent2"/>
                </a:solidFill>
              </a:rPr>
              <a:t>وتسلموا </a:t>
            </a:r>
            <a:r>
              <a:rPr lang="ar-IQ" sz="3200" dirty="0">
                <a:solidFill>
                  <a:schemeClr val="accent2"/>
                </a:solidFill>
              </a:rPr>
              <a:t>على </a:t>
            </a:r>
            <a:r>
              <a:rPr lang="ar-IQ" sz="3200" dirty="0" smtClean="0">
                <a:solidFill>
                  <a:schemeClr val="accent2"/>
                </a:solidFill>
              </a:rPr>
              <a:t>أهلها )</a:t>
            </a:r>
          </a:p>
          <a:p>
            <a:pPr marL="457200" indent="-457200" algn="r" rtl="1">
              <a:buFont typeface="Wingdings" pitchFamily="2" charset="2"/>
              <a:buChar char="v"/>
            </a:pPr>
            <a:r>
              <a:rPr lang="ar-IQ" sz="3200" dirty="0">
                <a:solidFill>
                  <a:schemeClr val="accent2"/>
                </a:solidFill>
              </a:rPr>
              <a:t>الاعلان العالمي لحقوق الانسان 1948</a:t>
            </a:r>
            <a:r>
              <a:rPr lang="ar-IQ" sz="3200" dirty="0" smtClean="0">
                <a:solidFill>
                  <a:schemeClr val="accent2"/>
                </a:solidFill>
              </a:rPr>
              <a:t>، ( لا يعرض احد لتدخل تعسفي في حياته الخاصة او اسرته او مسكنه). والعهد الدولي لحقوق المدنية والسياسية عام 1966 ، ( لا يجوز التدخل بشكل تعسفي او غير قانوني بخصوصيات احد او بعائلته او بيته)</a:t>
            </a:r>
          </a:p>
          <a:p>
            <a:pPr algn="just" rtl="1"/>
            <a:endParaRPr lang="ar-IQ" sz="3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974454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868420" y="882054"/>
            <a:ext cx="6717205" cy="520454"/>
          </a:xfrm>
        </p:spPr>
        <p:txBody>
          <a:bodyPr>
            <a:noAutofit/>
          </a:bodyPr>
          <a:lstStyle/>
          <a:p>
            <a:pPr rtl="1"/>
            <a:r>
              <a:rPr lang="ar-IQ" b="1" dirty="0">
                <a:solidFill>
                  <a:schemeClr val="accent2"/>
                </a:solidFill>
              </a:rPr>
              <a:t>حق الانسان في حرمة مسكنه 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>
          <a:xfrm>
            <a:off x="9177216" y="6381750"/>
            <a:ext cx="2844800" cy="476250"/>
          </a:xfrm>
        </p:spPr>
        <p:txBody>
          <a:bodyPr/>
          <a:lstStyle/>
          <a:p>
            <a:fld id="{B38094A5-13EA-4178-A8FC-F10059BD0D2D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952105" y="1593129"/>
            <a:ext cx="1027521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r" rtl="1">
              <a:buFont typeface="Wingdings" pitchFamily="2" charset="2"/>
              <a:buChar char="v"/>
            </a:pPr>
            <a:r>
              <a:rPr lang="ar-IQ" sz="3200" dirty="0">
                <a:solidFill>
                  <a:schemeClr val="accent2"/>
                </a:solidFill>
              </a:rPr>
              <a:t> </a:t>
            </a:r>
            <a:r>
              <a:rPr lang="ar-IQ" sz="3200" dirty="0" smtClean="0">
                <a:solidFill>
                  <a:schemeClr val="accent2"/>
                </a:solidFill>
              </a:rPr>
              <a:t>الدستور العراقي ، من حيث </a:t>
            </a:r>
          </a:p>
          <a:p>
            <a:pPr marL="457200" indent="-457200" algn="r" rtl="1">
              <a:buFontTx/>
              <a:buChar char="-"/>
            </a:pPr>
            <a:r>
              <a:rPr lang="ar-IQ" sz="3200" dirty="0" smtClean="0">
                <a:solidFill>
                  <a:schemeClr val="accent2"/>
                </a:solidFill>
              </a:rPr>
              <a:t>حرمة المساكن مصونه ولا يجوز دخولها او تفتيشها الا بقرار قضائي ووفقا للقانون </a:t>
            </a:r>
          </a:p>
          <a:p>
            <a:pPr marL="457200" indent="-457200" algn="r" rtl="1">
              <a:buFontTx/>
              <a:buChar char="-"/>
            </a:pPr>
            <a:r>
              <a:rPr lang="ar-IQ" sz="3200" dirty="0" smtClean="0">
                <a:solidFill>
                  <a:schemeClr val="accent2"/>
                </a:solidFill>
              </a:rPr>
              <a:t>قانون </a:t>
            </a:r>
            <a:r>
              <a:rPr lang="ar-IQ" sz="3200" dirty="0">
                <a:solidFill>
                  <a:schemeClr val="accent2"/>
                </a:solidFill>
              </a:rPr>
              <a:t>العقوبات العراقي  رقم (111) </a:t>
            </a:r>
            <a:r>
              <a:rPr lang="ar-IQ" sz="3200" dirty="0" smtClean="0">
                <a:solidFill>
                  <a:schemeClr val="accent2"/>
                </a:solidFill>
              </a:rPr>
              <a:t>لسنة1969  </a:t>
            </a:r>
            <a:r>
              <a:rPr lang="ar-IQ" sz="3200" dirty="0">
                <a:solidFill>
                  <a:schemeClr val="accent2"/>
                </a:solidFill>
              </a:rPr>
              <a:t>في المادتين (428-429) إذ </a:t>
            </a:r>
            <a:r>
              <a:rPr lang="ar-IQ" sz="3200" dirty="0" smtClean="0">
                <a:solidFill>
                  <a:schemeClr val="accent2"/>
                </a:solidFill>
              </a:rPr>
              <a:t>عاقب </a:t>
            </a:r>
            <a:r>
              <a:rPr lang="ar-IQ" sz="3200" dirty="0">
                <a:solidFill>
                  <a:schemeClr val="accent2"/>
                </a:solidFill>
              </a:rPr>
              <a:t>على انتهاك حرمة </a:t>
            </a:r>
            <a:r>
              <a:rPr lang="ar-IQ" sz="3200" dirty="0" smtClean="0">
                <a:solidFill>
                  <a:schemeClr val="accent2"/>
                </a:solidFill>
              </a:rPr>
              <a:t>المساكن وملك الغير </a:t>
            </a:r>
            <a:r>
              <a:rPr lang="ar-IQ" sz="3200" dirty="0">
                <a:solidFill>
                  <a:schemeClr val="accent2"/>
                </a:solidFill>
              </a:rPr>
              <a:t>واعتبرها </a:t>
            </a:r>
            <a:r>
              <a:rPr lang="ar-IQ" sz="3200" dirty="0" smtClean="0">
                <a:solidFill>
                  <a:schemeClr val="accent2"/>
                </a:solidFill>
              </a:rPr>
              <a:t>جريمة..</a:t>
            </a:r>
            <a:endParaRPr lang="en-US" sz="3200" dirty="0">
              <a:solidFill>
                <a:schemeClr val="accent2"/>
              </a:solidFill>
            </a:endParaRPr>
          </a:p>
          <a:p>
            <a:pPr algn="just" rtl="1"/>
            <a:endParaRPr lang="ar-IQ" sz="3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089638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>
          <a:xfrm>
            <a:off x="9177216" y="6381750"/>
            <a:ext cx="2844800" cy="476250"/>
          </a:xfrm>
        </p:spPr>
        <p:txBody>
          <a:bodyPr/>
          <a:lstStyle/>
          <a:p>
            <a:fld id="{B38094A5-13EA-4178-A8FC-F10059BD0D2D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 rot="19637392">
            <a:off x="2274950" y="2931566"/>
            <a:ext cx="69445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IQ" sz="6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شـكــراً لحـسن اصغــائكم</a:t>
            </a:r>
            <a:endParaRPr lang="en-US" sz="6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1469841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868420" y="882054"/>
            <a:ext cx="6717205" cy="520454"/>
          </a:xfrm>
        </p:spPr>
        <p:txBody>
          <a:bodyPr>
            <a:noAutofit/>
          </a:bodyPr>
          <a:lstStyle/>
          <a:p>
            <a:r>
              <a:rPr lang="ar-IQ" b="1" dirty="0">
                <a:solidFill>
                  <a:schemeClr val="accent2">
                    <a:lumMod val="75000"/>
                  </a:schemeClr>
                </a:solidFill>
              </a:rPr>
              <a:t>الموضوعات</a:t>
            </a:r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>
          <a:xfrm>
            <a:off x="9177216" y="6381750"/>
            <a:ext cx="2844800" cy="476250"/>
          </a:xfrm>
        </p:spPr>
        <p:txBody>
          <a:bodyPr/>
          <a:lstStyle/>
          <a:p>
            <a:fld id="{B38094A5-13EA-4178-A8FC-F10059BD0D2D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837468" y="1530862"/>
            <a:ext cx="802497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r" rtl="1">
              <a:lnSpc>
                <a:spcPct val="150000"/>
              </a:lnSpc>
              <a:buFont typeface="Wingdings" pitchFamily="2" charset="2"/>
              <a:buChar char="Ø"/>
            </a:pPr>
            <a:r>
              <a:rPr lang="ar-IQ" sz="3600" dirty="0" smtClean="0">
                <a:solidFill>
                  <a:schemeClr val="accent2"/>
                </a:solidFill>
              </a:rPr>
              <a:t>الحقوق المدنية والشخصية للإنسان</a:t>
            </a:r>
            <a:endParaRPr lang="en-US" sz="3600" dirty="0">
              <a:solidFill>
                <a:schemeClr val="accent2"/>
              </a:solidFill>
            </a:endParaRPr>
          </a:p>
          <a:p>
            <a:pPr marL="571500" indent="323850" algn="r" rtl="1">
              <a:lnSpc>
                <a:spcPct val="150000"/>
              </a:lnSpc>
              <a:buFont typeface="Wingdings" pitchFamily="2" charset="2"/>
              <a:buChar char="§"/>
            </a:pPr>
            <a:r>
              <a:rPr lang="ar-IQ" sz="3600" dirty="0">
                <a:solidFill>
                  <a:schemeClr val="accent2"/>
                </a:solidFill>
              </a:rPr>
              <a:t>حق الانسان في الامن الشخصي</a:t>
            </a:r>
            <a:endParaRPr lang="en-US" sz="3600" dirty="0">
              <a:solidFill>
                <a:schemeClr val="accent2"/>
              </a:solidFill>
            </a:endParaRPr>
          </a:p>
          <a:p>
            <a:pPr marL="571500" indent="323850" algn="r" rtl="1">
              <a:lnSpc>
                <a:spcPct val="150000"/>
              </a:lnSpc>
              <a:buFont typeface="Wingdings" pitchFamily="2" charset="2"/>
              <a:buChar char="§"/>
            </a:pPr>
            <a:r>
              <a:rPr lang="ar-IQ" sz="3600" dirty="0">
                <a:solidFill>
                  <a:schemeClr val="accent2"/>
                </a:solidFill>
              </a:rPr>
              <a:t>حق الانسان في الكرامة</a:t>
            </a:r>
            <a:endParaRPr lang="en-US" sz="3600" dirty="0">
              <a:solidFill>
                <a:schemeClr val="accent2"/>
              </a:solidFill>
            </a:endParaRPr>
          </a:p>
          <a:p>
            <a:pPr marL="571500" indent="323850" algn="r" rtl="1">
              <a:lnSpc>
                <a:spcPct val="150000"/>
              </a:lnSpc>
              <a:buFont typeface="Wingdings" pitchFamily="2" charset="2"/>
              <a:buChar char="§"/>
            </a:pPr>
            <a:r>
              <a:rPr lang="ar-IQ" sz="3600" dirty="0">
                <a:solidFill>
                  <a:schemeClr val="accent2"/>
                </a:solidFill>
              </a:rPr>
              <a:t>حق الانسان في الاقامة والتنقل  </a:t>
            </a:r>
            <a:endParaRPr lang="en-US" sz="3600" dirty="0">
              <a:solidFill>
                <a:schemeClr val="accent2"/>
              </a:solidFill>
            </a:endParaRPr>
          </a:p>
          <a:p>
            <a:pPr marL="571500" indent="323850" algn="r" rtl="1">
              <a:lnSpc>
                <a:spcPct val="150000"/>
              </a:lnSpc>
              <a:buFont typeface="Wingdings" pitchFamily="2" charset="2"/>
              <a:buChar char="§"/>
            </a:pPr>
            <a:r>
              <a:rPr lang="ar-IQ" sz="3600" dirty="0">
                <a:solidFill>
                  <a:schemeClr val="accent2"/>
                </a:solidFill>
              </a:rPr>
              <a:t>حق الانسان في حرمة المسكن </a:t>
            </a:r>
            <a:endParaRPr lang="en-US" sz="3600" dirty="0">
              <a:solidFill>
                <a:schemeClr val="accent2"/>
              </a:solidFill>
            </a:endParaRPr>
          </a:p>
          <a:p>
            <a:pPr marL="715963" indent="-273050" algn="r" rtl="1"/>
            <a:endParaRPr lang="en-US" sz="3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32673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868420" y="882054"/>
            <a:ext cx="6717205" cy="520454"/>
          </a:xfrm>
        </p:spPr>
        <p:txBody>
          <a:bodyPr>
            <a:noAutofit/>
          </a:bodyPr>
          <a:lstStyle/>
          <a:p>
            <a:pPr marL="571500" indent="-571500" rtl="1"/>
            <a:r>
              <a:rPr lang="ar-IQ" sz="4000" b="1" dirty="0" smtClean="0">
                <a:solidFill>
                  <a:schemeClr val="accent2"/>
                </a:solidFill>
              </a:rPr>
              <a:t>حق </a:t>
            </a:r>
            <a:r>
              <a:rPr lang="ar-IQ" sz="4000" b="1" dirty="0">
                <a:solidFill>
                  <a:schemeClr val="accent2"/>
                </a:solidFill>
              </a:rPr>
              <a:t>الانسان في الامن الشخصي</a:t>
            </a:r>
            <a:endParaRPr lang="en-US" sz="4000" b="1" dirty="0">
              <a:solidFill>
                <a:schemeClr val="accent2"/>
              </a:solidFill>
            </a:endParaRPr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>
          <a:xfrm>
            <a:off x="9177216" y="6381750"/>
            <a:ext cx="2844800" cy="476250"/>
          </a:xfrm>
        </p:spPr>
        <p:txBody>
          <a:bodyPr/>
          <a:lstStyle/>
          <a:p>
            <a:fld id="{B38094A5-13EA-4178-A8FC-F10059BD0D2D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952107" y="1640264"/>
            <a:ext cx="1027521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IQ" sz="3200" dirty="0">
                <a:solidFill>
                  <a:schemeClr val="accent2"/>
                </a:solidFill>
              </a:rPr>
              <a:t>اولا حق الانسان في الامن </a:t>
            </a:r>
            <a:r>
              <a:rPr lang="ar-IQ" sz="3200" dirty="0" smtClean="0">
                <a:solidFill>
                  <a:schemeClr val="accent2"/>
                </a:solidFill>
              </a:rPr>
              <a:t>الشخصي: هو </a:t>
            </a:r>
            <a:r>
              <a:rPr lang="ar-IQ" sz="3200" dirty="0">
                <a:solidFill>
                  <a:schemeClr val="accent2"/>
                </a:solidFill>
              </a:rPr>
              <a:t>حق العيش بحالة من الاطمئنان وعدم الخوف او الرهبة من احتمالات القبض الغير المشروع او الاعتقال التعسفي والحجز بشكل غير قانوني</a:t>
            </a:r>
            <a:r>
              <a:rPr lang="ar-IQ" sz="3200" dirty="0" smtClean="0">
                <a:solidFill>
                  <a:schemeClr val="accent2"/>
                </a:solidFill>
              </a:rPr>
              <a:t>...</a:t>
            </a:r>
          </a:p>
          <a:p>
            <a:pPr algn="just" rtl="1">
              <a:lnSpc>
                <a:spcPct val="150000"/>
              </a:lnSpc>
            </a:pPr>
            <a:r>
              <a:rPr lang="ar-IQ" sz="3200" dirty="0" smtClean="0">
                <a:solidFill>
                  <a:schemeClr val="accent2"/>
                </a:solidFill>
              </a:rPr>
              <a:t>ولقد اكد على هذا الحق كل من:-</a:t>
            </a:r>
          </a:p>
          <a:p>
            <a:pPr marL="457200" indent="-457200" algn="just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IQ" sz="3200" dirty="0" smtClean="0">
                <a:solidFill>
                  <a:schemeClr val="accent2"/>
                </a:solidFill>
              </a:rPr>
              <a:t>القران الكريم، قال تعالى الذي اطعمهم من جوع وامنهم من خوف</a:t>
            </a:r>
          </a:p>
          <a:p>
            <a:pPr marL="457200" indent="-457200" algn="just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IQ" sz="3200" dirty="0" smtClean="0">
                <a:solidFill>
                  <a:schemeClr val="accent2"/>
                </a:solidFill>
              </a:rPr>
              <a:t>الدستور </a:t>
            </a:r>
            <a:r>
              <a:rPr lang="ar-IQ" sz="3200" dirty="0">
                <a:solidFill>
                  <a:schemeClr val="accent2"/>
                </a:solidFill>
              </a:rPr>
              <a:t>العراقي لعام  </a:t>
            </a:r>
            <a:r>
              <a:rPr lang="ar-IQ" sz="3200" dirty="0" smtClean="0">
                <a:solidFill>
                  <a:schemeClr val="accent2"/>
                </a:solidFill>
              </a:rPr>
              <a:t>2005، من حيث :-</a:t>
            </a:r>
            <a:endParaRPr lang="ar-IQ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324414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868420" y="882054"/>
            <a:ext cx="6717205" cy="520454"/>
          </a:xfrm>
        </p:spPr>
        <p:txBody>
          <a:bodyPr>
            <a:noAutofit/>
          </a:bodyPr>
          <a:lstStyle/>
          <a:p>
            <a:pPr marL="571500" indent="-571500" rtl="1"/>
            <a:r>
              <a:rPr lang="ar-IQ" sz="4000" b="1" dirty="0" smtClean="0">
                <a:solidFill>
                  <a:schemeClr val="accent2"/>
                </a:solidFill>
              </a:rPr>
              <a:t>حق </a:t>
            </a:r>
            <a:r>
              <a:rPr lang="ar-IQ" sz="4000" b="1" dirty="0">
                <a:solidFill>
                  <a:schemeClr val="accent2"/>
                </a:solidFill>
              </a:rPr>
              <a:t>الانسان في الامن الشخصي</a:t>
            </a:r>
            <a:endParaRPr lang="en-US" sz="4000" b="1" dirty="0">
              <a:solidFill>
                <a:schemeClr val="accent2"/>
              </a:solidFill>
            </a:endParaRPr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>
          <a:xfrm>
            <a:off x="9177216" y="6381750"/>
            <a:ext cx="2844800" cy="476250"/>
          </a:xfrm>
        </p:spPr>
        <p:txBody>
          <a:bodyPr/>
          <a:lstStyle/>
          <a:p>
            <a:fld id="{B38094A5-13EA-4178-A8FC-F10059BD0D2D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660401" y="1640264"/>
            <a:ext cx="10566924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IQ" sz="3200" dirty="0" smtClean="0">
                <a:solidFill>
                  <a:schemeClr val="accent2"/>
                </a:solidFill>
              </a:rPr>
              <a:t>- (</a:t>
            </a:r>
            <a:r>
              <a:rPr lang="ar-IQ" sz="3200" dirty="0">
                <a:solidFill>
                  <a:schemeClr val="accent2"/>
                </a:solidFill>
              </a:rPr>
              <a:t>لكل فرد الحق في الحياة والامن)</a:t>
            </a:r>
            <a:endParaRPr lang="en-US" sz="3200" dirty="0">
              <a:solidFill>
                <a:schemeClr val="accent2"/>
              </a:solidFill>
            </a:endParaRPr>
          </a:p>
          <a:p>
            <a:pPr marL="457200" indent="-457200" algn="just" rtl="1">
              <a:lnSpc>
                <a:spcPct val="150000"/>
              </a:lnSpc>
              <a:buFontTx/>
              <a:buChar char="-"/>
            </a:pPr>
            <a:r>
              <a:rPr lang="ar-IQ" sz="3200" dirty="0">
                <a:solidFill>
                  <a:schemeClr val="accent2"/>
                </a:solidFill>
              </a:rPr>
              <a:t>في المادة 17 اكد على </a:t>
            </a:r>
            <a:r>
              <a:rPr lang="ar-IQ" sz="3200" dirty="0" smtClean="0">
                <a:solidFill>
                  <a:schemeClr val="accent2"/>
                </a:solidFill>
              </a:rPr>
              <a:t>الحق </a:t>
            </a:r>
            <a:r>
              <a:rPr lang="ar-IQ" sz="3200" dirty="0">
                <a:solidFill>
                  <a:schemeClr val="accent2"/>
                </a:solidFill>
              </a:rPr>
              <a:t>في الخصوصية والحق في حرمة </a:t>
            </a:r>
            <a:r>
              <a:rPr lang="ar-IQ" sz="3200" dirty="0" smtClean="0">
                <a:solidFill>
                  <a:schemeClr val="accent2"/>
                </a:solidFill>
              </a:rPr>
              <a:t>المسكن</a:t>
            </a:r>
          </a:p>
          <a:p>
            <a:pPr marL="457200" indent="-457200" algn="just" rtl="1">
              <a:lnSpc>
                <a:spcPct val="150000"/>
              </a:lnSpc>
              <a:buFontTx/>
              <a:buChar char="-"/>
            </a:pPr>
            <a:r>
              <a:rPr lang="ar-IQ" sz="3200" dirty="0" smtClean="0">
                <a:solidFill>
                  <a:schemeClr val="accent2"/>
                </a:solidFill>
              </a:rPr>
              <a:t>في المادة 19 اكد على ان لا جريمة ولا عقوبة الا بنص</a:t>
            </a:r>
          </a:p>
          <a:p>
            <a:pPr marL="457200" indent="-457200" algn="just" rtl="1">
              <a:lnSpc>
                <a:spcPct val="150000"/>
              </a:lnSpc>
              <a:buFontTx/>
              <a:buChar char="-"/>
            </a:pPr>
            <a:r>
              <a:rPr lang="ar-IQ" sz="3200" dirty="0" smtClean="0">
                <a:solidFill>
                  <a:schemeClr val="accent2"/>
                </a:solidFill>
              </a:rPr>
              <a:t>الحق في التقاضي.</a:t>
            </a:r>
          </a:p>
          <a:p>
            <a:pPr marL="457200" indent="-457200" algn="just" rtl="1">
              <a:lnSpc>
                <a:spcPct val="150000"/>
              </a:lnSpc>
              <a:buFontTx/>
              <a:buChar char="-"/>
            </a:pPr>
            <a:r>
              <a:rPr lang="ar-IQ" sz="3200" dirty="0">
                <a:solidFill>
                  <a:schemeClr val="accent2"/>
                </a:solidFill>
              </a:rPr>
              <a:t>ان المتهم بريء حتى تثبت ادانته في محاكمه قانونية عادلة ) </a:t>
            </a:r>
          </a:p>
          <a:p>
            <a:pPr marL="457200" indent="-457200" algn="just" rtl="1">
              <a:lnSpc>
                <a:spcPct val="150000"/>
              </a:lnSpc>
              <a:buFontTx/>
              <a:buChar char="-"/>
            </a:pPr>
            <a:r>
              <a:rPr lang="ar-IQ" sz="3200" dirty="0">
                <a:solidFill>
                  <a:schemeClr val="accent2"/>
                </a:solidFill>
              </a:rPr>
              <a:t>وفي مادة اخرى عدم جواز التعذيب النفسي او الجسدي او المعاملة الغير انسانية </a:t>
            </a:r>
          </a:p>
          <a:p>
            <a:pPr algn="just" rtl="1"/>
            <a:endParaRPr lang="ar-IQ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240066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868420" y="882054"/>
            <a:ext cx="6717205" cy="520454"/>
          </a:xfrm>
        </p:spPr>
        <p:txBody>
          <a:bodyPr>
            <a:noAutofit/>
          </a:bodyPr>
          <a:lstStyle/>
          <a:p>
            <a:pPr rtl="1"/>
            <a:r>
              <a:rPr lang="ar-IQ" sz="4000" b="1" dirty="0">
                <a:solidFill>
                  <a:schemeClr val="accent2"/>
                </a:solidFill>
              </a:rPr>
              <a:t>: حق الانسان في الامن الشخصي</a:t>
            </a:r>
            <a:endParaRPr lang="en-US" sz="4000" b="1" dirty="0">
              <a:solidFill>
                <a:schemeClr val="accent2"/>
              </a:solidFill>
            </a:endParaRPr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>
          <a:xfrm>
            <a:off x="9177216" y="6381750"/>
            <a:ext cx="2844800" cy="476250"/>
          </a:xfrm>
        </p:spPr>
        <p:txBody>
          <a:bodyPr/>
          <a:lstStyle/>
          <a:p>
            <a:fld id="{B38094A5-13EA-4178-A8FC-F10059BD0D2D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772996" y="1693721"/>
            <a:ext cx="1064286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rtl="1">
              <a:buFont typeface="Wingdings" pitchFamily="2" charset="2"/>
              <a:buChar char="v"/>
            </a:pPr>
            <a:r>
              <a:rPr lang="ar-IQ" sz="3200" dirty="0" smtClean="0">
                <a:solidFill>
                  <a:schemeClr val="accent2"/>
                </a:solidFill>
              </a:rPr>
              <a:t>الاعلان </a:t>
            </a:r>
            <a:r>
              <a:rPr lang="ar-IQ" sz="3200" dirty="0">
                <a:solidFill>
                  <a:schemeClr val="accent2"/>
                </a:solidFill>
              </a:rPr>
              <a:t>العالمي لحقوق الانسان عام 1948، من حيث</a:t>
            </a:r>
          </a:p>
          <a:p>
            <a:pPr marL="457200" indent="346075" algn="just" rtl="1">
              <a:buFontTx/>
              <a:buChar char="-"/>
            </a:pPr>
            <a:r>
              <a:rPr lang="ar-IQ" sz="3200" dirty="0">
                <a:solidFill>
                  <a:schemeClr val="accent2"/>
                </a:solidFill>
              </a:rPr>
              <a:t>الحق في الحرية وسلامة شخص </a:t>
            </a:r>
            <a:r>
              <a:rPr lang="ar-IQ" sz="3200" dirty="0" smtClean="0">
                <a:solidFill>
                  <a:schemeClr val="accent2"/>
                </a:solidFill>
              </a:rPr>
              <a:t>الانسان</a:t>
            </a:r>
          </a:p>
          <a:p>
            <a:pPr marL="457200" indent="346075" algn="just" rtl="1">
              <a:buFontTx/>
              <a:buChar char="-"/>
            </a:pPr>
            <a:r>
              <a:rPr lang="ar-IQ" sz="3200" dirty="0" smtClean="0">
                <a:solidFill>
                  <a:schemeClr val="accent2"/>
                </a:solidFill>
              </a:rPr>
              <a:t>الحق في حرية الراي والتعبير من دون تدخل</a:t>
            </a:r>
          </a:p>
          <a:p>
            <a:pPr marL="457200" indent="346075" algn="just" rtl="1">
              <a:buFontTx/>
              <a:buChar char="-"/>
            </a:pPr>
            <a:r>
              <a:rPr lang="ar-IQ" sz="3200" dirty="0" smtClean="0">
                <a:solidFill>
                  <a:schemeClr val="accent2"/>
                </a:solidFill>
              </a:rPr>
              <a:t>عدم تعرضه للتعذيب والمعاملة القاسية</a:t>
            </a:r>
          </a:p>
          <a:p>
            <a:pPr marL="457200" indent="346075" algn="just" rtl="1">
              <a:buFontTx/>
              <a:buChar char="-"/>
            </a:pPr>
            <a:r>
              <a:rPr lang="ar-IQ" sz="3200" dirty="0" smtClean="0">
                <a:solidFill>
                  <a:schemeClr val="accent2"/>
                </a:solidFill>
              </a:rPr>
              <a:t>عدم جواز القبض عليه او حجزه تعسفا.................</a:t>
            </a:r>
          </a:p>
          <a:p>
            <a:pPr marL="457200" indent="-457200" algn="just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IQ" sz="3200" dirty="0" smtClean="0">
                <a:solidFill>
                  <a:schemeClr val="accent2"/>
                </a:solidFill>
              </a:rPr>
              <a:t>  اكدت ديباجتا </a:t>
            </a:r>
            <a:r>
              <a:rPr lang="ar-IQ" sz="3200" dirty="0">
                <a:solidFill>
                  <a:schemeClr val="accent2"/>
                </a:solidFill>
              </a:rPr>
              <a:t>العهدين الدوليين لعام1966 على حق الانسان في التحرر من الخوف </a:t>
            </a:r>
            <a:endParaRPr lang="ar-IQ" sz="3200" dirty="0" smtClean="0">
              <a:solidFill>
                <a:schemeClr val="accent2"/>
              </a:solidFill>
            </a:endParaRPr>
          </a:p>
          <a:p>
            <a:pPr marL="457200" indent="-457200" algn="just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IQ" sz="3200" smtClean="0">
                <a:solidFill>
                  <a:schemeClr val="accent2"/>
                </a:solidFill>
              </a:rPr>
              <a:t>اكدت الاتفاقية </a:t>
            </a:r>
            <a:r>
              <a:rPr lang="ar-IQ" sz="3200" dirty="0">
                <a:solidFill>
                  <a:schemeClr val="accent2"/>
                </a:solidFill>
              </a:rPr>
              <a:t>الامريكية لعام1950 على حق الانسان في الحياة</a:t>
            </a:r>
          </a:p>
          <a:p>
            <a:pPr algn="r" rtl="1"/>
            <a:endParaRPr lang="ar-IQ" sz="3200" dirty="0"/>
          </a:p>
        </p:txBody>
      </p:sp>
    </p:spTree>
    <p:extLst>
      <p:ext uri="{BB962C8B-B14F-4D97-AF65-F5344CB8AC3E}">
        <p14:creationId xmlns:p14="http://schemas.microsoft.com/office/powerpoint/2010/main" val="4192543137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868420" y="712372"/>
            <a:ext cx="6717205" cy="520454"/>
          </a:xfrm>
        </p:spPr>
        <p:txBody>
          <a:bodyPr>
            <a:noAutofit/>
          </a:bodyPr>
          <a:lstStyle/>
          <a:p>
            <a:pPr rtl="1"/>
            <a:r>
              <a:rPr lang="ar-IQ" sz="4000" b="1" dirty="0">
                <a:solidFill>
                  <a:schemeClr val="accent2"/>
                </a:solidFill>
              </a:rPr>
              <a:t>حق الانسان في الكرامة</a:t>
            </a:r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>
          <a:xfrm>
            <a:off x="9177216" y="6381750"/>
            <a:ext cx="2844800" cy="476250"/>
          </a:xfrm>
        </p:spPr>
        <p:txBody>
          <a:bodyPr/>
          <a:lstStyle/>
          <a:p>
            <a:fld id="{B38094A5-13EA-4178-A8FC-F10059BD0D2D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952105" y="1131216"/>
            <a:ext cx="1027521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IQ" sz="3200" dirty="0">
                <a:solidFill>
                  <a:schemeClr val="accent2"/>
                </a:solidFill>
              </a:rPr>
              <a:t>ثانيا: حق الانسان في الكرامة </a:t>
            </a:r>
            <a:endParaRPr lang="en-US" sz="3200" dirty="0">
              <a:solidFill>
                <a:schemeClr val="accent2"/>
              </a:solidFill>
            </a:endParaRPr>
          </a:p>
          <a:p>
            <a:pPr algn="just" rtl="1">
              <a:lnSpc>
                <a:spcPct val="150000"/>
              </a:lnSpc>
            </a:pPr>
            <a:r>
              <a:rPr lang="ar-IQ" sz="3200" dirty="0">
                <a:solidFill>
                  <a:schemeClr val="accent2"/>
                </a:solidFill>
              </a:rPr>
              <a:t>وهذا الحق يكون متداخلا مع الحق في السلامة الجسدية والحق في الحرية ..وتعني وجوب احترام آدمية الانسان بعيدا عن الاهانة النفسية او الايذاء </a:t>
            </a:r>
            <a:r>
              <a:rPr lang="ar-IQ" sz="3200" dirty="0" smtClean="0">
                <a:solidFill>
                  <a:schemeClr val="accent2"/>
                </a:solidFill>
              </a:rPr>
              <a:t>الجسدي</a:t>
            </a:r>
          </a:p>
          <a:p>
            <a:pPr algn="just" rtl="1">
              <a:lnSpc>
                <a:spcPct val="150000"/>
              </a:lnSpc>
            </a:pPr>
            <a:endParaRPr lang="ar-IQ" sz="400" dirty="0" smtClean="0">
              <a:solidFill>
                <a:schemeClr val="accent2"/>
              </a:solidFill>
            </a:endParaRPr>
          </a:p>
          <a:p>
            <a:pPr algn="just" rtl="1">
              <a:lnSpc>
                <a:spcPct val="150000"/>
              </a:lnSpc>
            </a:pPr>
            <a:r>
              <a:rPr lang="ar-IQ" sz="3200" dirty="0">
                <a:solidFill>
                  <a:schemeClr val="accent2"/>
                </a:solidFill>
              </a:rPr>
              <a:t>وقد تم </a:t>
            </a:r>
            <a:r>
              <a:rPr lang="ar-IQ" sz="3200" dirty="0" smtClean="0">
                <a:solidFill>
                  <a:schemeClr val="accent2"/>
                </a:solidFill>
              </a:rPr>
              <a:t>تأكيد </a:t>
            </a:r>
            <a:r>
              <a:rPr lang="ar-IQ" sz="3200" dirty="0">
                <a:solidFill>
                  <a:schemeClr val="accent2"/>
                </a:solidFill>
              </a:rPr>
              <a:t>هذا الحق من </a:t>
            </a:r>
            <a:r>
              <a:rPr lang="ar-IQ" sz="3200" dirty="0" smtClean="0">
                <a:solidFill>
                  <a:schemeClr val="accent2"/>
                </a:solidFill>
              </a:rPr>
              <a:t>قبل:-</a:t>
            </a:r>
          </a:p>
          <a:p>
            <a:pPr marL="457200" indent="-457200" algn="just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IQ" sz="3200" dirty="0" smtClean="0">
                <a:solidFill>
                  <a:schemeClr val="accent2"/>
                </a:solidFill>
              </a:rPr>
              <a:t>القران، قال تعالى ((ولقد كرمنا بني ادم))</a:t>
            </a:r>
          </a:p>
          <a:p>
            <a:pPr marL="457200" indent="-457200" algn="just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IQ" sz="3200" dirty="0" smtClean="0">
                <a:solidFill>
                  <a:schemeClr val="accent2"/>
                </a:solidFill>
              </a:rPr>
              <a:t>اكدت عليه جميع </a:t>
            </a:r>
            <a:r>
              <a:rPr lang="ar-IQ" sz="3200" dirty="0">
                <a:solidFill>
                  <a:schemeClr val="accent2"/>
                </a:solidFill>
              </a:rPr>
              <a:t>الاديان السماوية </a:t>
            </a:r>
            <a:r>
              <a:rPr lang="ar-IQ" sz="3200" dirty="0" smtClean="0">
                <a:solidFill>
                  <a:schemeClr val="accent2"/>
                </a:solidFill>
              </a:rPr>
              <a:t>، كرامة الانسان ترتبط بكيانه ووجوده ولصيقة به</a:t>
            </a:r>
          </a:p>
          <a:p>
            <a:pPr algn="just" rtl="1">
              <a:lnSpc>
                <a:spcPct val="150000"/>
              </a:lnSpc>
            </a:pPr>
            <a:endParaRPr lang="ar-IQ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944264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868420" y="882054"/>
            <a:ext cx="6717205" cy="520454"/>
          </a:xfrm>
        </p:spPr>
        <p:txBody>
          <a:bodyPr>
            <a:noAutofit/>
          </a:bodyPr>
          <a:lstStyle/>
          <a:p>
            <a:pPr rtl="1"/>
            <a:r>
              <a:rPr lang="ar-IQ" sz="4000" b="1" dirty="0">
                <a:solidFill>
                  <a:schemeClr val="accent2"/>
                </a:solidFill>
              </a:rPr>
              <a:t>حق الانسان في الكرامة</a:t>
            </a:r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>
          <a:xfrm>
            <a:off x="9177216" y="6381750"/>
            <a:ext cx="2844800" cy="476250"/>
          </a:xfrm>
        </p:spPr>
        <p:txBody>
          <a:bodyPr/>
          <a:lstStyle/>
          <a:p>
            <a:fld id="{B38094A5-13EA-4178-A8FC-F10059BD0D2D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952105" y="1772238"/>
            <a:ext cx="1027521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IQ" sz="3200" dirty="0" smtClean="0">
                <a:solidFill>
                  <a:schemeClr val="accent2"/>
                </a:solidFill>
              </a:rPr>
              <a:t>الدستور العراقي عام 2005 ، (حرية الانسان وكرامته مصونه)</a:t>
            </a:r>
          </a:p>
          <a:p>
            <a:pPr marL="457200" indent="-457200" algn="just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IQ" sz="3200" dirty="0" smtClean="0">
                <a:solidFill>
                  <a:schemeClr val="accent2"/>
                </a:solidFill>
              </a:rPr>
              <a:t>ديباجة ميثاق الامم المتحدة 1945، (ان نؤكد من جديد ايماننا بالحقوق الاساسية لحقوق الانسان وبكرامة الفرد وقدره....</a:t>
            </a:r>
          </a:p>
          <a:p>
            <a:pPr marL="457200" indent="-457200" algn="just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IQ" sz="3200" dirty="0" smtClean="0">
                <a:solidFill>
                  <a:schemeClr val="accent2"/>
                </a:solidFill>
              </a:rPr>
              <a:t>الاعلان العالمي لحقوق الانسان عام 1948، من حيث</a:t>
            </a:r>
          </a:p>
          <a:p>
            <a:pPr algn="just" rtl="1">
              <a:lnSpc>
                <a:spcPct val="150000"/>
              </a:lnSpc>
            </a:pPr>
            <a:r>
              <a:rPr lang="ar-IQ" sz="3200" dirty="0" smtClean="0">
                <a:solidFill>
                  <a:schemeClr val="accent2"/>
                </a:solidFill>
              </a:rPr>
              <a:t>     - ان جميع الناس احرارا ومتساويين في الكرامة</a:t>
            </a:r>
          </a:p>
          <a:p>
            <a:pPr algn="just" rtl="1"/>
            <a:endParaRPr lang="ar-IQ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493968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868420" y="882054"/>
            <a:ext cx="6717205" cy="520454"/>
          </a:xfrm>
        </p:spPr>
        <p:txBody>
          <a:bodyPr>
            <a:noAutofit/>
          </a:bodyPr>
          <a:lstStyle/>
          <a:p>
            <a:pPr rtl="1"/>
            <a:r>
              <a:rPr lang="ar-IQ" b="1" dirty="0">
                <a:solidFill>
                  <a:schemeClr val="accent2"/>
                </a:solidFill>
              </a:rPr>
              <a:t>حق الانسان في الكرامة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>
          <a:xfrm>
            <a:off x="9177216" y="6381750"/>
            <a:ext cx="2844800" cy="476250"/>
          </a:xfrm>
        </p:spPr>
        <p:txBody>
          <a:bodyPr/>
          <a:lstStyle/>
          <a:p>
            <a:fld id="{B38094A5-13EA-4178-A8FC-F10059BD0D2D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952104" y="1677969"/>
            <a:ext cx="1027521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193675" algn="just" rtl="1">
              <a:lnSpc>
                <a:spcPct val="150000"/>
              </a:lnSpc>
              <a:buFontTx/>
              <a:buChar char="-"/>
            </a:pPr>
            <a:r>
              <a:rPr lang="ar-IQ" sz="3200" dirty="0" smtClean="0">
                <a:solidFill>
                  <a:schemeClr val="accent2"/>
                </a:solidFill>
              </a:rPr>
              <a:t>عدم جواز تعذيب الانسان واهانته</a:t>
            </a:r>
          </a:p>
          <a:p>
            <a:pPr marL="457200" indent="-193675" algn="just" rtl="1">
              <a:lnSpc>
                <a:spcPct val="150000"/>
              </a:lnSpc>
              <a:buFontTx/>
              <a:buChar char="-"/>
            </a:pPr>
            <a:r>
              <a:rPr lang="ar-IQ" sz="3200" dirty="0" smtClean="0">
                <a:solidFill>
                  <a:schemeClr val="accent2"/>
                </a:solidFill>
              </a:rPr>
              <a:t>لكل انسان الحق في الضمانات الاجتماعية التي تحقق كرامته</a:t>
            </a:r>
          </a:p>
          <a:p>
            <a:pPr marL="457200" indent="-193675" algn="just" rtl="1">
              <a:lnSpc>
                <a:spcPct val="150000"/>
              </a:lnSpc>
              <a:buFontTx/>
              <a:buChar char="-"/>
            </a:pPr>
            <a:r>
              <a:rPr lang="ar-IQ" sz="3200" dirty="0" smtClean="0">
                <a:solidFill>
                  <a:schemeClr val="accent2"/>
                </a:solidFill>
              </a:rPr>
              <a:t>لكل </a:t>
            </a:r>
            <a:r>
              <a:rPr lang="ar-IQ" sz="3200" dirty="0">
                <a:solidFill>
                  <a:schemeClr val="accent2"/>
                </a:solidFill>
              </a:rPr>
              <a:t>فرد الحق في العمل وتقاضي الاجر الذي يحقق له ولأسرته الكرامة </a:t>
            </a:r>
            <a:endParaRPr lang="ar-IQ" sz="3200" dirty="0" smtClean="0">
              <a:solidFill>
                <a:schemeClr val="accent2"/>
              </a:solidFill>
            </a:endParaRPr>
          </a:p>
          <a:p>
            <a:pPr marL="457200" indent="-193675" algn="just" rtl="1">
              <a:lnSpc>
                <a:spcPct val="150000"/>
              </a:lnSpc>
              <a:buFontTx/>
              <a:buChar char="-"/>
            </a:pPr>
            <a:r>
              <a:rPr lang="ar-IQ" sz="3200" dirty="0" smtClean="0">
                <a:solidFill>
                  <a:schemeClr val="accent2"/>
                </a:solidFill>
              </a:rPr>
              <a:t>لكل </a:t>
            </a:r>
            <a:r>
              <a:rPr lang="ar-IQ" sz="3200" dirty="0">
                <a:solidFill>
                  <a:schemeClr val="accent2"/>
                </a:solidFill>
              </a:rPr>
              <a:t>فرد الحق في الراحة والمستوى المعيشي الكافي لتحقيق الرفاهية له ولأسرته .. </a:t>
            </a:r>
            <a:endParaRPr lang="ar-IQ" sz="3200" dirty="0" smtClean="0">
              <a:solidFill>
                <a:schemeClr val="accent2"/>
              </a:solidFill>
            </a:endParaRPr>
          </a:p>
          <a:p>
            <a:pPr marL="263525" algn="just" rtl="1">
              <a:lnSpc>
                <a:spcPct val="150000"/>
              </a:lnSpc>
            </a:pPr>
            <a:endParaRPr lang="en-US" sz="4000" dirty="0">
              <a:solidFill>
                <a:schemeClr val="accent2"/>
              </a:solidFill>
            </a:endParaRPr>
          </a:p>
          <a:p>
            <a:pPr algn="just" rtl="1"/>
            <a:endParaRPr lang="ar-IQ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just" rtl="1"/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just" rtl="1"/>
            <a:endParaRPr lang="ar-IQ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814753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6314" y="882054"/>
            <a:ext cx="9766168" cy="520454"/>
          </a:xfrm>
        </p:spPr>
        <p:txBody>
          <a:bodyPr>
            <a:noAutofit/>
          </a:bodyPr>
          <a:lstStyle/>
          <a:p>
            <a:pPr rtl="1"/>
            <a:r>
              <a:rPr lang="ar-IQ" sz="4000" b="1" dirty="0">
                <a:solidFill>
                  <a:schemeClr val="accent2"/>
                </a:solidFill>
              </a:rPr>
              <a:t>حق الانسان في الكرامة</a:t>
            </a:r>
            <a:endParaRPr lang="en-US" sz="4000" b="1" dirty="0">
              <a:solidFill>
                <a:schemeClr val="accent2"/>
              </a:solidFill>
            </a:endParaRPr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>
          <a:xfrm>
            <a:off x="9177216" y="6381750"/>
            <a:ext cx="2844800" cy="476250"/>
          </a:xfrm>
        </p:spPr>
        <p:txBody>
          <a:bodyPr/>
          <a:lstStyle/>
          <a:p>
            <a:fld id="{B38094A5-13EA-4178-A8FC-F10059BD0D2D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772999" y="1772238"/>
            <a:ext cx="1069942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IQ" sz="3200" dirty="0" smtClean="0">
                <a:solidFill>
                  <a:schemeClr val="accent2"/>
                </a:solidFill>
              </a:rPr>
              <a:t>ديباجة العهد الدولي للحقوق المدنية والسياسية عام 1966، (.. يمنع اخضاع اي فرد للتعذيب او</a:t>
            </a:r>
            <a:r>
              <a:rPr lang="en-US" sz="3200" smtClean="0">
                <a:solidFill>
                  <a:schemeClr val="accent2"/>
                </a:solidFill>
              </a:rPr>
              <a:t> </a:t>
            </a:r>
            <a:r>
              <a:rPr lang="ar-IQ" sz="3200" smtClean="0">
                <a:solidFill>
                  <a:schemeClr val="accent2"/>
                </a:solidFill>
              </a:rPr>
              <a:t>المعاملة </a:t>
            </a:r>
            <a:r>
              <a:rPr lang="ar-IQ" sz="3200" dirty="0" smtClean="0">
                <a:solidFill>
                  <a:schemeClr val="accent2"/>
                </a:solidFill>
              </a:rPr>
              <a:t>القاسية او اخضاعه للتجارب الطبية من غير رضاه)</a:t>
            </a:r>
          </a:p>
          <a:p>
            <a:pPr marL="457200" indent="-457200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IQ" sz="3200" dirty="0" smtClean="0">
                <a:solidFill>
                  <a:schemeClr val="accent2"/>
                </a:solidFill>
              </a:rPr>
              <a:t>الاتفاقية الاوربية لحقوق الانسان عام 1950 ،(حظر التعذيب ومعاملة الانسان معاملة غير انسانية وحظر الاسترقاق والعمل الجبري)</a:t>
            </a:r>
          </a:p>
          <a:p>
            <a:pPr marL="457200" indent="-457200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IQ" sz="3200" dirty="0" smtClean="0">
                <a:solidFill>
                  <a:schemeClr val="accent2"/>
                </a:solidFill>
              </a:rPr>
              <a:t> الاتفاقية </a:t>
            </a:r>
            <a:r>
              <a:rPr lang="ar-IQ" sz="3200" dirty="0">
                <a:solidFill>
                  <a:schemeClr val="accent2"/>
                </a:solidFill>
              </a:rPr>
              <a:t>الامريكية لحقوق الانسان عام 1969 وجوب احترام حق الانسان في السلامة الجسدية والعقلية والمعنوية .</a:t>
            </a:r>
            <a:endParaRPr lang="en-US" sz="3200" dirty="0">
              <a:solidFill>
                <a:schemeClr val="accent2"/>
              </a:solidFill>
            </a:endParaRPr>
          </a:p>
          <a:p>
            <a:pPr algn="r" rtl="1">
              <a:lnSpc>
                <a:spcPct val="150000"/>
              </a:lnSpc>
            </a:pPr>
            <a:endParaRPr lang="en-US" sz="3200" dirty="0">
              <a:solidFill>
                <a:schemeClr val="accent2"/>
              </a:solidFill>
            </a:endParaRPr>
          </a:p>
          <a:p>
            <a:pPr algn="r" rtl="1">
              <a:lnSpc>
                <a:spcPct val="150000"/>
              </a:lnSpc>
            </a:pPr>
            <a:endParaRPr lang="ar-IQ" sz="4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252632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6654</TotalTime>
  <Words>831</Words>
  <Application>Microsoft Office PowerPoint</Application>
  <PresentationFormat>مخصص</PresentationFormat>
  <Paragraphs>126</Paragraphs>
  <Slides>15</Slides>
  <Notes>14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6" baseType="lpstr">
      <vt:lpstr>Organic</vt:lpstr>
      <vt:lpstr>عرض تقديمي في PowerPoint</vt:lpstr>
      <vt:lpstr>الموضوعات</vt:lpstr>
      <vt:lpstr>حق الانسان في الامن الشخصي</vt:lpstr>
      <vt:lpstr>حق الانسان في الامن الشخصي</vt:lpstr>
      <vt:lpstr>: حق الانسان في الامن الشخصي</vt:lpstr>
      <vt:lpstr>حق الانسان في الكرامة</vt:lpstr>
      <vt:lpstr>حق الانسان في الكرامة</vt:lpstr>
      <vt:lpstr>حق الانسان في الكرامة</vt:lpstr>
      <vt:lpstr>حق الانسان في الكرامة</vt:lpstr>
      <vt:lpstr>حق الانسان في الاقامة والتنقل</vt:lpstr>
      <vt:lpstr>حق الانسان في الاقامة والتنقل</vt:lpstr>
      <vt:lpstr>حق الانسان في الاقامة والتنقل</vt:lpstr>
      <vt:lpstr>حق الانسان في حرمة مسكنه </vt:lpstr>
      <vt:lpstr>حق الانسان في حرمة مسكنه 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rahebi</dc:creator>
  <cp:lastModifiedBy>ALFA</cp:lastModifiedBy>
  <cp:revision>371</cp:revision>
  <dcterms:created xsi:type="dcterms:W3CDTF">2014-05-07T08:18:51Z</dcterms:created>
  <dcterms:modified xsi:type="dcterms:W3CDTF">2024-03-21T17:43:45Z</dcterms:modified>
</cp:coreProperties>
</file>