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59" r:id="rId4"/>
    <p:sldId id="279" r:id="rId5"/>
    <p:sldId id="344" r:id="rId6"/>
    <p:sldId id="322" r:id="rId7"/>
    <p:sldId id="325" r:id="rId8"/>
    <p:sldId id="352" r:id="rId9"/>
    <p:sldId id="327" r:id="rId10"/>
    <p:sldId id="310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45" autoAdjust="0"/>
    <p:restoredTop sz="83452" autoAdjust="0"/>
  </p:normalViewPr>
  <p:slideViewPr>
    <p:cSldViewPr>
      <p:cViewPr varScale="1">
        <p:scale>
          <a:sx n="57" d="100"/>
          <a:sy n="57" d="100"/>
        </p:scale>
        <p:origin x="-16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DF038-2520-494E-BD15-C1B0AE35CC60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64574-5675-495B-A1C1-EE5FD2DCD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9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dirty="0"/>
              <a:t>Percentage is an essential part of pharmaceutical calculations. The pharmacist encounters it</a:t>
            </a:r>
          </a:p>
          <a:p>
            <a:pPr algn="l"/>
            <a:r>
              <a:rPr lang="en-GB" dirty="0"/>
              <a:t>frequently and uses it as a convenient means of expressing the concentration of an active or</a:t>
            </a:r>
          </a:p>
          <a:p>
            <a:pPr algn="l"/>
            <a:r>
              <a:rPr lang="en-GB" dirty="0"/>
              <a:t>inactive material in a pharmaceutical preparation.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64574-5675-495B-A1C1-EE5FD2DCD2A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854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64574-5675-495B-A1C1-EE5FD2DCD2A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1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use of percentage concentrations in the manufacture and </a:t>
            </a:r>
            <a:r>
              <a:rPr lang="en-GB" dirty="0" err="1"/>
              <a:t>labeling</a:t>
            </a:r>
            <a:r>
              <a:rPr lang="en-GB" dirty="0"/>
              <a:t> of</a:t>
            </a:r>
          </a:p>
          <a:p>
            <a:r>
              <a:rPr lang="en-GB" dirty="0"/>
              <a:t>pharmaceutical preparations is restricted to instances in which the dose of the</a:t>
            </a:r>
          </a:p>
          <a:p>
            <a:r>
              <a:rPr lang="en-GB" dirty="0"/>
              <a:t>active therapeutic ingredient (ATI) is not specific. For example, the ATIs in</a:t>
            </a:r>
          </a:p>
          <a:p>
            <a:r>
              <a:rPr lang="en-GB" dirty="0"/>
              <a:t>ointments, lotions, external solutions, and similar products may commonly be</a:t>
            </a:r>
          </a:p>
          <a:p>
            <a:r>
              <a:rPr lang="en-GB" dirty="0"/>
              <a:t>expressed in percent strength (e.g., a 1% hydrocortisone ointment).</a:t>
            </a:r>
          </a:p>
          <a:p>
            <a:r>
              <a:rPr lang="en-GB" dirty="0"/>
              <a:t>However, in most dosage forms, such as tablets, capsules, injections, oral</a:t>
            </a:r>
          </a:p>
          <a:p>
            <a:r>
              <a:rPr lang="en-GB" dirty="0"/>
              <a:t>solutions, and syrups, among others, the amounts of ATIs are expressed in</a:t>
            </a:r>
          </a:p>
          <a:p>
            <a:r>
              <a:rPr lang="en-GB" dirty="0"/>
              <a:t>definitive units of measure, such as milligrams per capsule, milligrams per</a:t>
            </a:r>
          </a:p>
          <a:p>
            <a:r>
              <a:rPr lang="en-GB" dirty="0" err="1"/>
              <a:t>milliliter</a:t>
            </a:r>
            <a:r>
              <a:rPr lang="en-GB" dirty="0"/>
              <a:t>, or other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64574-5675-495B-A1C1-EE5FD2DCD2A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61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64574-5675-495B-A1C1-EE5FD2DCD2A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2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64574-5675-495B-A1C1-EE5FD2DCD2A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758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289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256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50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3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276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384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415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501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45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476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196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66B58-2306-46F4-90EC-807C98342ED0}" type="datetimeFigureOut">
              <a:rPr lang="ar-IQ" smtClean="0"/>
              <a:t>11/09/1445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71246-D494-480B-A1DC-7BD55DDD64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373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34392"/>
            <a:ext cx="8142884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Pharmacy Practice </a:t>
            </a:r>
          </a:p>
          <a:p>
            <a:pPr algn="l"/>
            <a:endParaRPr lang="pt-BR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694" y="403950"/>
            <a:ext cx="3562972" cy="176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-900608" y="934600"/>
            <a:ext cx="685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AL-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Mustaqbal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Pharmacy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0B19CED-43A6-4E16-AC66-F0FB038135D0}"/>
              </a:ext>
            </a:extLst>
          </p:cNvPr>
          <p:cNvSpPr txBox="1"/>
          <p:nvPr/>
        </p:nvSpPr>
        <p:spPr>
          <a:xfrm>
            <a:off x="4068860" y="5085184"/>
            <a:ext cx="50751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Lectuer: </a:t>
            </a:r>
            <a:r>
              <a:rPr lang="ar-IQ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Jabar Faraj AL-Wakeel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Lecturer. Mustafa Ewad</a:t>
            </a:r>
          </a:p>
        </p:txBody>
      </p:sp>
    </p:spTree>
    <p:extLst>
      <p:ext uri="{BB962C8B-B14F-4D97-AF65-F5344CB8AC3E}">
        <p14:creationId xmlns:p14="http://schemas.microsoft.com/office/powerpoint/2010/main" val="1312040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3E019C8-4262-4059-BD94-5D00FAF02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9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756" y="362367"/>
            <a:ext cx="8964488" cy="11387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ctr" rtl="0">
              <a:spcAft>
                <a:spcPts val="0"/>
              </a:spcAft>
            </a:pPr>
            <a:endParaRPr lang="en-US" sz="3600" b="1" dirty="0">
              <a:solidFill>
                <a:srgbClr val="C00000"/>
              </a:solidFill>
              <a:ea typeface="Berkeley-Book"/>
              <a:cs typeface="Arial"/>
            </a:endParaRPr>
          </a:p>
          <a:p>
            <a:pPr algn="ctr" rtl="0"/>
            <a:r>
              <a:rPr lang="en-GB" sz="32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Strength, and </a:t>
            </a:r>
            <a:r>
              <a:rPr lang="en-GB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Per Million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77B4233-F694-40A1-8AC8-375A8074E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675" y="4509120"/>
            <a:ext cx="2152650" cy="2124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0A97815-830B-47E5-A8FD-185FD36E1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7" y="2394011"/>
            <a:ext cx="3522320" cy="18434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13C2031-70E4-4A74-8DF6-049ABC40A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662" y="2409409"/>
            <a:ext cx="3620273" cy="1885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7393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9D363CA-59A8-4284-805C-EAC98BFC7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38" y="1196752"/>
            <a:ext cx="8574124" cy="54726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 rtl="0"/>
            <a:r>
              <a:rPr lang="en-GB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concentrations of weak solutions are frequently expressed in terms of ratio strength. </a:t>
            </a:r>
          </a:p>
          <a:p>
            <a:pPr algn="justLow" rtl="0"/>
            <a:r>
              <a:rPr lang="en-GB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percentages are a ratio of parts per hundred, For example, </a:t>
            </a:r>
            <a:r>
              <a:rPr lang="en-GB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 </a:t>
            </a:r>
            <a:r>
              <a:rPr lang="en-GB" sz="2800" b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5 parts per 100 or 5:100. </a:t>
            </a:r>
          </a:p>
          <a:p>
            <a:pPr algn="justLow" rtl="0"/>
            <a:r>
              <a:rPr lang="en-GB" sz="280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ratio strength, for example, 1:1000, is used to designate a concentration, it is to be interpreted as follows:</a:t>
            </a:r>
          </a:p>
          <a:p>
            <a:pPr lvl="1" algn="l" rtl="0"/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solids in liquids1 g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solute or constituent in </a:t>
            </a:r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mL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solution or liquid preparation.</a:t>
            </a:r>
          </a:p>
          <a:p>
            <a:pPr lvl="1" algn="l" rtl="0"/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liquids in liquids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mL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constituent in </a:t>
            </a:r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mL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solution or liquid preparation.</a:t>
            </a:r>
          </a:p>
          <a:p>
            <a:pPr lvl="1" algn="l" rtl="0"/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solids in solids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constituent in </a:t>
            </a:r>
            <a:r>
              <a:rPr lang="en-GB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g 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mixture.</a:t>
            </a:r>
          </a:p>
          <a:p>
            <a:pPr algn="justLow" rtl="0"/>
            <a:r>
              <a:rPr lang="en-GB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ratio and percentage strengths of any solution or mixture of solids are proportional, and either is easily converted to the other by the use of proportion.</a:t>
            </a:r>
            <a:endParaRPr lang="en-GB" sz="2800" u="none" strike="noStrike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EE88F769-65A4-4832-A62F-B6F5DA26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9" y="188640"/>
            <a:ext cx="8401862" cy="8640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/>
            <a:r>
              <a:rPr lang="en-GB" sz="4000" b="0" i="0" u="none" strike="noStrike" baseline="0" dirty="0">
                <a:solidFill>
                  <a:srgbClr val="FF0000"/>
                </a:solidFill>
                <a:latin typeface="TimesNewRomanPSMT"/>
              </a:rPr>
              <a:t>Ratio Strength</a:t>
            </a:r>
            <a:endParaRPr lang="en-GB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3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50" y="116632"/>
            <a:ext cx="8229600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Calculations Using Ratio Strength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E9FB37BE-7632-4F60-A473-D80BFD5409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3573016"/>
            <a:ext cx="8784976" cy="31683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62C4231-3413-4AAB-AF06-4FFC1C9D2B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908720"/>
            <a:ext cx="8784976" cy="25202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7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7329948-05E7-4E18-B433-2FA48375B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7413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 rtl="0"/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 the ratio strength of a solution or liquid preparation, given the weight of solute or constituent in a specified volume of solution or liquid preparation involves the following.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08A312A-4D35-473F-B63B-3189FB5D1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268760"/>
            <a:ext cx="8280920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9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E141B2-26C4-424D-87CD-006A497F2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940" y="260648"/>
            <a:ext cx="8538120" cy="63367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Example-1: 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grams of potassium permanganate should be used in preparing 500 mL of a 1:2500 solution?</a:t>
            </a:r>
          </a:p>
          <a:p>
            <a:pPr marL="0" indent="0" algn="justLow" rtl="0">
              <a:buNone/>
            </a:pPr>
            <a:endParaRPr lang="en-GB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en-GB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en-GB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en-GB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Example-2: How many milligrams of gentian violet should be used in preparing the following solution?</a:t>
            </a:r>
          </a:p>
          <a:p>
            <a:pPr marL="0" indent="0" algn="justLow" rtl="0">
              <a:buNone/>
            </a:pP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Gentian Violet Solution 500 mL</a:t>
            </a:r>
          </a:p>
          <a:p>
            <a:pPr marL="0" indent="0" algn="justLow" rtl="0">
              <a:buNone/>
            </a:pP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1:10,000</a:t>
            </a:r>
          </a:p>
          <a:p>
            <a:pPr marL="0" indent="0" algn="justLow" rtl="0">
              <a:buNone/>
            </a:pP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GB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Sig. Instill as directed.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D983C26-D121-4F48-BC1C-5AE79BAB9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124744"/>
            <a:ext cx="5656695" cy="1440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1A84CD0-8448-4E07-8CA9-F33E4301F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289" y="4869160"/>
            <a:ext cx="5509411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5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878A-6675-4473-872F-4805C3E2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90" y="3429000"/>
            <a:ext cx="8712968" cy="79208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Conversions of Concentration to ‘‘mg/mL’’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8881E0-B857-4C8F-B622-4DD30BEEF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16" y="4435814"/>
            <a:ext cx="8712968" cy="23332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 rtl="0"/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Occasionally, pharmacists, particularly those practicing in patient care settings, need to convert rapidly product concentrations expressed as percentage strength, ratio strength, or as grams per </a:t>
            </a:r>
            <a:r>
              <a:rPr lang="en-GB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in IV infusions) to milligrams per </a:t>
            </a:r>
            <a:r>
              <a:rPr lang="en-GB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milliliter</a:t>
            </a:r>
            <a:r>
              <a:rPr lang="en-GB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(mg/mL). These conversions may be made quickly by using simple techniques. Some suggestions follow.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D8A796AC-1616-4EB6-AEB7-1E43F0DA404A}"/>
              </a:ext>
            </a:extLst>
          </p:cNvPr>
          <p:cNvSpPr txBox="1">
            <a:spLocks/>
          </p:cNvSpPr>
          <p:nvPr/>
        </p:nvSpPr>
        <p:spPr>
          <a:xfrm>
            <a:off x="195990" y="88920"/>
            <a:ext cx="8712968" cy="7920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Milligrams Percent</a:t>
            </a:r>
          </a:p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6642683-7DEA-420E-A588-2FC0C912D3D5}"/>
              </a:ext>
            </a:extLst>
          </p:cNvPr>
          <p:cNvSpPr txBox="1">
            <a:spLocks/>
          </p:cNvSpPr>
          <p:nvPr/>
        </p:nvSpPr>
        <p:spPr>
          <a:xfrm>
            <a:off x="233518" y="988371"/>
            <a:ext cx="8712968" cy="23332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milligrams percent (mg%) expresses the number of milligrams of substance in 100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liquid. It is used frequently to denote the concentration of a drug or natural substance in a biologic fluid, as in the blood. Thus, the statement that the concentration of nonprotein nitrogen in the blood is 30 mg% means that each 100 mL of blood contains 30 mg of nonprotein nitrogen.</a:t>
            </a:r>
          </a:p>
          <a:p>
            <a:pPr algn="justLow" rt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Quantities of substances present in biologic fluids also commonly are stated in terms of milligrams per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deciliter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(mg/dL) of fluid.</a:t>
            </a:r>
          </a:p>
        </p:txBody>
      </p:sp>
    </p:spTree>
    <p:extLst>
      <p:ext uri="{BB962C8B-B14F-4D97-AF65-F5344CB8AC3E}">
        <p14:creationId xmlns:p14="http://schemas.microsoft.com/office/powerpoint/2010/main" val="132978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44F6EF8-C4EE-4681-9918-E13DD2C40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6632"/>
            <a:ext cx="8640960" cy="49955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1890D0-73FF-4C4F-BCDB-AFC021386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112217"/>
            <a:ext cx="8424936" cy="153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9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1878A-6675-4473-872F-4805C3E2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94" y="99407"/>
            <a:ext cx="8712968" cy="6475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per Million (PPM) and Parts per Billion (PPB)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8881E0-B857-4C8F-B622-4DD30BEEF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594" y="746933"/>
            <a:ext cx="8731043" cy="600043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 rtl="0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strengths of very dilute solutions are commonly expressed in terms of parts per million (ppm) or parts per billion (ppb), i.e., the number of parts of the agent per 1 million or 1 billion parts of the whole.</a:t>
            </a:r>
          </a:p>
          <a:p>
            <a:pPr algn="justLow" rtl="0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example, we are all familiar with fluoridated drinking water in which fluoride has been added at levels of between 1 to 4 parts per million (1:1,000,000 to 4:1,000,000) for the purpose of reducing dental caries.</a:t>
            </a:r>
          </a:p>
          <a:p>
            <a:pPr algn="justLow" rtl="0"/>
            <a:r>
              <a:rPr lang="en-GB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Calculations of Parts per Million and Parts per Billion</a:t>
            </a:r>
          </a:p>
          <a:p>
            <a:pPr marL="0" indent="0" algn="justLow" rtl="0">
              <a:buNone/>
            </a:pPr>
            <a:r>
              <a:rPr lang="en-GB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Example-1: Express 5 ppm of iron in water in percentage strength and ratio strength</a:t>
            </a:r>
            <a:endParaRPr lang="ar-IQ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ar-IQ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en-GB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r>
              <a:rPr lang="en-GB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Example-2:The concentration of a drug additive in an animal feed is 12.5 ppm. How many milligrams of the drug should be used in preparing 5.2 kg of feed?</a:t>
            </a: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endParaRPr lang="ar-IQ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40F3DB-0177-4925-9A46-2029A6AEB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38" y="3429000"/>
            <a:ext cx="5808061" cy="8965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964AA27-5A49-40BD-AB4B-8F8F40C954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549" y="5259105"/>
            <a:ext cx="4095658" cy="5216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DF76BCF-99EB-4128-9005-292D951E6D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732" y="5621337"/>
            <a:ext cx="4824536" cy="9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729</Words>
  <Application>Microsoft Office PowerPoint</Application>
  <PresentationFormat>عرض على الشاشة (3:4)‏</PresentationFormat>
  <Paragraphs>59</Paragraphs>
  <Slides>10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عرض تقديمي في PowerPoint</vt:lpstr>
      <vt:lpstr>عرض تقديمي في PowerPoint</vt:lpstr>
      <vt:lpstr>Ratio Strength</vt:lpstr>
      <vt:lpstr>Example Calculations Using Ratio Strength</vt:lpstr>
      <vt:lpstr>عرض تقديمي في PowerPoint</vt:lpstr>
      <vt:lpstr>عرض تقديمي في PowerPoint</vt:lpstr>
      <vt:lpstr>   Simple Conversions of Concentration to ‘‘mg/mL’’  </vt:lpstr>
      <vt:lpstr>عرض تقديمي في PowerPoint</vt:lpstr>
      <vt:lpstr>Parts per Million (PPM) and Parts per Billion (PPB)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130</cp:revision>
  <dcterms:created xsi:type="dcterms:W3CDTF">2021-01-31T08:51:52Z</dcterms:created>
  <dcterms:modified xsi:type="dcterms:W3CDTF">2024-03-20T15:36:21Z</dcterms:modified>
</cp:coreProperties>
</file>