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9144000" cy="6858000" type="screen4x3"/>
  <p:notesSz cx="6858000" cy="9144000"/>
  <p:defaultTextStyle>
    <a:defPPr>
      <a:defRPr lang="en-US"/>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69" d="100"/>
          <a:sy n="69" d="100"/>
        </p:scale>
        <p:origin x="-138" y="-102"/>
      </p:cViewPr>
      <p:guideLst>
        <p:guide orient="horz" pos="2160"/>
        <p:guide pos="2880"/>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9144000" cy="6858000"/>
          </a:xfrm>
          <a:prstGeom prst="rect">
            <a:avLst/>
          </a:prstGeom>
          <a:noFill/>
          <a:ln w="9525">
            <a:noFill/>
          </a:ln>
        </p:spPr>
      </p:pic>
      <p:sp>
        <p:nvSpPr>
          <p:cNvPr id="2051" name="Rectangle 3"/>
          <p:cNvSpPr>
            <a:spLocks noGrp="1" noChangeArrowheads="1"/>
          </p:cNvSpPr>
          <p:nvPr>
            <p:ph type="ctrTitle"/>
          </p:nvPr>
        </p:nvSpPr>
        <p:spPr>
          <a:xfrm>
            <a:off x="1547813" y="1701800"/>
            <a:ext cx="6908800" cy="1082675"/>
          </a:xfrm>
        </p:spPr>
        <p:txBody>
          <a:bodyPr/>
          <a:lstStyle>
            <a:lvl1pPr algn="r">
              <a:defRPr/>
            </a:lvl1pPr>
          </a:lstStyle>
          <a:p>
            <a:pPr lvl="0" fontAlgn="base"/>
            <a:r>
              <a:rPr lang="en-US" altLang="zh-CN" strike="noStrike" noProof="0" smtClean="0"/>
              <a:t>Click to edit Master title style</a:t>
            </a:r>
            <a:endParaRPr lang="en-US" altLang="zh-CN" strike="noStrike" noProof="0" smtClean="0"/>
          </a:p>
        </p:txBody>
      </p:sp>
      <p:sp>
        <p:nvSpPr>
          <p:cNvPr id="2052" name="Rectangle 4"/>
          <p:cNvSpPr>
            <a:spLocks noGrp="1" noChangeArrowheads="1"/>
          </p:cNvSpPr>
          <p:nvPr>
            <p:ph type="subTitle" idx="1"/>
          </p:nvPr>
        </p:nvSpPr>
        <p:spPr>
          <a:xfrm>
            <a:off x="1547813" y="2927350"/>
            <a:ext cx="6913562" cy="1752600"/>
          </a:xfrm>
        </p:spPr>
        <p:txBody>
          <a:bodyPr/>
          <a:lstStyle>
            <a:lvl1pPr marL="0" indent="0" algn="r">
              <a:buFontTx/>
              <a:buNone/>
              <a:defRPr/>
            </a:lvl1pPr>
          </a:lstStyle>
          <a:p>
            <a:pPr lvl="0" fontAlgn="base"/>
            <a:r>
              <a:rPr lang="en-US" altLang="zh-CN" strike="noStrike" noProof="0" smtClean="0"/>
              <a:t>Click to edit Master subtitle style</a:t>
            </a:r>
            <a:endParaRPr lang="en-US" altLang="zh-CN" strike="noStrike" noProof="0" smtClean="0"/>
          </a:p>
        </p:txBody>
      </p:sp>
      <p:sp>
        <p:nvSpPr>
          <p:cNvPr id="9" name="Rectangle 5"/>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lvl="0" fontAlgn="base"/>
            <a:endParaRPr lang="zh-CN" altLang="en-US" strike="noStrike" noProof="1" dirty="0"/>
          </a:p>
        </p:txBody>
      </p:sp>
      <p:sp>
        <p:nvSpPr>
          <p:cNvPr id="10" name="Rectangle 6"/>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lvl="0" fontAlgn="base"/>
            <a:endParaRPr lang="zh-CN" altLang="en-US" strike="noStrike" noProof="1" dirty="0"/>
          </a:p>
        </p:txBody>
      </p:sp>
      <p:sp>
        <p:nvSpPr>
          <p:cNvPr id="11" name="Rectangle 7"/>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p>
            <a:pPr lvl="0" fontAlgn="base"/>
            <a:endParaRPr lang="zh-CN" altLang="en-US" strike="noStrike" noProof="1" dirty="0"/>
          </a:p>
        </p:txBody>
      </p:sp>
      <p:sp>
        <p:nvSpPr>
          <p:cNvPr id="5" name="Footer Placeholder 4"/>
          <p:cNvSpPr>
            <a:spLocks noGrp="1"/>
          </p:cNvSpPr>
          <p:nvPr>
            <p:ph type="ftr" sz="quarter" idx="11"/>
          </p:nvPr>
        </p:nvSpPr>
        <p:spPr/>
        <p:txBody>
          <a:bodyPr/>
          <a:p>
            <a:pPr lvl="0" fontAlgn="base"/>
            <a:endParaRPr lang="zh-CN" altLang="en-US" strike="noStrike" noProof="1" dirty="0"/>
          </a:p>
        </p:txBody>
      </p:sp>
      <p:sp>
        <p:nvSpPr>
          <p:cNvPr id="6" name="Slide Number Placeholder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0500"/>
            <a:ext cx="2057400" cy="5937250"/>
          </a:xfrm>
        </p:spPr>
        <p:txBody>
          <a:bodyPr vert="eaVert"/>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a:xfrm>
            <a:off x="457200" y="190500"/>
            <a:ext cx="6019800" cy="5937250"/>
          </a:xfrm>
        </p:spPr>
        <p:txBody>
          <a:bodyPr vert="eaVert"/>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p>
            <a:pPr lvl="0" fontAlgn="base"/>
            <a:endParaRPr lang="zh-CN" altLang="en-US" strike="noStrike" noProof="1" dirty="0"/>
          </a:p>
        </p:txBody>
      </p:sp>
      <p:sp>
        <p:nvSpPr>
          <p:cNvPr id="5" name="Footer Placeholder 4"/>
          <p:cNvSpPr>
            <a:spLocks noGrp="1"/>
          </p:cNvSpPr>
          <p:nvPr>
            <p:ph type="ftr" sz="quarter" idx="11"/>
          </p:nvPr>
        </p:nvSpPr>
        <p:spPr/>
        <p:txBody>
          <a:bodyPr/>
          <a:p>
            <a:pPr lvl="0" fontAlgn="base"/>
            <a:endParaRPr lang="zh-CN" altLang="en-US" strike="noStrike" noProof="1" dirty="0"/>
          </a:p>
        </p:txBody>
      </p:sp>
      <p:sp>
        <p:nvSpPr>
          <p:cNvPr id="6" name="Slide Number Placeholder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idx="1"/>
          </p:nvPr>
        </p:nvSpPr>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p>
            <a:pPr lvl="0" fontAlgn="base"/>
            <a:endParaRPr lang="zh-CN" altLang="en-US" strike="noStrike" noProof="1" dirty="0"/>
          </a:p>
        </p:txBody>
      </p:sp>
      <p:sp>
        <p:nvSpPr>
          <p:cNvPr id="5" name="Footer Placeholder 4"/>
          <p:cNvSpPr>
            <a:spLocks noGrp="1"/>
          </p:cNvSpPr>
          <p:nvPr>
            <p:ph type="ftr" sz="quarter" idx="11"/>
          </p:nvPr>
        </p:nvSpPr>
        <p:spPr/>
        <p:txBody>
          <a:bodyPr/>
          <a:p>
            <a:pPr lvl="0" fontAlgn="base"/>
            <a:endParaRPr lang="zh-CN" altLang="en-US" strike="noStrike" noProof="1" dirty="0"/>
          </a:p>
        </p:txBody>
      </p:sp>
      <p:sp>
        <p:nvSpPr>
          <p:cNvPr id="6" name="Slide Number Placeholder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fontAlgn="base"/>
            <a:r>
              <a:rPr lang="en-US" strike="noStrike" noProof="1" smtClean="0"/>
              <a:t>Click to edit Master text styles</a:t>
            </a:r>
            <a:endParaRPr lang="en-US" strike="noStrike" noProof="1" smtClean="0"/>
          </a:p>
        </p:txBody>
      </p:sp>
      <p:sp>
        <p:nvSpPr>
          <p:cNvPr id="4" name="Date Placeholder 3"/>
          <p:cNvSpPr>
            <a:spLocks noGrp="1"/>
          </p:cNvSpPr>
          <p:nvPr>
            <p:ph type="dt" sz="half" idx="10"/>
          </p:nvPr>
        </p:nvSpPr>
        <p:spPr/>
        <p:txBody>
          <a:bodyPr/>
          <a:p>
            <a:pPr lvl="0" fontAlgn="base"/>
            <a:endParaRPr lang="zh-CN" altLang="en-US" strike="noStrike" noProof="1" dirty="0"/>
          </a:p>
        </p:txBody>
      </p:sp>
      <p:sp>
        <p:nvSpPr>
          <p:cNvPr id="5" name="Footer Placeholder 4"/>
          <p:cNvSpPr>
            <a:spLocks noGrp="1"/>
          </p:cNvSpPr>
          <p:nvPr>
            <p:ph type="ftr" sz="quarter" idx="11"/>
          </p:nvPr>
        </p:nvSpPr>
        <p:spPr/>
        <p:txBody>
          <a:bodyPr/>
          <a:p>
            <a:pPr lvl="0" fontAlgn="base"/>
            <a:endParaRPr lang="zh-CN" altLang="en-US" strike="noStrike" noProof="1" dirty="0"/>
          </a:p>
        </p:txBody>
      </p:sp>
      <p:sp>
        <p:nvSpPr>
          <p:cNvPr id="6" name="Slide Number Placeholder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sz="half" idx="1"/>
          </p:nvPr>
        </p:nvSpPr>
        <p:spPr>
          <a:xfrm>
            <a:off x="457200" y="1174750"/>
            <a:ext cx="4038600" cy="4953000"/>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Content Placeholder 3"/>
          <p:cNvSpPr>
            <a:spLocks noGrp="1"/>
          </p:cNvSpPr>
          <p:nvPr>
            <p:ph sz="half" idx="2"/>
          </p:nvPr>
        </p:nvSpPr>
        <p:spPr>
          <a:xfrm>
            <a:off x="4648200" y="1174750"/>
            <a:ext cx="4038600" cy="4953000"/>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5" name="Date Placeholder 4"/>
          <p:cNvSpPr>
            <a:spLocks noGrp="1"/>
          </p:cNvSpPr>
          <p:nvPr>
            <p:ph type="dt" sz="half" idx="10"/>
          </p:nvPr>
        </p:nvSpPr>
        <p:spPr/>
        <p:txBody>
          <a:bodyPr/>
          <a:p>
            <a:pPr lvl="0" fontAlgn="base"/>
            <a:endParaRPr lang="zh-CN" altLang="en-US" strike="noStrike" noProof="1" dirty="0"/>
          </a:p>
        </p:txBody>
      </p:sp>
      <p:sp>
        <p:nvSpPr>
          <p:cNvPr id="6" name="Footer Placeholder 5"/>
          <p:cNvSpPr>
            <a:spLocks noGrp="1"/>
          </p:cNvSpPr>
          <p:nvPr>
            <p:ph type="ftr" sz="quarter" idx="11"/>
          </p:nvPr>
        </p:nvSpPr>
        <p:spPr/>
        <p:txBody>
          <a:bodyPr/>
          <a:p>
            <a:pPr lvl="0" fontAlgn="base"/>
            <a:endParaRPr lang="zh-CN" altLang="en-US" strike="noStrike" noProof="1" dirty="0"/>
          </a:p>
        </p:txBody>
      </p:sp>
      <p:sp>
        <p:nvSpPr>
          <p:cNvPr id="7" name="Slide Number Placeholder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smtClean="0"/>
              <a:t>Click to edit Master text styles</a:t>
            </a:r>
            <a:endParaRPr lang="en-US" strike="noStrike" noProof="1" smtClean="0"/>
          </a:p>
        </p:txBody>
      </p:sp>
      <p:sp>
        <p:nvSpPr>
          <p:cNvPr id="4" name="Content Placeholder 3"/>
          <p:cNvSpPr>
            <a:spLocks noGrp="1"/>
          </p:cNvSpPr>
          <p:nvPr>
            <p:ph sz="half" idx="2"/>
          </p:nvPr>
        </p:nvSpPr>
        <p:spPr>
          <a:xfrm>
            <a:off x="630238" y="2505075"/>
            <a:ext cx="3868737" cy="3684588"/>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smtClean="0"/>
              <a:t>Click to edit Master text styles</a:t>
            </a:r>
            <a:endParaRPr lang="en-US" strike="noStrike" noProof="1" smtClean="0"/>
          </a:p>
        </p:txBody>
      </p:sp>
      <p:sp>
        <p:nvSpPr>
          <p:cNvPr id="6" name="Content Placeholder 5"/>
          <p:cNvSpPr>
            <a:spLocks noGrp="1"/>
          </p:cNvSpPr>
          <p:nvPr>
            <p:ph sz="quarter" idx="4"/>
          </p:nvPr>
        </p:nvSpPr>
        <p:spPr>
          <a:xfrm>
            <a:off x="4629150" y="2505075"/>
            <a:ext cx="3887788" cy="3684588"/>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7" name="Date Placeholder 6"/>
          <p:cNvSpPr>
            <a:spLocks noGrp="1"/>
          </p:cNvSpPr>
          <p:nvPr>
            <p:ph type="dt" sz="half" idx="10"/>
          </p:nvPr>
        </p:nvSpPr>
        <p:spPr/>
        <p:txBody>
          <a:bodyPr/>
          <a:p>
            <a:pPr lvl="0" fontAlgn="base"/>
            <a:endParaRPr lang="zh-CN" altLang="en-US" strike="noStrike" noProof="1" dirty="0"/>
          </a:p>
        </p:txBody>
      </p:sp>
      <p:sp>
        <p:nvSpPr>
          <p:cNvPr id="8" name="Footer Placeholder 7"/>
          <p:cNvSpPr>
            <a:spLocks noGrp="1"/>
          </p:cNvSpPr>
          <p:nvPr>
            <p:ph type="ftr" sz="quarter" idx="11"/>
          </p:nvPr>
        </p:nvSpPr>
        <p:spPr/>
        <p:txBody>
          <a:bodyPr/>
          <a:p>
            <a:pPr lvl="0" fontAlgn="base"/>
            <a:endParaRPr lang="zh-CN" altLang="en-US" strike="noStrike" noProof="1" dirty="0"/>
          </a:p>
        </p:txBody>
      </p:sp>
      <p:sp>
        <p:nvSpPr>
          <p:cNvPr id="9" name="Slide Number Placeholder 8"/>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Date Placeholder 2"/>
          <p:cNvSpPr>
            <a:spLocks noGrp="1"/>
          </p:cNvSpPr>
          <p:nvPr>
            <p:ph type="dt" sz="half" idx="10"/>
          </p:nvPr>
        </p:nvSpPr>
        <p:spPr/>
        <p:txBody>
          <a:bodyPr/>
          <a:p>
            <a:pPr lvl="0" fontAlgn="base"/>
            <a:endParaRPr lang="zh-CN" altLang="en-US" strike="noStrike" noProof="1" dirty="0"/>
          </a:p>
        </p:txBody>
      </p:sp>
      <p:sp>
        <p:nvSpPr>
          <p:cNvPr id="4" name="Footer Placeholder 3"/>
          <p:cNvSpPr>
            <a:spLocks noGrp="1"/>
          </p:cNvSpPr>
          <p:nvPr>
            <p:ph type="ftr" sz="quarter" idx="11"/>
          </p:nvPr>
        </p:nvSpPr>
        <p:spPr/>
        <p:txBody>
          <a:bodyPr/>
          <a:p>
            <a:pPr lvl="0" fontAlgn="base"/>
            <a:endParaRPr lang="zh-CN" altLang="en-US" strike="noStrike" noProof="1" dirty="0"/>
          </a:p>
        </p:txBody>
      </p:sp>
      <p:sp>
        <p:nvSpPr>
          <p:cNvPr id="5" name="Slide Number Placeholder 4"/>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lvl="0" fontAlgn="base"/>
            <a:endParaRPr lang="zh-CN" altLang="en-US" strike="noStrike" noProof="1" dirty="0"/>
          </a:p>
        </p:txBody>
      </p:sp>
      <p:sp>
        <p:nvSpPr>
          <p:cNvPr id="3" name="Footer Placeholder 2"/>
          <p:cNvSpPr>
            <a:spLocks noGrp="1"/>
          </p:cNvSpPr>
          <p:nvPr>
            <p:ph type="ftr" sz="quarter" idx="11"/>
          </p:nvPr>
        </p:nvSpPr>
        <p:spPr/>
        <p:txBody>
          <a:bodyPr/>
          <a:p>
            <a:pPr lvl="0" fontAlgn="base"/>
            <a:endParaRPr lang="zh-CN" altLang="en-US" strike="noStrike" noProof="1" dirty="0"/>
          </a:p>
        </p:txBody>
      </p:sp>
      <p:sp>
        <p:nvSpPr>
          <p:cNvPr id="4" name="Slide Number Placeholder 3"/>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pPr fontAlgn="base"/>
            <a:r>
              <a:rPr lang="en-US" strike="noStrike" noProof="1" smtClean="0"/>
              <a:t>Click to edit Master title style</a:t>
            </a:r>
            <a:endParaRPr lang="en-US" strike="noStrike" noProof="1"/>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base"/>
            <a:r>
              <a:rPr lang="en-US" strike="noStrike" noProof="1" smtClean="0"/>
              <a:t>Click to edit Master text styles</a:t>
            </a:r>
            <a:endParaRPr lang="en-US" strike="noStrike" noProof="1" smtClean="0"/>
          </a:p>
        </p:txBody>
      </p:sp>
      <p:sp>
        <p:nvSpPr>
          <p:cNvPr id="5" name="Date Placeholder 4"/>
          <p:cNvSpPr>
            <a:spLocks noGrp="1"/>
          </p:cNvSpPr>
          <p:nvPr>
            <p:ph type="dt" sz="half" idx="10"/>
          </p:nvPr>
        </p:nvSpPr>
        <p:spPr/>
        <p:txBody>
          <a:bodyPr/>
          <a:p>
            <a:pPr lvl="0" fontAlgn="base"/>
            <a:endParaRPr lang="zh-CN" altLang="en-US" strike="noStrike" noProof="1" dirty="0"/>
          </a:p>
        </p:txBody>
      </p:sp>
      <p:sp>
        <p:nvSpPr>
          <p:cNvPr id="6" name="Footer Placeholder 5"/>
          <p:cNvSpPr>
            <a:spLocks noGrp="1"/>
          </p:cNvSpPr>
          <p:nvPr>
            <p:ph type="ftr" sz="quarter" idx="11"/>
          </p:nvPr>
        </p:nvSpPr>
        <p:spPr/>
        <p:txBody>
          <a:bodyPr/>
          <a:p>
            <a:pPr lvl="0" fontAlgn="base"/>
            <a:endParaRPr lang="zh-CN" altLang="en-US" strike="noStrike" noProof="1" dirty="0"/>
          </a:p>
        </p:txBody>
      </p:sp>
      <p:sp>
        <p:nvSpPr>
          <p:cNvPr id="7" name="Slide Number Placeholder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pPr fontAlgn="base"/>
            <a:r>
              <a:rPr lang="en-US" strike="noStrike" noProof="1" smtClean="0"/>
              <a:t>Click to edit Master title style</a:t>
            </a:r>
            <a:endParaRPr lang="en-US" strike="noStrike" noProof="1"/>
          </a:p>
        </p:txBody>
      </p:sp>
      <p:sp>
        <p:nvSpPr>
          <p:cNvPr id="3" name="Picture Placeholder 2"/>
          <p:cNvSpPr>
            <a:spLocks noGrp="1"/>
          </p:cNvSpPr>
          <p:nvPr>
            <p:ph type="pic" idx="1"/>
          </p:nvPr>
        </p:nvSpPr>
        <p:spPr>
          <a:xfrm>
            <a:off x="3887788" y="987425"/>
            <a:ext cx="462915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base"/>
            <a:r>
              <a:rPr lang="en-US" strike="noStrike" noProof="1" smtClean="0"/>
              <a:t>Click to edit Master text styles</a:t>
            </a:r>
            <a:endParaRPr lang="en-US" strike="noStrike" noProof="1" smtClean="0"/>
          </a:p>
        </p:txBody>
      </p:sp>
      <p:sp>
        <p:nvSpPr>
          <p:cNvPr id="5" name="Date Placeholder 4"/>
          <p:cNvSpPr>
            <a:spLocks noGrp="1"/>
          </p:cNvSpPr>
          <p:nvPr>
            <p:ph type="dt" sz="half" idx="10"/>
          </p:nvPr>
        </p:nvSpPr>
        <p:spPr/>
        <p:txBody>
          <a:bodyPr/>
          <a:p>
            <a:pPr lvl="0" fontAlgn="base"/>
            <a:endParaRPr lang="zh-CN" altLang="en-US" strike="noStrike" noProof="1" dirty="0"/>
          </a:p>
        </p:txBody>
      </p:sp>
      <p:sp>
        <p:nvSpPr>
          <p:cNvPr id="6" name="Footer Placeholder 5"/>
          <p:cNvSpPr>
            <a:spLocks noGrp="1"/>
          </p:cNvSpPr>
          <p:nvPr>
            <p:ph type="ftr" sz="quarter" idx="11"/>
          </p:nvPr>
        </p:nvSpPr>
        <p:spPr/>
        <p:txBody>
          <a:bodyPr/>
          <a:p>
            <a:pPr lvl="0" fontAlgn="base"/>
            <a:endParaRPr lang="zh-CN" altLang="en-US" strike="noStrike" noProof="1" dirty="0"/>
          </a:p>
        </p:txBody>
      </p:sp>
      <p:sp>
        <p:nvSpPr>
          <p:cNvPr id="7" name="Slide Number Placeholder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3"/>
          <p:cNvPicPr>
            <a:picLocks noChangeAspect="1"/>
          </p:cNvPicPr>
          <p:nvPr/>
        </p:nvPicPr>
        <p:blipFill>
          <a:blip r:embed="rId12"/>
          <a:stretch>
            <a:fillRect/>
          </a:stretch>
        </p:blipFill>
        <p:spPr>
          <a:xfrm>
            <a:off x="-6350" y="0"/>
            <a:ext cx="9150350" cy="6858000"/>
          </a:xfrm>
          <a:prstGeom prst="rect">
            <a:avLst/>
          </a:prstGeom>
          <a:noFill/>
          <a:ln w="9525">
            <a:noFill/>
          </a:ln>
        </p:spPr>
      </p:pic>
      <p:sp>
        <p:nvSpPr>
          <p:cNvPr id="1027" name="Rectangle 3"/>
          <p:cNvSpPr>
            <a:spLocks noGrp="1"/>
          </p:cNvSpPr>
          <p:nvPr>
            <p:ph type="title"/>
          </p:nvPr>
        </p:nvSpPr>
        <p:spPr>
          <a:xfrm>
            <a:off x="457200" y="190500"/>
            <a:ext cx="8229600" cy="582613"/>
          </a:xfrm>
          <a:prstGeom prst="rect">
            <a:avLst/>
          </a:prstGeom>
          <a:noFill/>
          <a:ln w="9525">
            <a:noFill/>
          </a:ln>
        </p:spPr>
        <p:txBody>
          <a:bodyPr anchor="ctr" anchorCtr="0"/>
          <a:p>
            <a:pPr lvl="0"/>
            <a:r>
              <a:rPr lang="en-US" altLang="zh-CN" dirty="0"/>
              <a:t>Click to edit Master title style</a:t>
            </a:r>
            <a:endParaRPr lang="en-US" altLang="zh-CN" dirty="0"/>
          </a:p>
        </p:txBody>
      </p:sp>
      <p:sp>
        <p:nvSpPr>
          <p:cNvPr id="1028" name="Rectangle 4"/>
          <p:cNvSpPr>
            <a:spLocks noGrp="1"/>
          </p:cNvSpPr>
          <p:nvPr>
            <p:ph type="body"/>
          </p:nvPr>
        </p:nvSpPr>
        <p:spPr>
          <a:xfrm>
            <a:off x="457200" y="1174750"/>
            <a:ext cx="8229600" cy="4953000"/>
          </a:xfrm>
          <a:prstGeom prst="rect">
            <a:avLst/>
          </a:prstGeom>
          <a:noFill/>
          <a:ln w="9525">
            <a:noFill/>
          </a:ln>
        </p:spPr>
        <p:txBody>
          <a:bodyPr anchor="t" anchorCtr="0"/>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pPr lvl="0" fontAlgn="base"/>
            <a:endParaRPr lang="zh-CN" altLang="en-US" strike="noStrike" noProof="1" dirty="0"/>
          </a:p>
        </p:txBody>
      </p:sp>
      <p:sp>
        <p:nvSpPr>
          <p:cNvPr id="1030" name="Rectangle 6"/>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pPr lvl="0" fontAlgn="base"/>
            <a:endParaRPr lang="zh-CN" altLang="en-US" strike="noStrike" noProof="1" dirty="0"/>
          </a:p>
        </p:txBody>
      </p:sp>
      <p:sp>
        <p:nvSpPr>
          <p:cNvPr id="1031" name="Rectangle 7"/>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3" name="Title 1"/>
          <p:cNvSpPr>
            <a:spLocks noGrp="1"/>
          </p:cNvSpPr>
          <p:nvPr>
            <p:ph type="ctrTitle"/>
          </p:nvPr>
        </p:nvSpPr>
        <p:spPr>
          <a:xfrm>
            <a:off x="1971040" y="1701800"/>
            <a:ext cx="4831080" cy="1082675"/>
          </a:xfrm>
        </p:spPr>
        <p:txBody>
          <a:bodyPr anchor="ctr" anchorCtr="0"/>
          <a:p>
            <a:pPr>
              <a:buClrTx/>
              <a:buSzTx/>
              <a:buFontTx/>
            </a:pPr>
            <a:r>
              <a:rPr lang="en-US" altLang="en-US" b="1" kern="1200" dirty="0">
                <a:solidFill>
                  <a:srgbClr val="000000"/>
                </a:solidFill>
                <a:latin typeface="Calibri" panose="020F0502020204030204" charset="0"/>
                <a:ea typeface="+mj-ea"/>
                <a:cs typeface="+mj-cs"/>
              </a:rPr>
              <a:t>5</a:t>
            </a:r>
            <a:r>
              <a:rPr lang="en-US" altLang="en-US" b="1" kern="1200" dirty="0">
                <a:solidFill>
                  <a:srgbClr val="000000"/>
                </a:solidFill>
                <a:latin typeface="Calibri" panose="020F0502020204030204" charset="0"/>
                <a:ea typeface="+mj-ea"/>
                <a:cs typeface="+mj-cs"/>
              </a:rPr>
              <a:t>th</a:t>
            </a:r>
            <a:r>
              <a:rPr lang="en-US" altLang="zh-CN" b="1" kern="1200" dirty="0">
                <a:solidFill>
                  <a:srgbClr val="000000"/>
                </a:solidFill>
                <a:latin typeface="Calibri" panose="020F0502020204030204" charset="0"/>
                <a:ea typeface="+mj-ea"/>
                <a:cs typeface="+mj-cs"/>
              </a:rPr>
              <a:t> Class, 2nd Semester</a:t>
            </a:r>
            <a:r>
              <a:rPr lang="en-US" altLang="en-US" b="1" kern="1200" dirty="0">
                <a:solidFill>
                  <a:srgbClr val="000000"/>
                </a:solidFill>
                <a:latin typeface="Calibri" panose="020F0502020204030204" charset="0"/>
                <a:ea typeface="+mj-ea"/>
                <a:cs typeface="+mj-cs"/>
              </a:rPr>
              <a:t>              </a:t>
            </a:r>
            <a:endParaRPr lang="en-US" altLang="en-US" b="1" kern="1200" dirty="0">
              <a:solidFill>
                <a:srgbClr val="000000"/>
              </a:solidFill>
              <a:latin typeface="Calibri" panose="020F0502020204030204" charset="0"/>
              <a:ea typeface="+mj-ea"/>
              <a:cs typeface="+mj-cs"/>
            </a:endParaRPr>
          </a:p>
        </p:txBody>
      </p:sp>
      <p:sp>
        <p:nvSpPr>
          <p:cNvPr id="3" name="Subtitle 2"/>
          <p:cNvSpPr>
            <a:spLocks noGrp="1"/>
          </p:cNvSpPr>
          <p:nvPr>
            <p:ph type="subTitle" idx="1"/>
          </p:nvPr>
        </p:nvSpPr>
        <p:spPr>
          <a:xfrm>
            <a:off x="1547813" y="2927350"/>
            <a:ext cx="6913563" cy="1752600"/>
          </a:xfrm>
        </p:spPr>
        <p:txBody>
          <a:bodyPr/>
          <a:p>
            <a:pPr marL="0" marR="0" indent="0" algn="ctr" defTabSz="914400" rtl="0" eaLnBrk="1" fontAlgn="base" latinLnBrk="0" hangingPunct="1">
              <a:lnSpc>
                <a:spcPct val="100000"/>
              </a:lnSpc>
              <a:spcBef>
                <a:spcPct val="20000"/>
              </a:spcBef>
              <a:spcAft>
                <a:spcPct val="0"/>
              </a:spcAft>
              <a:buClrTx/>
              <a:buSzTx/>
              <a:buFontTx/>
              <a:buNone/>
            </a:pPr>
            <a:r>
              <a:rPr kumimoji="0" lang="en-US" sz="3200" b="0" i="0" u="none" strike="noStrike" kern="1200" cap="none" spc="0" normalizeH="0" baseline="0" noProof="1">
                <a:solidFill>
                  <a:schemeClr val="tx1"/>
                </a:solidFill>
                <a:latin typeface="+mn-lt"/>
                <a:ea typeface="+mn-ea"/>
                <a:cs typeface="+mn-cs"/>
              </a:rPr>
              <a:t>Hospital Training  </a:t>
            </a:r>
            <a:endParaRPr kumimoji="0" lang="en-US" sz="3200" b="0" i="0" u="none" strike="noStrike" kern="1200" cap="none" spc="0" normalizeH="0" baseline="0" noProof="1">
              <a:solidFill>
                <a:schemeClr val="tx1"/>
              </a:solidFill>
              <a:latin typeface="+mn-lt"/>
              <a:ea typeface="+mn-ea"/>
              <a:cs typeface="+mn-cs"/>
            </a:endParaRPr>
          </a:p>
          <a:p>
            <a:pPr marL="0" marR="0" indent="0" algn="ctr" defTabSz="914400" rtl="0" eaLnBrk="1" fontAlgn="base" latinLnBrk="0" hangingPunct="1">
              <a:lnSpc>
                <a:spcPct val="100000"/>
              </a:lnSpc>
              <a:spcBef>
                <a:spcPct val="20000"/>
              </a:spcBef>
              <a:spcAft>
                <a:spcPct val="0"/>
              </a:spcAft>
              <a:buClrTx/>
              <a:buSzTx/>
              <a:buFontTx/>
              <a:buNone/>
            </a:pPr>
            <a:r>
              <a:rPr kumimoji="0" lang="en-US" sz="3200" b="0" i="0" u="none" strike="noStrike" kern="1200" cap="none" spc="0" normalizeH="0" baseline="0" noProof="1">
                <a:solidFill>
                  <a:srgbClr val="FF0000"/>
                </a:solidFill>
                <a:latin typeface="Arial Black" panose="020B0A04020102020204" charset="0"/>
                <a:ea typeface="+mn-ea"/>
                <a:cs typeface="Arial Black" panose="020B0A04020102020204" charset="0"/>
              </a:rPr>
              <a:t>Ph.D Teba Jasim Mohammed</a:t>
            </a:r>
            <a:endParaRPr kumimoji="0" lang="en-US" sz="3200" b="0" i="0" u="none" strike="noStrike" kern="1200" cap="none" spc="0" normalizeH="0" baseline="0" noProof="1">
              <a:solidFill>
                <a:srgbClr val="FF0000"/>
              </a:solidFill>
              <a:latin typeface="Arial Black" panose="020B0A04020102020204" charset="0"/>
              <a:ea typeface="+mn-ea"/>
              <a:cs typeface="Arial Black" panose="020B0A04020102020204" charset="0"/>
            </a:endParaRPr>
          </a:p>
          <a:p>
            <a:pPr marL="0" marR="0" indent="0" algn="ctr" defTabSz="914400" rtl="0" eaLnBrk="1" fontAlgn="base" latinLnBrk="0" hangingPunct="1">
              <a:lnSpc>
                <a:spcPct val="100000"/>
              </a:lnSpc>
              <a:spcBef>
                <a:spcPct val="20000"/>
              </a:spcBef>
              <a:spcAft>
                <a:spcPct val="0"/>
              </a:spcAft>
              <a:buClrTx/>
              <a:buSzTx/>
              <a:buFontTx/>
              <a:buNone/>
            </a:pPr>
            <a:r>
              <a:rPr kumimoji="0" lang="en-US" altLang="en-US" sz="3200" b="0" i="0" u="none" strike="noStrike" kern="1200" cap="none" spc="0" normalizeH="0" baseline="0" noProof="1">
                <a:solidFill>
                  <a:srgbClr val="FF0000"/>
                </a:solidFill>
                <a:latin typeface="Arial Black" panose="020B0A04020102020204" charset="0"/>
                <a:ea typeface="+mn-ea"/>
                <a:cs typeface="Arial Black" panose="020B0A04020102020204" charset="0"/>
              </a:rPr>
              <a:t>Manual of Surgery</a:t>
            </a:r>
            <a:endParaRPr kumimoji="0" lang="en-US" altLang="en-US" sz="3200" b="0" i="0" u="none" strike="noStrike" kern="1200" cap="none" spc="0" normalizeH="0" baseline="0" noProof="1">
              <a:solidFill>
                <a:srgbClr val="FF0000"/>
              </a:solidFill>
              <a:latin typeface="Arial Black" panose="020B0A04020102020204" charset="0"/>
              <a:ea typeface="+mn-ea"/>
              <a:cs typeface="Arial Black" panose="020B0A04020102020204" charset="0"/>
            </a:endParaRPr>
          </a:p>
        </p:txBody>
      </p:sp>
      <p:sp>
        <p:nvSpPr>
          <p:cNvPr id="3075" name="Rectangle 3"/>
          <p:cNvSpPr/>
          <p:nvPr/>
        </p:nvSpPr>
        <p:spPr>
          <a:xfrm>
            <a:off x="92075" y="184150"/>
            <a:ext cx="8070850" cy="1506538"/>
          </a:xfrm>
          <a:prstGeom prst="rect">
            <a:avLst/>
          </a:prstGeom>
          <a:noFill/>
          <a:ln w="9525">
            <a:noFill/>
          </a:ln>
        </p:spPr>
        <p:txBody>
          <a:bodyPr wrap="square" lIns="91440" tIns="45720" rIns="91440" bIns="45720" anchor="ctr" anchorCtr="0">
            <a:spAutoFit/>
          </a:bodyPr>
          <a:p>
            <a:pPr algn="justLow" defTabSz="914400">
              <a:buClrTx/>
              <a:buFontTx/>
              <a:tabLst>
                <a:tab pos="360680" algn="l"/>
              </a:tabLst>
            </a:pPr>
            <a:r>
              <a:rPr lang="en-GB" altLang="en-US" sz="2400" b="1" dirty="0">
                <a:solidFill>
                  <a:srgbClr val="000000"/>
                </a:solidFill>
                <a:latin typeface="Arial" panose="020B0604020202020204" pitchFamily="34" charset="0"/>
              </a:rPr>
              <a:t>Republic of Iraq</a:t>
            </a:r>
            <a:endParaRPr lang="en-US" altLang="zh-CN" sz="2400" b="1" dirty="0">
              <a:latin typeface="Arial" panose="020B0604020202020204" pitchFamily="34" charset="0"/>
            </a:endParaRPr>
          </a:p>
          <a:p>
            <a:pPr algn="justLow" defTabSz="914400" eaLnBrk="0" hangingPunct="0">
              <a:buClrTx/>
              <a:buFontTx/>
              <a:tabLst>
                <a:tab pos="360680" algn="l"/>
              </a:tabLst>
            </a:pPr>
            <a:r>
              <a:rPr lang="en-GB" altLang="en-US" sz="2000" b="1" dirty="0">
                <a:solidFill>
                  <a:srgbClr val="000000"/>
                </a:solidFill>
                <a:latin typeface="Arial" panose="020B0604020202020204" pitchFamily="34" charset="0"/>
              </a:rPr>
              <a:t>Ministry of Higher Education and Scientific Research</a:t>
            </a:r>
            <a:endParaRPr lang="en-US" altLang="zh-CN" sz="2400" b="1" dirty="0">
              <a:latin typeface="Arial" panose="020B0604020202020204" pitchFamily="34" charset="0"/>
            </a:endParaRPr>
          </a:p>
          <a:p>
            <a:pPr algn="justLow" defTabSz="914400" eaLnBrk="0" hangingPunct="0">
              <a:buClrTx/>
              <a:buFontTx/>
              <a:tabLst>
                <a:tab pos="360680" algn="l"/>
              </a:tabLst>
            </a:pPr>
            <a:r>
              <a:rPr lang="en-GB" altLang="en-US" sz="2400" b="1" dirty="0">
                <a:solidFill>
                  <a:srgbClr val="000000"/>
                </a:solidFill>
                <a:latin typeface="Arial" panose="020B0604020202020204" pitchFamily="34" charset="0"/>
              </a:rPr>
              <a:t>Al-</a:t>
            </a:r>
            <a:r>
              <a:rPr lang="en-GB" altLang="en-US" sz="2400" b="1" dirty="0" err="1">
                <a:solidFill>
                  <a:srgbClr val="000000"/>
                </a:solidFill>
                <a:latin typeface="Arial" panose="020B0604020202020204" pitchFamily="34" charset="0"/>
              </a:rPr>
              <a:t>Mustaqbal</a:t>
            </a:r>
            <a:r>
              <a:rPr lang="en-GB" altLang="en-US" sz="2400" b="1" dirty="0">
                <a:solidFill>
                  <a:srgbClr val="000000"/>
                </a:solidFill>
                <a:latin typeface="Arial" panose="020B0604020202020204" pitchFamily="34" charset="0"/>
              </a:rPr>
              <a:t> University</a:t>
            </a:r>
            <a:endParaRPr lang="en-US" altLang="zh-CN" sz="2400" b="1" dirty="0">
              <a:latin typeface="Arial" panose="020B0604020202020204" pitchFamily="34" charset="0"/>
            </a:endParaRPr>
          </a:p>
          <a:p>
            <a:pPr algn="justLow" defTabSz="914400" eaLnBrk="0" hangingPunct="0">
              <a:buClrTx/>
              <a:buFontTx/>
              <a:tabLst>
                <a:tab pos="360680" algn="l"/>
              </a:tabLst>
            </a:pPr>
            <a:r>
              <a:rPr lang="en-US" altLang="zh-CN" sz="2400" b="1" dirty="0">
                <a:solidFill>
                  <a:srgbClr val="000000"/>
                </a:solidFill>
                <a:latin typeface="Arial" panose="020B0604020202020204" pitchFamily="34" charset="0"/>
              </a:rPr>
              <a:t>College </a:t>
            </a:r>
            <a:r>
              <a:rPr lang="en-GB" altLang="en-US" sz="2400" b="1" dirty="0">
                <a:solidFill>
                  <a:srgbClr val="000000"/>
                </a:solidFill>
                <a:latin typeface="Arial" panose="020B0604020202020204" pitchFamily="34" charset="0"/>
              </a:rPr>
              <a:t>of Pharmacy</a:t>
            </a:r>
            <a:endParaRPr lang="en-GB" altLang="en-US" sz="2400" b="1" dirty="0">
              <a:latin typeface="Arial" panose="020B0604020202020204" pitchFamily="34" charset="0"/>
            </a:endParaRPr>
          </a:p>
        </p:txBody>
      </p:sp>
      <p:pic>
        <p:nvPicPr>
          <p:cNvPr id="3076" name="صورة 7"/>
          <p:cNvPicPr>
            <a:picLocks noChangeAspect="1"/>
          </p:cNvPicPr>
          <p:nvPr/>
        </p:nvPicPr>
        <p:blipFill>
          <a:blip r:embed="rId1"/>
          <a:srcRect l="7018" r="5264"/>
          <a:stretch>
            <a:fillRect/>
          </a:stretch>
        </p:blipFill>
        <p:spPr>
          <a:xfrm>
            <a:off x="7021513" y="188913"/>
            <a:ext cx="2022475" cy="2446337"/>
          </a:xfrm>
          <a:prstGeom prst="rect">
            <a:avLst/>
          </a:prstGeom>
          <a:noFill/>
          <a:ln w="9525">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 </a:t>
            </a:r>
            <a:endParaRPr lang="en-US" sz="2400">
              <a:solidFill>
                <a:srgbClr val="FF0000"/>
              </a:solidFill>
              <a:latin typeface="Arial Black" panose="020B0A04020102020204" charset="0"/>
              <a:cs typeface="Arial Black" panose="020B0A04020102020204" charset="0"/>
            </a:endParaRPr>
          </a:p>
        </p:txBody>
      </p:sp>
      <p:sp>
        <p:nvSpPr>
          <p:cNvPr id="3" name="Content Placeholder 2"/>
          <p:cNvSpPr>
            <a:spLocks noGrp="1"/>
          </p:cNvSpPr>
          <p:nvPr>
            <p:ph idx="1"/>
          </p:nvPr>
        </p:nvSpPr>
        <p:spPr>
          <a:xfrm>
            <a:off x="456565" y="917575"/>
            <a:ext cx="8394700" cy="5210175"/>
          </a:xfrm>
        </p:spPr>
        <p:txBody>
          <a:bodyPr/>
          <a:p>
            <a:pPr marL="0" indent="0">
              <a:buNone/>
            </a:pPr>
            <a:r>
              <a:rPr lang="en-US" sz="2000">
                <a:solidFill>
                  <a:srgbClr val="FF0000"/>
                </a:solidFill>
                <a:sym typeface="+mn-ea"/>
              </a:rPr>
              <a:t>Two oral regimens are now used:</a:t>
            </a:r>
            <a:endParaRPr lang="en-US" sz="2000">
              <a:solidFill>
                <a:srgbClr val="FF0000"/>
              </a:solidFill>
            </a:endParaRPr>
          </a:p>
          <a:p>
            <a:pPr marL="0" indent="0">
              <a:buNone/>
            </a:pPr>
            <a:r>
              <a:rPr lang="en-US" sz="2000">
                <a:sym typeface="+mn-ea"/>
              </a:rPr>
              <a:t>A- An aminoglycoside with erythromycin base. </a:t>
            </a:r>
            <a:endParaRPr lang="en-US" sz="2000">
              <a:sym typeface="+mn-ea"/>
            </a:endParaRPr>
          </a:p>
          <a:p>
            <a:pPr marL="0" indent="0">
              <a:buNone/>
            </a:pPr>
            <a:r>
              <a:rPr lang="en-US" sz="2000">
                <a:sym typeface="+mn-ea"/>
              </a:rPr>
              <a:t>B- An aminoglycoside with metronidazole.</a:t>
            </a:r>
            <a:endParaRPr lang="en-US" sz="2000"/>
          </a:p>
          <a:p>
            <a:pPr marL="0" indent="0">
              <a:buNone/>
            </a:pPr>
            <a:r>
              <a:rPr lang="en-US" sz="2000">
                <a:sym typeface="+mn-ea"/>
              </a:rPr>
              <a:t>Parenteral regimen</a:t>
            </a:r>
            <a:endParaRPr lang="en-US" sz="2000"/>
          </a:p>
          <a:p>
            <a:pPr marL="0" indent="0">
              <a:buNone/>
            </a:pPr>
            <a:r>
              <a:rPr lang="en-US" sz="2000">
                <a:sym typeface="+mn-ea"/>
              </a:rPr>
              <a:t>That is now used is cefoxitin IV before induction of anesthesia. </a:t>
            </a:r>
            <a:endParaRPr lang="en-US" sz="2000"/>
          </a:p>
          <a:p>
            <a:pPr marL="0" indent="0">
              <a:buNone/>
            </a:pPr>
            <a:r>
              <a:rPr lang="en-US" sz="2000">
                <a:sym typeface="+mn-ea"/>
              </a:rPr>
              <a:t>Combination of parenteral and oral antibiotics show low incidence of infection</a:t>
            </a:r>
            <a:endParaRPr lang="en-US" sz="2000">
              <a:sym typeface="+mn-ea"/>
            </a:endParaRPr>
          </a:p>
          <a:p>
            <a:pPr marL="0" indent="0">
              <a:buNone/>
            </a:pPr>
            <a:r>
              <a:rPr lang="en-US" sz="2000"/>
              <a:t>B-Emergency colon preparation:</a:t>
            </a:r>
            <a:endParaRPr lang="en-US" sz="2000"/>
          </a:p>
          <a:p>
            <a:pPr marL="0" indent="0">
              <a:buNone/>
            </a:pPr>
            <a:r>
              <a:rPr lang="en-US" sz="2000"/>
              <a:t>1- Intraoperative lavage performed by introducing of saline in the colon through balloon catheter.</a:t>
            </a:r>
            <a:endParaRPr lang="en-US" sz="2000"/>
          </a:p>
          <a:p>
            <a:pPr marL="0" indent="0">
              <a:buNone/>
            </a:pPr>
            <a:r>
              <a:rPr lang="en-US" sz="2000"/>
              <a:t>2- Parenteral antibiotic, they should be given IV shortly before operation and continues for 1-7 days postoperatively.</a:t>
            </a:r>
            <a:endParaRPr lang="en-US" sz="2000"/>
          </a:p>
          <a:p>
            <a:pPr marL="0" indent="0">
              <a:buNone/>
            </a:pPr>
            <a:endParaRPr lang="en-US" sz="2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olidFill>
                  <a:srgbClr val="FF0000"/>
                </a:solidFill>
                <a:sym typeface="+mn-ea"/>
              </a:rPr>
              <a:t>Intravenous fluid therapy</a:t>
            </a:r>
            <a:endParaRPr lang="en-US">
              <a:solidFill>
                <a:srgbClr val="FF0000"/>
              </a:solidFill>
              <a:sym typeface="+mn-ea"/>
            </a:endParaRPr>
          </a:p>
        </p:txBody>
      </p:sp>
      <p:sp>
        <p:nvSpPr>
          <p:cNvPr id="3" name="Content Placeholder 2"/>
          <p:cNvSpPr>
            <a:spLocks noGrp="1"/>
          </p:cNvSpPr>
          <p:nvPr>
            <p:ph idx="1"/>
          </p:nvPr>
        </p:nvSpPr>
        <p:spPr>
          <a:xfrm>
            <a:off x="276225" y="882015"/>
            <a:ext cx="8410575" cy="5500370"/>
          </a:xfrm>
        </p:spPr>
        <p:txBody>
          <a:bodyPr/>
          <a:p>
            <a:pPr marL="0" indent="0">
              <a:buNone/>
            </a:pPr>
            <a:r>
              <a:rPr lang="en-US" sz="1800"/>
              <a:t>Are given if sufficient fluids cannot be given orally. About 2500mL fluid containing roughly 100mmol Na+ and 70mmol K+ per 24h are required. </a:t>
            </a:r>
            <a:endParaRPr lang="en-US" sz="1800"/>
          </a:p>
          <a:p>
            <a:pPr marL="0" indent="0">
              <a:buNone/>
            </a:pPr>
            <a:r>
              <a:rPr lang="en-US" sz="1800">
                <a:solidFill>
                  <a:srgbClr val="FF0000"/>
                </a:solidFill>
              </a:rPr>
              <a:t>Special cases</a:t>
            </a:r>
            <a:endParaRPr lang="en-US" sz="1800">
              <a:solidFill>
                <a:srgbClr val="FF0000"/>
              </a:solidFill>
            </a:endParaRPr>
          </a:p>
          <a:p>
            <a:pPr marL="0" indent="0">
              <a:buNone/>
            </a:pPr>
            <a:r>
              <a:rPr lang="en-US" sz="1800">
                <a:highlight>
                  <a:srgbClr val="FFFF00"/>
                </a:highlight>
              </a:rPr>
              <a:t>Acute blood loss</a:t>
            </a:r>
            <a:r>
              <a:rPr lang="en-US" sz="1800"/>
              <a:t> Resuscitate with colloid or 0.9% saline via large-bore cannulae until blood isavailable. Children Use dextrose-saline for fluid maintenance: 100mL/kg for the first 10kg, 50mL/kg for the next 10kg, and 20mL/kg there after—all per 24h. </a:t>
            </a:r>
            <a:endParaRPr lang="en-US" sz="1800"/>
          </a:p>
          <a:p>
            <a:pPr marL="0" indent="0">
              <a:buNone/>
            </a:pPr>
            <a:r>
              <a:rPr lang="en-US" sz="1800">
                <a:highlight>
                  <a:srgbClr val="FFFF00"/>
                </a:highlight>
              </a:rPr>
              <a:t>Elderly</a:t>
            </a:r>
            <a:r>
              <a:rPr lang="en-US" sz="1800"/>
              <a:t> More prone to fluid overload, so use IV fluids with care.</a:t>
            </a:r>
            <a:endParaRPr lang="en-US" sz="1800"/>
          </a:p>
          <a:p>
            <a:pPr marL="0" indent="0">
              <a:buNone/>
            </a:pPr>
            <a:r>
              <a:rPr lang="en-US" sz="1800"/>
              <a:t>GI losses (diarrhoea, vomiting, NG tubes, etc) Replace lost K+ as well as lost fluid volume. </a:t>
            </a:r>
            <a:endParaRPr lang="en-US" sz="1800"/>
          </a:p>
          <a:p>
            <a:pPr marL="0" indent="0">
              <a:buNone/>
            </a:pPr>
            <a:r>
              <a:rPr lang="en-US" sz="1800">
                <a:highlight>
                  <a:srgbClr val="FFFF00"/>
                </a:highlight>
              </a:rPr>
              <a:t>Heart failure</a:t>
            </a:r>
            <a:r>
              <a:rPr lang="en-US" sz="1800"/>
              <a:t> Use IV fluids with care to avoid fluid overload. </a:t>
            </a:r>
            <a:endParaRPr lang="en-US" sz="1800"/>
          </a:p>
          <a:p>
            <a:pPr marL="0" indent="0">
              <a:buNone/>
            </a:pPr>
            <a:r>
              <a:rPr lang="en-US" sz="1800">
                <a:highlight>
                  <a:srgbClr val="FFFF00"/>
                </a:highlight>
              </a:rPr>
              <a:t>Liver failure</a:t>
            </a:r>
            <a:r>
              <a:rPr lang="en-US" sz="1800"/>
              <a:t> Patients often have a raised total body sodium, so use salt-poor albumin or blood for resuscitation, and avoid 0.9% saline for maintenance. </a:t>
            </a:r>
            <a:endParaRPr lang="en-US" sz="1800"/>
          </a:p>
          <a:p>
            <a:pPr marL="0" indent="0">
              <a:buNone/>
            </a:pPr>
            <a:r>
              <a:rPr lang="en-US" sz="1800">
                <a:highlight>
                  <a:srgbClr val="FFFF00"/>
                </a:highlight>
              </a:rPr>
              <a:t>Acute pancreatitis </a:t>
            </a:r>
            <a:r>
              <a:rPr lang="en-US" sz="1800"/>
              <a:t>Aggressive fluid resuscitation is required due to large amounts of sequestered third space’ fluid.</a:t>
            </a:r>
            <a:endParaRPr lang="en-US" sz="1800"/>
          </a:p>
          <a:p>
            <a:pPr marL="0" indent="0">
              <a:buNone/>
            </a:pPr>
            <a:r>
              <a:rPr lang="en-US" sz="1800"/>
              <a:t> </a:t>
            </a:r>
            <a:endParaRPr lang="en-US" sz="18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 </a:t>
            </a:r>
            <a:endParaRPr lang="en-US">
              <a:solidFill>
                <a:srgbClr val="FF0000"/>
              </a:solidFill>
            </a:endParaRPr>
          </a:p>
        </p:txBody>
      </p:sp>
      <p:sp>
        <p:nvSpPr>
          <p:cNvPr id="3" name="Content Placeholder 2"/>
          <p:cNvSpPr>
            <a:spLocks noGrp="1"/>
          </p:cNvSpPr>
          <p:nvPr>
            <p:ph idx="1"/>
          </p:nvPr>
        </p:nvSpPr>
        <p:spPr>
          <a:xfrm>
            <a:off x="302260" y="821690"/>
            <a:ext cx="8384540" cy="5306060"/>
          </a:xfrm>
        </p:spPr>
        <p:txBody>
          <a:bodyPr/>
          <a:p>
            <a:pPr marL="0" indent="0">
              <a:buNone/>
            </a:pPr>
            <a:r>
              <a:rPr lang="en-US" sz="1800">
                <a:highlight>
                  <a:srgbClr val="FFFF00"/>
                </a:highlight>
                <a:sym typeface="+mn-ea"/>
              </a:rPr>
              <a:t>Poor urine output  </a:t>
            </a:r>
            <a:r>
              <a:rPr lang="en-US" sz="1800">
                <a:sym typeface="+mn-ea"/>
              </a:rPr>
              <a:t>Aim for &gt;1 mL/kg/h; the minimum is &gt;0.5mL/kg/h. Give a fluid challenge, eg 500mL 0.9% saline over 1h (or half this volume in heart failure or the elderly), and recheck the urine output. If not catheterized, exclude retention; if catheterized, ensure the catheter is not blocked</a:t>
            </a:r>
            <a:endParaRPr lang="en-US" sz="1800">
              <a:highlight>
                <a:srgbClr val="FFFF00"/>
              </a:highlight>
            </a:endParaRPr>
          </a:p>
          <a:p>
            <a:pPr marL="0" indent="0">
              <a:buNone/>
            </a:pPr>
            <a:r>
              <a:rPr lang="en-US" sz="1800">
                <a:highlight>
                  <a:srgbClr val="FFFF00"/>
                </a:highlight>
              </a:rPr>
              <a:t>Post-operative</a:t>
            </a:r>
            <a:r>
              <a:rPr lang="en-US" sz="1800"/>
              <a:t> Check the operation notes for intraoperative losses, and ensure you chart and replace added losses from drains, etc. Shock Resuscitate with colloid or 0.9% saline via large-bore cannulae. Identify the type of shock. </a:t>
            </a:r>
            <a:endParaRPr lang="en-US" sz="1800">
              <a:highlight>
                <a:srgbClr val="FFFF00"/>
              </a:highlight>
            </a:endParaRPr>
          </a:p>
          <a:p>
            <a:pPr marL="0" indent="0">
              <a:buNone/>
            </a:pPr>
            <a:r>
              <a:rPr lang="en-US" sz="1800">
                <a:highlight>
                  <a:srgbClr val="FFFF00"/>
                </a:highlight>
              </a:rPr>
              <a:t>Transpiration losses</a:t>
            </a:r>
            <a:r>
              <a:rPr lang="en-US" sz="1800"/>
              <a:t> (fever, burns) Be ware the large amounts of fluid that can be lost unseen through transpiration. Severe burns in particular may require aggressive fluid resuscitation </a:t>
            </a:r>
            <a:endParaRPr lang="en-US" sz="18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olidFill>
                  <a:srgbClr val="FF0000"/>
                </a:solidFill>
              </a:rPr>
              <a:t> </a:t>
            </a:r>
            <a:r>
              <a:rPr lang="en-US" b="1">
                <a:solidFill>
                  <a:srgbClr val="FF0000"/>
                </a:solidFill>
              </a:rPr>
              <a:t>Surgery in those on steroids</a:t>
            </a:r>
            <a:endParaRPr lang="en-US" b="1">
              <a:solidFill>
                <a:srgbClr val="FF0000"/>
              </a:solidFill>
            </a:endParaRPr>
          </a:p>
        </p:txBody>
      </p:sp>
      <p:sp>
        <p:nvSpPr>
          <p:cNvPr id="3" name="Content Placeholder 2"/>
          <p:cNvSpPr>
            <a:spLocks noGrp="1"/>
          </p:cNvSpPr>
          <p:nvPr>
            <p:ph idx="1"/>
          </p:nvPr>
        </p:nvSpPr>
        <p:spPr>
          <a:xfrm>
            <a:off x="288290" y="965200"/>
            <a:ext cx="8398510" cy="5162550"/>
          </a:xfrm>
        </p:spPr>
        <p:txBody>
          <a:bodyPr/>
          <a:p>
            <a:pPr marL="0" indent="0">
              <a:buNone/>
            </a:pPr>
            <a:r>
              <a:rPr lang="en-US" sz="1800">
                <a:latin typeface="Arial" panose="020B0604020202020204" pitchFamily="34" charset="0"/>
                <a:cs typeface="Arial" panose="020B0604020202020204" pitchFamily="34" charset="0"/>
              </a:rPr>
              <a:t>Patients on steroids may not be able to mount an appropriate adrenal response to meet the stress of surgery due to suppression of the hypothalamic-pituitary-adrenal (HPA) axis. Extra corticosteroid cover may be required, depending on the type of surgery. Consider cover for any patient taking &gt;5mg/d of prednisolone (or equivalent) for more than 2 weeks or any patient who has had their long-term steroid reduced in the last 2–4 weeks. There is also potential for HPA suppression in patients taking long-term high-dose inhaled or topical corticosteroids. Patients should take their normal morning steroid dose. </a:t>
            </a:r>
            <a:endParaRPr lang="en-US" sz="1800">
              <a:latin typeface="Arial" panose="020B0604020202020204" pitchFamily="34" charset="0"/>
              <a:cs typeface="Arial" panose="020B0604020202020204" pitchFamily="34" charset="0"/>
            </a:endParaRPr>
          </a:p>
          <a:p>
            <a:pPr marL="0" indent="0">
              <a:buNone/>
            </a:pPr>
            <a:r>
              <a:rPr lang="en-US" sz="1800">
                <a:latin typeface="Arial" panose="020B0604020202020204" pitchFamily="34" charset="0"/>
                <a:cs typeface="Arial" panose="020B0604020202020204" pitchFamily="34" charset="0"/>
              </a:rPr>
              <a:t>•</a:t>
            </a:r>
            <a:r>
              <a:rPr lang="en-US" sz="1800">
                <a:highlight>
                  <a:srgbClr val="FFFF00"/>
                </a:highlight>
                <a:latin typeface="Arial" panose="020B0604020202020204" pitchFamily="34" charset="0"/>
                <a:cs typeface="Arial" panose="020B0604020202020204" pitchFamily="34" charset="0"/>
              </a:rPr>
              <a:t> Minor procedures:</a:t>
            </a:r>
            <a:r>
              <a:rPr lang="en-US" sz="1800">
                <a:latin typeface="Arial" panose="020B0604020202020204" pitchFamily="34" charset="0"/>
                <a:cs typeface="Arial" panose="020B0604020202020204" pitchFamily="34" charset="0"/>
              </a:rPr>
              <a:t> under local anaesthetic: No supplementation required.</a:t>
            </a:r>
            <a:endParaRPr lang="en-US" sz="1800">
              <a:latin typeface="Arial" panose="020B0604020202020204" pitchFamily="34" charset="0"/>
              <a:cs typeface="Arial" panose="020B0604020202020204" pitchFamily="34" charset="0"/>
            </a:endParaRPr>
          </a:p>
          <a:p>
            <a:pPr marL="0" indent="0">
              <a:buNone/>
            </a:pPr>
            <a:r>
              <a:rPr lang="en-US" sz="1800">
                <a:latin typeface="Arial" panose="020B0604020202020204" pitchFamily="34" charset="0"/>
                <a:cs typeface="Arial" panose="020B0604020202020204" pitchFamily="34" charset="0"/>
              </a:rPr>
              <a:t>•</a:t>
            </a:r>
            <a:r>
              <a:rPr lang="en-US" sz="1800">
                <a:highlight>
                  <a:srgbClr val="FFFF00"/>
                </a:highlight>
                <a:latin typeface="Arial" panose="020B0604020202020204" pitchFamily="34" charset="0"/>
                <a:cs typeface="Arial" panose="020B0604020202020204" pitchFamily="34" charset="0"/>
              </a:rPr>
              <a:t> Moderate procedures:</a:t>
            </a:r>
            <a:r>
              <a:rPr lang="en-US" sz="1800">
                <a:latin typeface="Arial" panose="020B0604020202020204" pitchFamily="34" charset="0"/>
                <a:cs typeface="Arial" panose="020B0604020202020204" pitchFamily="34" charset="0"/>
              </a:rPr>
              <a:t> (eg joint replacement) Give 50mg hydrocortisone before induction and 25mg every 8h for 24h. Resume normal dose thereafter</a:t>
            </a:r>
            <a:endParaRPr lang="en-US" sz="1800">
              <a:latin typeface="Arial" panose="020B0604020202020204" pitchFamily="34" charset="0"/>
              <a:cs typeface="Arial" panose="020B0604020202020204" pitchFamily="34" charset="0"/>
            </a:endParaRPr>
          </a:p>
          <a:p>
            <a:pPr marL="0" indent="0">
              <a:buNone/>
            </a:pPr>
            <a:r>
              <a:rPr lang="en-US" sz="1800">
                <a:latin typeface="Arial" panose="020B0604020202020204" pitchFamily="34" charset="0"/>
                <a:cs typeface="Arial" panose="020B0604020202020204" pitchFamily="34" charset="0"/>
              </a:rPr>
              <a:t>• </a:t>
            </a:r>
            <a:r>
              <a:rPr lang="en-US" sz="1800">
                <a:highlight>
                  <a:srgbClr val="FFFF00"/>
                </a:highlight>
                <a:latin typeface="Arial" panose="020B0604020202020204" pitchFamily="34" charset="0"/>
                <a:cs typeface="Arial" panose="020B0604020202020204" pitchFamily="34" charset="0"/>
              </a:rPr>
              <a:t>Major surgery:</a:t>
            </a:r>
            <a:r>
              <a:rPr lang="en-US" sz="1800">
                <a:latin typeface="Arial" panose="020B0604020202020204" pitchFamily="34" charset="0"/>
                <a:cs typeface="Arial" panose="020B0604020202020204" pitchFamily="34" charset="0"/>
              </a:rPr>
              <a:t> Give 100mg hydrocortisone before induction and 50mg every 8h for 24h. After 24h, halve this dose each day until the level of maintenance. Patients with primary adrenal insufficiency will need extra cover. The major risk with adrenal insufficiency is hypotension, so if this is encountered without an obvious cause, consider a stat dose of hydrocortisone.</a:t>
            </a:r>
            <a:endParaRPr lang="en-US" sz="1800">
              <a:latin typeface="Arial" panose="020B0604020202020204" pitchFamily="34" charset="0"/>
              <a:cs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23850" y="190500"/>
            <a:ext cx="8229600" cy="582613"/>
          </a:xfrm>
        </p:spPr>
        <p:txBody>
          <a:bodyPr/>
          <a:p>
            <a:r>
              <a:rPr lang="en-US" sz="2000" b="1">
                <a:solidFill>
                  <a:srgbClr val="FF0000"/>
                </a:solidFill>
                <a:latin typeface="Arial Black" panose="020B0A04020102020204" charset="0"/>
                <a:cs typeface="Arial Black" panose="020B0A04020102020204" charset="0"/>
              </a:rPr>
              <a:t>Drugs most commonly used in surgical Operation</a:t>
            </a:r>
            <a:endParaRPr lang="en-US" sz="2000" b="1">
              <a:solidFill>
                <a:srgbClr val="FF0000"/>
              </a:solidFill>
              <a:latin typeface="Arial Black" panose="020B0A04020102020204" charset="0"/>
              <a:cs typeface="Arial Black" panose="020B0A04020102020204" charset="0"/>
            </a:endParaRPr>
          </a:p>
        </p:txBody>
      </p:sp>
      <p:sp>
        <p:nvSpPr>
          <p:cNvPr id="3" name="Content Placeholder 2"/>
          <p:cNvSpPr>
            <a:spLocks noGrp="1"/>
          </p:cNvSpPr>
          <p:nvPr>
            <p:ph idx="1"/>
          </p:nvPr>
        </p:nvSpPr>
        <p:spPr>
          <a:xfrm>
            <a:off x="132715" y="1038225"/>
            <a:ext cx="8554085" cy="5089525"/>
          </a:xfrm>
        </p:spPr>
        <p:txBody>
          <a:bodyPr/>
          <a:p>
            <a:pPr marL="0" indent="0">
              <a:buNone/>
            </a:pPr>
            <a:r>
              <a:rPr lang="en-US" sz="1800">
                <a:highlight>
                  <a:srgbClr val="FFFF00"/>
                </a:highlight>
              </a:rPr>
              <a:t>Tramadol hydrochloride</a:t>
            </a:r>
            <a:endParaRPr lang="en-US" sz="1800">
              <a:highlight>
                <a:srgbClr val="FFFF00"/>
              </a:highlight>
            </a:endParaRPr>
          </a:p>
          <a:p>
            <a:pPr marL="0" indent="0">
              <a:buNone/>
            </a:pPr>
            <a:r>
              <a:rPr lang="en-US" sz="1800"/>
              <a:t>An opioid analgesic indicated for Moderate to severe pain, Moderate to severe acute pain, Moderate to severe chronic pain and postoperative pain. It produces analgesia by two mechanisms: an opioid effect and an enhancement of serotonergic and adrenergic pathways. It has fewer of the typical opioid side-effects (notably, less respiratory depression, less constipation and less addiction potential); psychiatric reactions have been reported. </a:t>
            </a:r>
            <a:endParaRPr lang="en-US" sz="1800"/>
          </a:p>
          <a:p>
            <a:pPr marL="0" indent="0">
              <a:buNone/>
            </a:pPr>
            <a:r>
              <a:rPr lang="en-US" sz="1800"/>
              <a:t>SIDE-EFFECTS : Common or very common : Malaise.</a:t>
            </a:r>
            <a:endParaRPr lang="en-US" sz="1800"/>
          </a:p>
          <a:p>
            <a:pPr marL="0" indent="0">
              <a:buNone/>
            </a:pPr>
            <a:r>
              <a:rPr lang="en-US" sz="1800"/>
              <a:t> </a:t>
            </a:r>
            <a:r>
              <a:rPr lang="en-US" sz="1800">
                <a:highlight>
                  <a:srgbClr val="FFFF00"/>
                </a:highlight>
              </a:rPr>
              <a:t>Acetaminophen</a:t>
            </a:r>
            <a:r>
              <a:rPr lang="en-US" sz="1800"/>
              <a:t> (Paracetamol) A Non-opioid analgesic indicated for Mild to moderate pain or Pyrexia. </a:t>
            </a:r>
            <a:endParaRPr lang="en-US" sz="1800"/>
          </a:p>
          <a:p>
            <a:pPr marL="0" indent="0">
              <a:buNone/>
            </a:pPr>
            <a:r>
              <a:rPr lang="en-US" sz="1800">
                <a:highlight>
                  <a:srgbClr val="FFFF00"/>
                </a:highlight>
              </a:rPr>
              <a:t>Ranitidine </a:t>
            </a:r>
            <a:r>
              <a:rPr lang="en-US" sz="1800"/>
              <a:t>:A H2-receptor antagonist heal gastric and duodenal ulcers by reducing gastric acid output as a result of histamine H2-receptor blockade; also used to relieve symptoms of gastro-esophageal reflux disease.</a:t>
            </a:r>
            <a:endParaRPr lang="en-US" sz="1800"/>
          </a:p>
          <a:p>
            <a:pPr marL="0" indent="0">
              <a:buNone/>
            </a:pPr>
            <a:endParaRPr lang="en-US" sz="1800"/>
          </a:p>
          <a:p>
            <a:pPr marL="0" indent="0">
              <a:buNone/>
            </a:pPr>
            <a:endParaRPr lang="en-US" sz="18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solidFill>
                <a:srgbClr val="FF0000"/>
              </a:solidFill>
              <a:latin typeface="Arial Black" panose="020B0A04020102020204" charset="0"/>
              <a:cs typeface="Arial Black" panose="020B0A04020102020204" charset="0"/>
            </a:endParaRPr>
          </a:p>
        </p:txBody>
      </p:sp>
      <p:sp>
        <p:nvSpPr>
          <p:cNvPr id="3" name="Content Placeholder 2"/>
          <p:cNvSpPr>
            <a:spLocks noGrp="1"/>
          </p:cNvSpPr>
          <p:nvPr>
            <p:ph idx="1"/>
          </p:nvPr>
        </p:nvSpPr>
        <p:spPr/>
        <p:txBody>
          <a:bodyPr/>
          <a:p>
            <a:pPr marL="0" indent="0">
              <a:buNone/>
            </a:pPr>
            <a:r>
              <a:rPr lang="en-US" sz="1800">
                <a:highlight>
                  <a:srgbClr val="FFFF00"/>
                </a:highlight>
              </a:rPr>
              <a:t>Omeprazole</a:t>
            </a:r>
            <a:endParaRPr lang="en-US" sz="1800">
              <a:highlight>
                <a:srgbClr val="FFFF00"/>
              </a:highlight>
            </a:endParaRPr>
          </a:p>
          <a:p>
            <a:pPr marL="0" indent="0">
              <a:buNone/>
            </a:pPr>
            <a:r>
              <a:rPr lang="en-US" sz="1800"/>
              <a:t>A proton pump inhibitor inhibits gastric acid secretion by blocking the hydrogen-potassium adenosine triphosphatase enzyme system (the ‘proton pump’) of the gastric parietal cell. It is effective short-term treatment for gastric and duodenal ulcers; also used in combination with antibacterials for the eradication of Helicobacter pylori. Following endoscopic treatment of severe peptic ulcer bleeding, an intravenous, high-dose proton pump inhibitor reduces the risk of rebleeding and the need for surgery. It can be used for the treatment of dyspepsia and gastro-oesophageal reflux disease, also used for the prevention and treatment of NSAID associated ulcers, also be used to control excessive secretion of gastric acid in Zollinger–Ellison syndrome; high doses are often required.</a:t>
            </a:r>
            <a:endParaRPr lang="en-US" sz="18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olidFill>
                  <a:srgbClr val="FF0000"/>
                </a:solidFill>
                <a:latin typeface="Arial Black" panose="020B0A04020102020204" charset="0"/>
                <a:cs typeface="Arial Black" panose="020B0A04020102020204" charset="0"/>
              </a:rPr>
              <a:t> </a:t>
            </a:r>
            <a:endParaRPr lang="en-US">
              <a:solidFill>
                <a:srgbClr val="FF0000"/>
              </a:solidFill>
              <a:latin typeface="Arial Black" panose="020B0A04020102020204" charset="0"/>
              <a:cs typeface="Arial Black" panose="020B0A04020102020204" charset="0"/>
            </a:endParaRPr>
          </a:p>
        </p:txBody>
      </p:sp>
      <p:sp>
        <p:nvSpPr>
          <p:cNvPr id="3" name="Content Placeholder 2"/>
          <p:cNvSpPr>
            <a:spLocks noGrp="1"/>
          </p:cNvSpPr>
          <p:nvPr>
            <p:ph idx="1"/>
          </p:nvPr>
        </p:nvSpPr>
        <p:spPr>
          <a:xfrm>
            <a:off x="457200" y="908685"/>
            <a:ext cx="8229600" cy="5598160"/>
          </a:xfrm>
        </p:spPr>
        <p:txBody>
          <a:bodyPr/>
          <a:p>
            <a:pPr marL="0" indent="0">
              <a:buNone/>
            </a:pPr>
            <a:r>
              <a:rPr lang="en-US" sz="1800">
                <a:solidFill>
                  <a:schemeClr val="tx1"/>
                </a:solidFill>
              </a:rPr>
              <a:t> </a:t>
            </a:r>
            <a:r>
              <a:rPr lang="en-US" sz="1800">
                <a:solidFill>
                  <a:schemeClr val="tx1"/>
                </a:solidFill>
                <a:highlight>
                  <a:srgbClr val="FFFF00"/>
                </a:highlight>
              </a:rPr>
              <a:t>Ceftriaxone and Cefotaxime</a:t>
            </a:r>
            <a:r>
              <a:rPr lang="en-US" sz="1800">
                <a:highlight>
                  <a:srgbClr val="FFFF00"/>
                </a:highlight>
              </a:rPr>
              <a:t> :</a:t>
            </a:r>
            <a:r>
              <a:rPr lang="en-US" sz="1800"/>
              <a:t>Are third generation’ cephalosporins with greater activity than the ‘second generation’ cephalosporins against certain Gram negative bacteria. However, they are less active than cefuroxime against Gram-positive bacteria, most notably Staphylococcus aureus. Ceftriaxone has a longer half-life and therefore needs to be given only once daily. </a:t>
            </a:r>
            <a:endParaRPr lang="en-US" sz="1800"/>
          </a:p>
          <a:p>
            <a:pPr marL="0" indent="0">
              <a:buNone/>
            </a:pPr>
            <a:r>
              <a:rPr lang="en-US" sz="1800"/>
              <a:t>Indications : include serious infections such as septicaemia, pneumonia, and meningitis. </a:t>
            </a:r>
            <a:endParaRPr lang="en-US" sz="1800"/>
          </a:p>
          <a:p>
            <a:pPr marL="0" indent="0">
              <a:buNone/>
            </a:pPr>
            <a:r>
              <a:rPr lang="en-US" sz="1800">
                <a:solidFill>
                  <a:srgbClr val="FF0000"/>
                </a:solidFill>
              </a:rPr>
              <a:t>S.E:</a:t>
            </a:r>
            <a:r>
              <a:rPr lang="en-US" sz="1800"/>
              <a:t> Common or very common Calcium ceftriaxone precipitates in gall bladder—consider discontinuation if symptomatic. calcium ceftriaxone precipitates in urine (particularly in very young, dehydrated or those who are immobilised)—consider discontinuation if symptomatic.</a:t>
            </a:r>
            <a:endParaRPr lang="en-US" sz="1800"/>
          </a:p>
          <a:p>
            <a:pPr marL="0" indent="0">
              <a:buNone/>
            </a:pPr>
            <a:r>
              <a:rPr lang="en-US" sz="1800">
                <a:solidFill>
                  <a:schemeClr val="tx1"/>
                </a:solidFill>
                <a:highlight>
                  <a:srgbClr val="FFFF00"/>
                </a:highlight>
              </a:rPr>
              <a:t>Meropenem</a:t>
            </a:r>
            <a:r>
              <a:rPr lang="en-US" sz="1800"/>
              <a:t> A carbapenem (beta-lactam antibacterial) have good activity against Pseudomonas aeruginosa, not active against meticillin-resistant Staphylococcus aureus and Enterococcus faecium. used for the treatment of severe hospital-acquired infections and polymicrobial infectionsincluding septicaemia, hospital-acquired pneumonia, intra-abdominal infections, skin and soft-tissue infections, and complicated urinary </a:t>
            </a:r>
            <a:endParaRPr lang="en-US" sz="1800"/>
          </a:p>
          <a:p>
            <a:pPr marL="0" indent="0">
              <a:buNone/>
            </a:pPr>
            <a:r>
              <a:rPr lang="en-US" sz="2000">
                <a:solidFill>
                  <a:srgbClr val="FF0000"/>
                </a:solidFill>
              </a:rPr>
              <a:t>S.E:</a:t>
            </a:r>
            <a:r>
              <a:rPr lang="en-US" sz="1800"/>
              <a:t> Common or very common Abdominal pain. diarrhoea. disturbances in liver function tests . headache. nausea. pruritus. rash. thrombocythaemia. </a:t>
            </a:r>
            <a:endParaRPr lang="en-US" sz="18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solidFill>
                <a:srgbClr val="FF0000"/>
              </a:solidFill>
              <a:latin typeface="Arial Black" panose="020B0A04020102020204" charset="0"/>
              <a:cs typeface="Arial Black" panose="020B0A04020102020204" charset="0"/>
            </a:endParaRPr>
          </a:p>
        </p:txBody>
      </p:sp>
      <p:sp>
        <p:nvSpPr>
          <p:cNvPr id="3" name="Content Placeholder 2"/>
          <p:cNvSpPr>
            <a:spLocks noGrp="1"/>
          </p:cNvSpPr>
          <p:nvPr>
            <p:ph idx="1"/>
          </p:nvPr>
        </p:nvSpPr>
        <p:spPr/>
        <p:txBody>
          <a:bodyPr/>
          <a:p>
            <a:pPr marL="0" indent="0">
              <a:buNone/>
            </a:pPr>
            <a:r>
              <a:rPr lang="en-US" sz="2000">
                <a:highlight>
                  <a:srgbClr val="FFFF00"/>
                </a:highlight>
              </a:rPr>
              <a:t>Vancomycin</a:t>
            </a:r>
            <a:endParaRPr lang="en-US" sz="2000">
              <a:highlight>
                <a:srgbClr val="FFFF00"/>
              </a:highlight>
            </a:endParaRPr>
          </a:p>
          <a:p>
            <a:pPr marL="0" indent="0">
              <a:buNone/>
            </a:pPr>
            <a:r>
              <a:rPr lang="en-US" sz="2000"/>
              <a:t>The glycopeptide antibiotic vancomycin has bactericidal activity against aerobic and anaerobic Gram positive bacteria including multi-resistant staphylococci. However, there are reports of Staphylococcus aureus with reduced susceptibility to glycopeptides. There are increasing </a:t>
            </a:r>
            <a:endParaRPr lang="en-US" sz="2000"/>
          </a:p>
          <a:p>
            <a:pPr marL="0" indent="0">
              <a:buNone/>
            </a:pPr>
            <a:r>
              <a:rPr lang="en-US" sz="2000"/>
              <a:t>reports of glycopeptide-resistant enterococci. Penetration into cerebrospinal fluid is poor. With intravenous use Vancomycin has a long duration of action and can therefore be given every 12 hours.</a:t>
            </a:r>
            <a:endParaRPr lang="en-US" sz="2000"/>
          </a:p>
          <a:p>
            <a:pPr marL="0" indent="0">
              <a:buNone/>
            </a:pPr>
            <a:r>
              <a:rPr lang="en-US" sz="2000">
                <a:solidFill>
                  <a:srgbClr val="FF0000"/>
                </a:solidFill>
              </a:rPr>
              <a:t>S.E:</a:t>
            </a:r>
            <a:r>
              <a:rPr lang="en-US" sz="2000"/>
              <a:t> Common or very common: With intravenous use Blood disorders, including neutropenia . </a:t>
            </a:r>
            <a:endParaRPr lang="en-US" sz="2000"/>
          </a:p>
          <a:p>
            <a:pPr marL="0" indent="0">
              <a:buNone/>
            </a:pPr>
            <a:r>
              <a:rPr lang="en-US" sz="2000"/>
              <a:t>interstitial nephritis. nephrotoxicity. ototoxicity (discontinue if tinnitus occurs). renal failure. </a:t>
            </a:r>
            <a:endParaRPr lang="en-US" sz="2000"/>
          </a:p>
          <a:p>
            <a:pPr marL="0" indent="0">
              <a:buNone/>
            </a:pPr>
            <a:endParaRPr lang="en-US" sz="20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pPr marL="0" indent="0">
              <a:buNone/>
            </a:pPr>
            <a:r>
              <a:rPr lang="en-US" sz="2000">
                <a:solidFill>
                  <a:srgbClr val="FF0000"/>
                </a:solidFill>
                <a:sym typeface="+mn-ea"/>
              </a:rPr>
              <a:t> </a:t>
            </a:r>
            <a:r>
              <a:rPr lang="en-US" sz="2000">
                <a:solidFill>
                  <a:srgbClr val="FF0000"/>
                </a:solidFill>
                <a:highlight>
                  <a:srgbClr val="FFFF00"/>
                </a:highlight>
                <a:sym typeface="+mn-ea"/>
              </a:rPr>
              <a:t>Metoclopramide</a:t>
            </a:r>
            <a:endParaRPr lang="en-US" sz="2000">
              <a:solidFill>
                <a:srgbClr val="FF0000"/>
              </a:solidFill>
            </a:endParaRPr>
          </a:p>
          <a:p>
            <a:pPr marL="0" indent="0">
              <a:buNone/>
            </a:pPr>
            <a:r>
              <a:rPr lang="en-US" sz="2000">
                <a:sym typeface="+mn-ea"/>
              </a:rPr>
              <a:t>A dopamine receptor antagonist indicated for Symptomatic treatment of nausea and vomiting, Nausea and vomiting in palliative care, and hiccup in palliative care.</a:t>
            </a:r>
            <a:endParaRPr lang="en-US" sz="2000"/>
          </a:p>
          <a:p>
            <a:pPr marL="0" indent="0">
              <a:buNone/>
            </a:pPr>
            <a:r>
              <a:rPr lang="en-US" sz="2000" b="1">
                <a:solidFill>
                  <a:srgbClr val="FF0000"/>
                </a:solidFill>
                <a:sym typeface="+mn-ea"/>
              </a:rPr>
              <a:t>S:E</a:t>
            </a:r>
            <a:r>
              <a:rPr lang="en-US" sz="2000">
                <a:sym typeface="+mn-ea"/>
              </a:rPr>
              <a:t> Common or very common: Extrapyramidal effects (especially in children and young adults (15–19 years old). galactorrhoea. gynaecomastia. hyperprolactinaemia. menstrual changes. Metoclopramide can induce acute dystonic reactions involving facial and skeletal muscle spasms and oculogyric crises. These dystonic effects are more common in the young (especially girls and young </a:t>
            </a:r>
            <a:endParaRPr lang="en-US" sz="2000"/>
          </a:p>
          <a:p>
            <a:pPr marL="0" indent="0">
              <a:buNone/>
            </a:pPr>
            <a:r>
              <a:rPr lang="en-US" sz="2000">
                <a:sym typeface="+mn-ea"/>
              </a:rPr>
              <a:t>women) and the very old; they usually occur shortly after starting treatment with metoclopramide and subside within 24 hours of stopping it. Injection of an antiparkinsonian drug such as procyclidine will </a:t>
            </a:r>
            <a:endParaRPr lang="en-US" sz="2000"/>
          </a:p>
          <a:p>
            <a:pPr marL="0" indent="0">
              <a:buNone/>
            </a:pPr>
            <a:r>
              <a:rPr lang="en-US" sz="2000">
                <a:sym typeface="+mn-ea"/>
              </a:rPr>
              <a:t>abort dystonic attacks.</a:t>
            </a:r>
            <a:endParaRPr lang="en-US" sz="2000"/>
          </a:p>
          <a:p>
            <a:pPr marL="0" indent="0">
              <a:buNone/>
            </a:pPr>
            <a:endParaRPr lang="en-US" sz="20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sz="2000">
              <a:solidFill>
                <a:srgbClr val="FF0000"/>
              </a:solidFill>
              <a:latin typeface="Arial Black" panose="020B0A04020102020204" charset="0"/>
              <a:cs typeface="Arial Black" panose="020B0A04020102020204" charset="0"/>
            </a:endParaRPr>
          </a:p>
        </p:txBody>
      </p:sp>
      <p:sp>
        <p:nvSpPr>
          <p:cNvPr id="3" name="Content Placeholder 2"/>
          <p:cNvSpPr>
            <a:spLocks noGrp="1"/>
          </p:cNvSpPr>
          <p:nvPr>
            <p:ph idx="1"/>
          </p:nvPr>
        </p:nvSpPr>
        <p:spPr/>
        <p:txBody>
          <a:bodyPr/>
          <a:p>
            <a:pPr marL="0" indent="0">
              <a:buNone/>
            </a:pPr>
            <a:r>
              <a:rPr lang="en-US" sz="1800">
                <a:highlight>
                  <a:srgbClr val="FFFF00"/>
                </a:highlight>
              </a:rPr>
              <a:t> </a:t>
            </a:r>
            <a:r>
              <a:rPr lang="en-US" sz="1800">
                <a:highlight>
                  <a:srgbClr val="FFFF00"/>
                </a:highlight>
                <a:sym typeface="+mn-ea"/>
              </a:rPr>
              <a:t>Ciprofloxacin</a:t>
            </a:r>
            <a:endParaRPr lang="en-US" sz="1800">
              <a:highlight>
                <a:srgbClr val="FFFF00"/>
              </a:highlight>
            </a:endParaRPr>
          </a:p>
          <a:p>
            <a:pPr marL="0" indent="0">
              <a:buNone/>
            </a:pPr>
            <a:r>
              <a:rPr lang="en-US" sz="1800">
                <a:sym typeface="+mn-ea"/>
              </a:rPr>
              <a:t>A quinolone active against both Gram-positive and Gram-negative bacteria. It is particularly active against Gram-negative bacteria, including salmonella, shigella, campylobacter, neisseria, and pseudomonas. Ciprofloxacin has only moderate activity against Gram-positive bacteria such as Streptococcus pneumoniae and Enterococcus faecalis; it should not be used for pneumococcal pneumonia. It is active against chlamydia and some mycobacteria. Most anaerobic organisms are not susceptible. Ciprofloxacin can be used for respiratory tract infections (but not for pneumococcal pneumonia), urinary tract infections, infections of the gastro-intestinal system (including typhoid fever), bone and joint infections, gonorrhoea and septicaemia caused by sensitive organisms.Although ciprofloxacin licensed for skin and soft-tissue infections, many staphylococci are resistant to and use should be avoided in MRSA infections.</a:t>
            </a:r>
            <a:endParaRPr lang="en-US" sz="1800"/>
          </a:p>
          <a:p>
            <a:pPr marL="0" indent="0">
              <a:buNone/>
            </a:pPr>
            <a:r>
              <a:rPr lang="en-US" sz="1800">
                <a:sym typeface="+mn-ea"/>
              </a:rPr>
              <a:t>▶</a:t>
            </a:r>
            <a:r>
              <a:rPr lang="en-US" sz="1800" b="1">
                <a:solidFill>
                  <a:srgbClr val="FF0000"/>
                </a:solidFill>
                <a:sym typeface="+mn-ea"/>
              </a:rPr>
              <a:t> S.E:</a:t>
            </a:r>
            <a:r>
              <a:rPr lang="en-US" sz="1800">
                <a:sym typeface="+mn-ea"/>
              </a:rPr>
              <a:t> Common or very common: Flatulence. diarrhoea .dizziness. headache. nausea. vomiting.With intravenous use Pain at injection site. phlebitis at injection site.</a:t>
            </a:r>
            <a:endParaRPr lang="en-US" sz="1800"/>
          </a:p>
          <a:p>
            <a:pPr marL="0" indent="0">
              <a:buNone/>
            </a:pPr>
            <a:endParaRPr lang="en-US" sz="2000"/>
          </a:p>
          <a:p>
            <a:pPr marL="0" indent="0">
              <a:buNone/>
            </a:pPr>
            <a:endParaRPr lang="en-US"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7" name="Title 1"/>
          <p:cNvSpPr>
            <a:spLocks noGrp="1"/>
          </p:cNvSpPr>
          <p:nvPr>
            <p:ph type="title"/>
          </p:nvPr>
        </p:nvSpPr>
        <p:spPr/>
        <p:txBody>
          <a:bodyPr anchor="ctr" anchorCtr="0"/>
          <a:p>
            <a:r>
              <a:rPr lang="en-US" altLang="zh-CN" b="1">
                <a:solidFill>
                  <a:srgbClr val="FF0000"/>
                </a:solidFill>
              </a:rPr>
              <a:t> Surgical prophylaxis:</a:t>
            </a:r>
            <a:endParaRPr lang="en-US" altLang="zh-CN" b="1">
              <a:solidFill>
                <a:srgbClr val="FF0000"/>
              </a:solidFill>
            </a:endParaRPr>
          </a:p>
        </p:txBody>
      </p:sp>
      <p:sp>
        <p:nvSpPr>
          <p:cNvPr id="4098" name="Content Placeholder 2"/>
          <p:cNvSpPr>
            <a:spLocks noGrp="1"/>
          </p:cNvSpPr>
          <p:nvPr>
            <p:ph idx="1"/>
          </p:nvPr>
        </p:nvSpPr>
        <p:spPr/>
        <p:txBody>
          <a:bodyPr anchor="t" anchorCtr="0"/>
          <a:p>
            <a:pPr marL="0" indent="0">
              <a:buNone/>
            </a:pPr>
            <a:r>
              <a:rPr lang="en-US" altLang="zh-CN" sz="1800"/>
              <a:t>Antibiotics administered before contamination of previously sterile tissues or fluids are considered prophylactic. The goal of prophylactic antibiotics is to prevent an infection from developing </a:t>
            </a:r>
            <a:endParaRPr lang="en-US" altLang="zh-CN" sz="1800"/>
          </a:p>
          <a:p>
            <a:pPr marL="0" indent="0">
              <a:buNone/>
            </a:pPr>
            <a:r>
              <a:rPr lang="en-US" altLang="zh-CN" sz="1800" b="1">
                <a:solidFill>
                  <a:srgbClr val="FF0000"/>
                </a:solidFill>
              </a:rPr>
              <a:t>Common surgical pathogens</a:t>
            </a:r>
            <a:endParaRPr lang="en-US" altLang="zh-CN" sz="1800" b="1">
              <a:solidFill>
                <a:srgbClr val="FF0000"/>
              </a:solidFill>
            </a:endParaRPr>
          </a:p>
          <a:p>
            <a:pPr marL="0" indent="0">
              <a:buNone/>
            </a:pPr>
            <a:r>
              <a:rPr lang="en-US" altLang="zh-CN" sz="1800"/>
              <a:t>*The predominant organisms causing SSIs after clean procedures are skin flora, including S. aureus and coagulase-negative staphylococci (e.g.,Staphylococcus epidermidis)</a:t>
            </a:r>
            <a:endParaRPr lang="en-US" altLang="zh-CN" sz="1800"/>
          </a:p>
          <a:p>
            <a:pPr marL="0" indent="0">
              <a:buNone/>
            </a:pPr>
            <a:r>
              <a:rPr lang="en-US" altLang="zh-CN" sz="1800"/>
              <a:t>*In clean-contaminated procedures, including abdominal procedures and heart, kidney, and liver transplantations, the predominant organisms include gram negative rods and enterococci in addition to skin flora </a:t>
            </a:r>
            <a:endParaRPr lang="en-US" altLang="zh-CN" sz="1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Title 1"/>
          <p:cNvSpPr>
            <a:spLocks noGrp="1"/>
          </p:cNvSpPr>
          <p:nvPr>
            <p:ph type="title"/>
          </p:nvPr>
        </p:nvSpPr>
        <p:spPr/>
        <p:txBody>
          <a:bodyPr anchor="ctr" anchorCtr="0"/>
          <a:p>
            <a:br>
              <a:rPr lang="en-US" altLang="zh-CN"/>
            </a:br>
            <a:r>
              <a:rPr lang="en-US" altLang="zh-CN">
                <a:latin typeface="Arial Black" panose="020B0A04020102020204" charset="0"/>
                <a:cs typeface="Arial Black" panose="020B0A04020102020204" charset="0"/>
              </a:rPr>
              <a:t> </a:t>
            </a:r>
            <a:r>
              <a:rPr lang="en-US" altLang="zh-CN">
                <a:solidFill>
                  <a:srgbClr val="FF0000"/>
                </a:solidFill>
                <a:latin typeface="Arial Black" panose="020B0A04020102020204" charset="0"/>
                <a:cs typeface="Arial Black" panose="020B0A04020102020204" charset="0"/>
              </a:rPr>
              <a:t>Antimicrobial selection</a:t>
            </a:r>
            <a:br>
              <a:rPr lang="en-US" altLang="zh-CN"/>
            </a:br>
            <a:br>
              <a:rPr lang="en-US" altLang="zh-CN" sz="1800"/>
            </a:br>
            <a:endParaRPr lang="en-US" altLang="zh-CN" sz="1800"/>
          </a:p>
        </p:txBody>
      </p:sp>
      <p:sp>
        <p:nvSpPr>
          <p:cNvPr id="5122" name="Content Placeholder 2"/>
          <p:cNvSpPr>
            <a:spLocks noGrp="1"/>
          </p:cNvSpPr>
          <p:nvPr>
            <p:ph idx="1"/>
          </p:nvPr>
        </p:nvSpPr>
        <p:spPr>
          <a:xfrm>
            <a:off x="325755" y="893445"/>
            <a:ext cx="8417560" cy="5441950"/>
          </a:xfrm>
        </p:spPr>
        <p:txBody>
          <a:bodyPr anchor="t" anchorCtr="0"/>
          <a:p>
            <a:pPr marL="0" indent="0">
              <a:buNone/>
            </a:pPr>
            <a:r>
              <a:rPr lang="en-US" altLang="zh-CN" sz="2000">
                <a:latin typeface="Arial" panose="020B0604020202020204" pitchFamily="34" charset="0"/>
                <a:cs typeface="Arial" panose="020B0604020202020204" pitchFamily="34" charset="0"/>
              </a:rPr>
              <a:t>The choice of the prophylactic antimicrobial depends on the type of surgical procedure, most likely pathogenic organisms, safety and efficacy of the antimicrobial,Typically, gram-positive coverage is included in the choice of surgical prophylaxis because organisms such as S. aureus and S. epidermidis are common skin flora. </a:t>
            </a:r>
            <a:endParaRPr lang="en-US" altLang="zh-CN" sz="2000">
              <a:latin typeface="Arial" panose="020B0604020202020204" pitchFamily="34" charset="0"/>
              <a:cs typeface="Arial" panose="020B0604020202020204" pitchFamily="34" charset="0"/>
            </a:endParaRPr>
          </a:p>
          <a:p>
            <a:pPr marL="0" indent="0">
              <a:buNone/>
            </a:pPr>
            <a:r>
              <a:rPr lang="en-US" altLang="zh-CN" sz="2000">
                <a:latin typeface="Arial" panose="020B0604020202020204" pitchFamily="34" charset="0"/>
                <a:cs typeface="Arial" panose="020B0604020202020204" pitchFamily="34" charset="0"/>
              </a:rPr>
              <a:t>•Parenteral antibiotic administration is favored because of its reliability in achieving suitable tissue concentrations. </a:t>
            </a:r>
            <a:endParaRPr lang="en-US" altLang="zh-CN" sz="2000">
              <a:latin typeface="Arial" panose="020B0604020202020204" pitchFamily="34" charset="0"/>
              <a:cs typeface="Arial" panose="020B0604020202020204" pitchFamily="34" charset="0"/>
            </a:endParaRPr>
          </a:p>
          <a:p>
            <a:pPr marL="0" indent="0">
              <a:buNone/>
            </a:pPr>
            <a:r>
              <a:rPr lang="en-US" altLang="zh-CN" sz="2000">
                <a:latin typeface="Arial" panose="020B0604020202020204" pitchFamily="34" charset="0"/>
                <a:cs typeface="Arial" panose="020B0604020202020204" pitchFamily="34" charset="0"/>
              </a:rPr>
              <a:t>• First-generation cephalosporins (particularly cefazolin) are the preferred choice. Antianaerobic cephalosporins (eg, cefoxitin or cefotetan) are appropriate choices when broad-spectrum anaerobic and gram negative coverage is desired. </a:t>
            </a:r>
            <a:endParaRPr lang="en-US" altLang="zh-CN" sz="2000">
              <a:latin typeface="Arial" panose="020B0604020202020204" pitchFamily="34" charset="0"/>
              <a:cs typeface="Arial" panose="020B0604020202020204" pitchFamily="34" charset="0"/>
            </a:endParaRPr>
          </a:p>
          <a:p>
            <a:pPr marL="0" indent="0">
              <a:buNone/>
            </a:pPr>
            <a:r>
              <a:rPr lang="en-US" altLang="zh-CN" sz="2000">
                <a:latin typeface="Arial" panose="020B0604020202020204" pitchFamily="34" charset="0"/>
                <a:cs typeface="Arial" panose="020B0604020202020204" pitchFamily="34" charset="0"/>
              </a:rPr>
              <a:t>Vancomycin may be considered for prophylactic therapy in surgical procedures involving implantation of a prosthetic device in which the rate of methicillin-resistant S. aureus (MRSA) is high. If the risk of MRSA is low and a β-lactam hypersensitivity exists, clindamycin can be used instead of cefazolin in order to limit vancomycin use. </a:t>
            </a:r>
            <a:endParaRPr lang="en-US" altLang="zh-CN" sz="2000">
              <a:latin typeface="Arial" panose="020B0604020202020204" pitchFamily="34" charset="0"/>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5" name="Title 1"/>
          <p:cNvSpPr>
            <a:spLocks noGrp="1"/>
          </p:cNvSpPr>
          <p:nvPr>
            <p:ph type="title"/>
          </p:nvPr>
        </p:nvSpPr>
        <p:spPr/>
        <p:txBody>
          <a:bodyPr anchor="ctr" anchorCtr="0"/>
          <a:p>
            <a:r>
              <a:rPr lang="en-US" altLang="zh-CN">
                <a:solidFill>
                  <a:srgbClr val="FF0000"/>
                </a:solidFill>
                <a:latin typeface="Arial Black" panose="020B0A04020102020204" charset="0"/>
                <a:cs typeface="Arial Black" panose="020B0A04020102020204" charset="0"/>
              </a:rPr>
              <a:t> Types of Surgical Operations</a:t>
            </a:r>
            <a:endParaRPr lang="en-US" altLang="zh-CN">
              <a:solidFill>
                <a:srgbClr val="FF0000"/>
              </a:solidFill>
              <a:latin typeface="Arial Black" panose="020B0A04020102020204" charset="0"/>
              <a:cs typeface="Arial Black" panose="020B0A04020102020204" charset="0"/>
            </a:endParaRPr>
          </a:p>
        </p:txBody>
      </p:sp>
      <p:sp>
        <p:nvSpPr>
          <p:cNvPr id="6146" name="Content Placeholder 2"/>
          <p:cNvSpPr>
            <a:spLocks noGrp="1"/>
          </p:cNvSpPr>
          <p:nvPr>
            <p:ph idx="1"/>
          </p:nvPr>
        </p:nvSpPr>
        <p:spPr/>
        <p:txBody>
          <a:bodyPr anchor="t" anchorCtr="0"/>
          <a:p>
            <a:pPr marL="0" indent="0">
              <a:buNone/>
            </a:pPr>
            <a:r>
              <a:rPr lang="en-US" altLang="zh-CN" sz="1800">
                <a:solidFill>
                  <a:srgbClr val="FF0000"/>
                </a:solidFill>
              </a:rPr>
              <a:t>1- Clean : </a:t>
            </a:r>
            <a:r>
              <a:rPr lang="en-US" altLang="zh-CN" sz="1800"/>
              <a:t> An uninfected operative wound in which no inflammation is encountered and the respiratory, alimentary, genital, or uninfected urinary tracts are not entered drainage.  ABs Low Not indicated unless high- risk procedure</a:t>
            </a:r>
            <a:endParaRPr lang="en-US" altLang="zh-CN" sz="1800"/>
          </a:p>
          <a:p>
            <a:pPr marL="0" indent="0">
              <a:buNone/>
            </a:pPr>
            <a:r>
              <a:rPr lang="en-US" altLang="zh-CN" sz="1800">
                <a:solidFill>
                  <a:srgbClr val="FF0000"/>
                </a:solidFill>
              </a:rPr>
              <a:t>2- Clean- contaminated:</a:t>
            </a:r>
            <a:r>
              <a:rPr lang="en-US" altLang="zh-CN" sz="1800"/>
              <a:t> Operative wounds in which the respiratory, alimentary, genital, or urinary tracts are entered under controlled conditions and without </a:t>
            </a:r>
            <a:endParaRPr lang="en-US" altLang="zh-CN" sz="1800"/>
          </a:p>
          <a:p>
            <a:pPr marL="0" indent="0">
              <a:buNone/>
            </a:pPr>
            <a:r>
              <a:rPr lang="en-US" altLang="zh-CN" sz="1800"/>
              <a:t>unusual contamination. Specifically, operations involving the biliary tract, appendix, vagina, and oropharynx are included in this category. Medium Prophylactic antibiotics indicated</a:t>
            </a:r>
            <a:endParaRPr lang="en-US" altLang="zh-CN" sz="1800"/>
          </a:p>
          <a:p>
            <a:pPr marL="0" indent="0">
              <a:buNone/>
            </a:pPr>
            <a:r>
              <a:rPr lang="en-US" altLang="zh-CN" sz="1800">
                <a:solidFill>
                  <a:srgbClr val="FF0000"/>
                </a:solidFill>
              </a:rPr>
              <a:t>3- Contaminated Open, fresh, accidental wounds. </a:t>
            </a:r>
            <a:r>
              <a:rPr lang="en-US" altLang="zh-CN" sz="1800"/>
              <a:t>In addition, operations with major breaks in sterile technique (e.g., open cardiac massage) Technique break during clean- contaminated. procedure. High Prophylactic antibiotics indicated</a:t>
            </a:r>
            <a:endParaRPr lang="en-US" altLang="zh-CN" sz="1800"/>
          </a:p>
          <a:p>
            <a:pPr marL="0" indent="0">
              <a:buNone/>
            </a:pPr>
            <a:r>
              <a:rPr lang="en-US" altLang="zh-CN" sz="1800">
                <a:solidFill>
                  <a:srgbClr val="FF0000"/>
                </a:solidFill>
              </a:rPr>
              <a:t>4- Dirty</a:t>
            </a:r>
            <a:r>
              <a:rPr lang="en-US" altLang="zh-CN" sz="1800"/>
              <a:t> Obvious preexisting infection present(abscess, pus, or necrotic tissue present).Therapeutic antibiotics requir</a:t>
            </a:r>
            <a:endParaRPr lang="en-US" altLang="zh-CN" sz="1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olidFill>
                  <a:srgbClr val="FF0000"/>
                </a:solidFill>
              </a:rPr>
              <a:t> </a:t>
            </a:r>
            <a:r>
              <a:rPr lang="en-US" sz="3200">
                <a:solidFill>
                  <a:srgbClr val="FF0000"/>
                </a:solidFill>
                <a:latin typeface="Arial Black" panose="020B0A04020102020204" charset="0"/>
                <a:cs typeface="Arial Black" panose="020B0A04020102020204" charset="0"/>
              </a:rPr>
              <a:t> </a:t>
            </a:r>
            <a:endParaRPr lang="en-US" sz="3200">
              <a:solidFill>
                <a:srgbClr val="FF0000"/>
              </a:solidFill>
              <a:latin typeface="Arial Black" panose="020B0A04020102020204" charset="0"/>
              <a:cs typeface="Arial Black" panose="020B0A04020102020204" charset="0"/>
            </a:endParaRPr>
          </a:p>
        </p:txBody>
      </p:sp>
      <p:sp>
        <p:nvSpPr>
          <p:cNvPr id="3" name="Content Placeholder 2"/>
          <p:cNvSpPr>
            <a:spLocks noGrp="1"/>
          </p:cNvSpPr>
          <p:nvPr>
            <p:ph idx="1"/>
          </p:nvPr>
        </p:nvSpPr>
        <p:spPr>
          <a:xfrm>
            <a:off x="357505" y="798195"/>
            <a:ext cx="8329295" cy="5500370"/>
          </a:xfrm>
        </p:spPr>
        <p:txBody>
          <a:bodyPr/>
          <a:p>
            <a:pPr marL="0" indent="0">
              <a:buNone/>
            </a:pPr>
            <a:r>
              <a:rPr lang="en-US" sz="1800">
                <a:solidFill>
                  <a:srgbClr val="FF0000"/>
                </a:solidFill>
                <a:latin typeface="Arial" panose="020B0604020202020204" pitchFamily="34" charset="0"/>
                <a:cs typeface="Arial" panose="020B0604020202020204" pitchFamily="34" charset="0"/>
              </a:rPr>
              <a:t>1-Route of Administration</a:t>
            </a:r>
            <a:r>
              <a:rPr lang="en-US" sz="1800">
                <a:latin typeface="Arial" panose="020B0604020202020204" pitchFamily="34" charset="0"/>
                <a:cs typeface="Arial" panose="020B0604020202020204" pitchFamily="34" charset="0"/>
              </a:rPr>
              <a:t> :Intravenous administration is preferred because it produces a more reliable and predictable serum and tissue concentration than intramuscular administration, with the exception of ophthalmic surgery where topical administration is the preferred route. Serum antibiotic levels after oral administration depend on the rate of absorption from the gastrointestinal tract which varies between individuals and is therefore not reliable .But oral administration is used in some bowel operations. Non-absorbable compounds like erythromycin base and neomycin are given up to 24 hours prior to surgery to reduce microbial concentrations in the bowel. Note that oral agents are used adjunctively and do not replace IV agents</a:t>
            </a:r>
            <a:endParaRPr lang="en-US" sz="1800">
              <a:latin typeface="Arial" panose="020B0604020202020204" pitchFamily="34" charset="0"/>
              <a:cs typeface="Arial" panose="020B0604020202020204" pitchFamily="34" charset="0"/>
            </a:endParaRPr>
          </a:p>
          <a:p>
            <a:pPr marL="0" indent="0">
              <a:buNone/>
            </a:pPr>
            <a:r>
              <a:rPr lang="en-US" sz="1800">
                <a:solidFill>
                  <a:srgbClr val="FF0000"/>
                </a:solidFill>
                <a:latin typeface="Arial" panose="020B0604020202020204" pitchFamily="34" charset="0"/>
                <a:cs typeface="Arial" panose="020B0604020202020204" pitchFamily="34" charset="0"/>
              </a:rPr>
              <a:t>2-Timing of First Dose:</a:t>
            </a:r>
            <a:r>
              <a:rPr lang="en-US" sz="1800">
                <a:latin typeface="Arial" panose="020B0604020202020204" pitchFamily="34" charset="0"/>
                <a:cs typeface="Arial" panose="020B0604020202020204" pitchFamily="34" charset="0"/>
              </a:rPr>
              <a:t> Most guidelines recommend administration of the antibiotic within 60 minutes of skin incision Administration times closer to incision may possibly decrease the risk of SSI for certain procedures.Exceptions to this guideline are made for the fluoroquinolones and glycopeptides (e.g. vancomycin) which should be started 120 minutes before skin incision due to the need to administer them as an infusion over one to two hours (7), and also to avoid infusion-related reactions. Beginning the infusion after the first incision is of little value in preventing SSI </a:t>
            </a:r>
            <a:endParaRPr lang="en-US" sz="1800">
              <a:latin typeface="Arial" panose="020B0604020202020204" pitchFamily="34" charset="0"/>
              <a:cs typeface="Arial" panose="020B0604020202020204" pitchFamily="34" charset="0"/>
            </a:endParaRPr>
          </a:p>
          <a:p>
            <a:pPr marL="0" indent="0">
              <a:buNone/>
            </a:pPr>
            <a:endParaRPr lang="en-US" sz="1800">
              <a:latin typeface="Arial" panose="020B0604020202020204" pitchFamily="34" charset="0"/>
              <a:cs typeface="Arial" panose="020B0604020202020204" pitchFamily="34" charset="0"/>
            </a:endParaRPr>
          </a:p>
        </p:txBody>
      </p:sp>
      <p:sp>
        <p:nvSpPr>
          <p:cNvPr id="4" name="Text Box 3"/>
          <p:cNvSpPr txBox="1"/>
          <p:nvPr/>
        </p:nvSpPr>
        <p:spPr>
          <a:xfrm>
            <a:off x="382905" y="261620"/>
            <a:ext cx="6514465" cy="577215"/>
          </a:xfrm>
          <a:prstGeom prst="rect">
            <a:avLst/>
          </a:prstGeom>
          <a:noFill/>
        </p:spPr>
        <p:txBody>
          <a:bodyPr wrap="square" rtlCol="0">
            <a:noAutofit/>
          </a:bodyPr>
          <a:p>
            <a:r>
              <a:rPr lang="en-US" sz="2400" b="1">
                <a:solidFill>
                  <a:srgbClr val="FF0000"/>
                </a:solidFill>
              </a:rPr>
              <a:t>Principles of Antimicrobial Prophylaxis</a:t>
            </a:r>
            <a:endParaRPr lang="en-US" sz="2400" b="1">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 </a:t>
            </a:r>
            <a:endParaRPr lang="en-US">
              <a:solidFill>
                <a:srgbClr val="FF0000"/>
              </a:solidFill>
            </a:endParaRPr>
          </a:p>
        </p:txBody>
      </p:sp>
      <p:sp>
        <p:nvSpPr>
          <p:cNvPr id="3" name="Content Placeholder 2"/>
          <p:cNvSpPr>
            <a:spLocks noGrp="1"/>
          </p:cNvSpPr>
          <p:nvPr>
            <p:ph idx="1"/>
          </p:nvPr>
        </p:nvSpPr>
        <p:spPr>
          <a:xfrm>
            <a:off x="276860" y="654050"/>
            <a:ext cx="8409940" cy="5473700"/>
          </a:xfrm>
        </p:spPr>
        <p:txBody>
          <a:bodyPr/>
          <a:p>
            <a:pPr marL="0" indent="0">
              <a:buNone/>
            </a:pPr>
            <a:r>
              <a:rPr lang="en-US" sz="2400">
                <a:solidFill>
                  <a:srgbClr val="FF0000"/>
                </a:solidFill>
                <a:latin typeface="Arial" panose="020B0604020202020204" pitchFamily="34" charset="0"/>
                <a:cs typeface="Arial" panose="020B0604020202020204" pitchFamily="34" charset="0"/>
                <a:sym typeface="+mn-ea"/>
              </a:rPr>
              <a:t>3-Dosing and Redosing:</a:t>
            </a:r>
            <a:r>
              <a:rPr lang="en-US" sz="2400">
                <a:latin typeface="Arial" panose="020B0604020202020204" pitchFamily="34" charset="0"/>
                <a:cs typeface="Arial" panose="020B0604020202020204" pitchFamily="34" charset="0"/>
                <a:sym typeface="+mn-ea"/>
              </a:rPr>
              <a:t> </a:t>
            </a:r>
            <a:r>
              <a:rPr lang="en-US" sz="1800">
                <a:latin typeface="Arial" panose="020B0604020202020204" pitchFamily="34" charset="0"/>
                <a:cs typeface="Arial" panose="020B0604020202020204" pitchFamily="34" charset="0"/>
                <a:sym typeface="+mn-ea"/>
              </a:rPr>
              <a:t>The goal of antimicrobial dosing for surgical prophylaxis is to maintain antibiotic concentrations above the MIC of suspected organisms for the duration of the operation . If an operation exceeds two half-lives of the selected antimicrobial, then another dose should be administered. Repeat dosing has been shown to lower rates of SSI. </a:t>
            </a:r>
            <a:endParaRPr lang="en-US" sz="1800">
              <a:latin typeface="Arial" panose="020B0604020202020204" pitchFamily="34" charset="0"/>
              <a:cs typeface="Arial" panose="020B0604020202020204" pitchFamily="34" charset="0"/>
              <a:sym typeface="+mn-ea"/>
            </a:endParaRPr>
          </a:p>
          <a:p>
            <a:pPr marL="0" indent="0">
              <a:buNone/>
            </a:pPr>
            <a:r>
              <a:rPr lang="en-US" sz="2400">
                <a:solidFill>
                  <a:srgbClr val="FF0000"/>
                </a:solidFill>
                <a:latin typeface="Arial" panose="020B0604020202020204" pitchFamily="34" charset="0"/>
                <a:cs typeface="Arial" panose="020B0604020202020204" pitchFamily="34" charset="0"/>
                <a:sym typeface="+mn-ea"/>
              </a:rPr>
              <a:t>4-Duration:</a:t>
            </a:r>
            <a:r>
              <a:rPr lang="en-US" sz="2400">
                <a:latin typeface="Arial" panose="020B0604020202020204" pitchFamily="34" charset="0"/>
                <a:cs typeface="Arial" panose="020B0604020202020204" pitchFamily="34" charset="0"/>
                <a:sym typeface="+mn-ea"/>
              </a:rPr>
              <a:t> </a:t>
            </a:r>
            <a:r>
              <a:rPr lang="en-US" sz="1800">
                <a:latin typeface="Arial" panose="020B0604020202020204" pitchFamily="34" charset="0"/>
                <a:cs typeface="Arial" panose="020B0604020202020204" pitchFamily="34" charset="0"/>
                <a:sym typeface="+mn-ea"/>
              </a:rPr>
              <a:t>The National Surgical Infection Prevention Project and published evidence suggest that the continuation of antimicrobial prophylaxis beyond wound closure is unnecessary. The duration of antimicrobial prophylaxis should not exceed 24 hours (24-48 hours for cardiothoracic surgery).</a:t>
            </a:r>
            <a:endParaRPr lang="en-US" sz="1800">
              <a:latin typeface="Arial" panose="020B0604020202020204" pitchFamily="34" charset="0"/>
              <a:cs typeface="Arial" panose="020B0604020202020204" pitchFamily="34" charset="0"/>
            </a:endParaRPr>
          </a:p>
          <a:p>
            <a:pPr marL="0" indent="0">
              <a:buNone/>
            </a:pPr>
            <a:r>
              <a:rPr lang="en-US" sz="2000" b="1">
                <a:solidFill>
                  <a:srgbClr val="FF0000"/>
                </a:solidFill>
              </a:rPr>
              <a:t>Combination antimicrobial therapy</a:t>
            </a:r>
            <a:endParaRPr lang="en-US" sz="2000" b="1">
              <a:solidFill>
                <a:srgbClr val="FF0000"/>
              </a:solidFill>
            </a:endParaRPr>
          </a:p>
          <a:p>
            <a:pPr marL="0" indent="0">
              <a:buNone/>
            </a:pPr>
            <a:r>
              <a:rPr lang="en-US" sz="1800"/>
              <a:t>Combinations of antimicrobials are generally used to broaden the spectrum of coverage for empiric therapy, achieve synergistic activity against the infecting organism, and prevent the emergence of resistance.</a:t>
            </a:r>
            <a:endParaRPr lang="en-US" sz="1800"/>
          </a:p>
          <a:p>
            <a:pPr marL="0" indent="0">
              <a:buNone/>
            </a:pPr>
            <a:r>
              <a:rPr lang="en-US" sz="2000" b="1">
                <a:solidFill>
                  <a:srgbClr val="FF0000"/>
                </a:solidFill>
              </a:rPr>
              <a:t>Disadvantages of Combination Therapy</a:t>
            </a:r>
            <a:endParaRPr lang="en-US" sz="2000" b="1">
              <a:solidFill>
                <a:srgbClr val="FF0000"/>
              </a:solidFill>
            </a:endParaRPr>
          </a:p>
          <a:p>
            <a:pPr marL="0" indent="0">
              <a:buNone/>
            </a:pPr>
            <a:r>
              <a:rPr lang="en-US" sz="1800"/>
              <a:t> including increased cost, greater risk of drug toxicity, and superinfection with even more resistant bacteria</a:t>
            </a:r>
            <a:endParaRPr lang="en-US" sz="18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b="1">
                <a:solidFill>
                  <a:srgbClr val="FF0000"/>
                </a:solidFill>
              </a:rPr>
              <a:t>Thromboprophylaxis</a:t>
            </a:r>
            <a:endParaRPr lang="en-US" b="1">
              <a:solidFill>
                <a:srgbClr val="FF0000"/>
              </a:solidFill>
            </a:endParaRPr>
          </a:p>
        </p:txBody>
      </p:sp>
      <p:sp>
        <p:nvSpPr>
          <p:cNvPr id="3" name="Content Placeholder 2"/>
          <p:cNvSpPr>
            <a:spLocks noGrp="1"/>
          </p:cNvSpPr>
          <p:nvPr>
            <p:ph idx="1"/>
          </p:nvPr>
        </p:nvSpPr>
        <p:spPr>
          <a:xfrm>
            <a:off x="301625" y="815340"/>
            <a:ext cx="8385175" cy="5312410"/>
          </a:xfrm>
        </p:spPr>
        <p:txBody>
          <a:bodyPr/>
          <a:p>
            <a:pPr marL="0" indent="0">
              <a:buNone/>
            </a:pPr>
            <a:r>
              <a:rPr lang="en-US" sz="2400"/>
              <a:t> </a:t>
            </a:r>
            <a:r>
              <a:rPr lang="en-US" sz="1800"/>
              <a:t>Deep venous thrombosis (DVT) is most common in patients over 40 years of age who undergo major surgery. </a:t>
            </a:r>
            <a:endParaRPr lang="en-US" sz="1800"/>
          </a:p>
          <a:p>
            <a:pPr marL="0" indent="0">
              <a:buNone/>
            </a:pPr>
            <a:r>
              <a:rPr lang="en-US" sz="1800"/>
              <a:t>A postoperative increase in platelets coupled with venous endothelial trauma and stasis all contribute. If no prophylaxis is given, 30% of these patients will develop DVT and 0.1-0.2% will die from pulmonary thromboembolism (PTE)</a:t>
            </a:r>
            <a:endParaRPr lang="en-US" sz="1800"/>
          </a:p>
          <a:p>
            <a:pPr marL="0" indent="0">
              <a:buNone/>
            </a:pPr>
            <a:r>
              <a:rPr lang="en-US" sz="1800">
                <a:solidFill>
                  <a:srgbClr val="FF0000"/>
                </a:solidFill>
                <a:latin typeface="Arial Black" panose="020B0A04020102020204" charset="0"/>
                <a:cs typeface="Arial Black" panose="020B0A04020102020204" charset="0"/>
              </a:rPr>
              <a:t>Types of thromboprophylaxis</a:t>
            </a:r>
            <a:r>
              <a:rPr lang="en-US" sz="1800"/>
              <a:t> </a:t>
            </a:r>
            <a:endParaRPr lang="en-US" sz="1800"/>
          </a:p>
          <a:p>
            <a:pPr marL="0" indent="0">
              <a:buNone/>
            </a:pPr>
            <a:r>
              <a:rPr lang="en-US" sz="1800"/>
              <a:t>1-Mechanical devices: Thromboembolic deterrent stockings (TEDS).</a:t>
            </a:r>
            <a:endParaRPr lang="en-US" sz="1800"/>
          </a:p>
          <a:p>
            <a:pPr marL="0" indent="0">
              <a:buNone/>
            </a:pPr>
            <a:r>
              <a:rPr lang="en-US" sz="1800"/>
              <a:t>2-Drugs acting on the clotting cascade: Heparin and Low molecular weight heparin (LMWH).</a:t>
            </a:r>
            <a:endParaRPr lang="en-US" sz="1800"/>
          </a:p>
          <a:p>
            <a:pPr marL="0" indent="0">
              <a:buNone/>
            </a:pPr>
            <a:r>
              <a:rPr lang="en-US" sz="1800" b="1">
                <a:solidFill>
                  <a:srgbClr val="FF0000"/>
                </a:solidFill>
              </a:rPr>
              <a:t>Regimen </a:t>
            </a:r>
            <a:endParaRPr lang="en-US" sz="1800" b="1">
              <a:solidFill>
                <a:srgbClr val="FF0000"/>
              </a:solidFill>
            </a:endParaRPr>
          </a:p>
          <a:p>
            <a:pPr marL="0" indent="0">
              <a:buNone/>
            </a:pPr>
            <a:r>
              <a:rPr lang="en-US" sz="1800"/>
              <a:t>heparin 5000U SC 2h pre-op, then every 8-12h SC for 7d or until ambulant. </a:t>
            </a:r>
            <a:endParaRPr lang="en-US" sz="1800"/>
          </a:p>
          <a:p>
            <a:pPr marL="0" indent="0">
              <a:buNone/>
            </a:pPr>
            <a:r>
              <a:rPr lang="en-US" sz="1800"/>
              <a:t>Low molecular weight heparin (LMWH, eg enoxaparin 20mg/24h SC, increased to 40mg for high-risk patients, starting 12h pre-op). Fondaparinux (a factor Xa inhibitor) reduces risk of DVT over LMWH without increasing the risk of bleeding.</a:t>
            </a:r>
            <a:endParaRPr lang="en-US" sz="1800"/>
          </a:p>
        </p:txBody>
      </p:sp>
      <p:sp>
        <p:nvSpPr>
          <p:cNvPr id="5" name="Text Box 4"/>
          <p:cNvSpPr txBox="1"/>
          <p:nvPr/>
        </p:nvSpPr>
        <p:spPr>
          <a:xfrm>
            <a:off x="3801745" y="2933065"/>
            <a:ext cx="3048000" cy="368300"/>
          </a:xfrm>
          <a:prstGeom prst="rect">
            <a:avLst/>
          </a:prstGeom>
          <a:noFill/>
        </p:spPr>
        <p:txBody>
          <a:bodyPr wrap="square" rtlCol="0">
            <a:spAutoFit/>
          </a:bodyPr>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itle 4"/>
          <p:cNvSpPr>
            <a:spLocks noGrp="1"/>
          </p:cNvSpPr>
          <p:nvPr>
            <p:ph type="title"/>
          </p:nvPr>
        </p:nvSpPr>
        <p:spPr/>
        <p:txBody>
          <a:bodyPr/>
          <a:p>
            <a:r>
              <a:rPr lang="en-US"/>
              <a:t> </a:t>
            </a:r>
            <a:r>
              <a:rPr lang="en-US" b="1">
                <a:solidFill>
                  <a:srgbClr val="FF0000"/>
                </a:solidFill>
              </a:rPr>
              <a:t>Risk Groups</a:t>
            </a:r>
            <a:endParaRPr lang="en-US" b="1">
              <a:solidFill>
                <a:srgbClr val="FF0000"/>
              </a:solidFill>
            </a:endParaRPr>
          </a:p>
        </p:txBody>
      </p:sp>
      <p:sp>
        <p:nvSpPr>
          <p:cNvPr id="3" name="Content Placeholder 2"/>
          <p:cNvSpPr>
            <a:spLocks noGrp="1"/>
          </p:cNvSpPr>
          <p:nvPr>
            <p:ph sz="half" idx="1"/>
          </p:nvPr>
        </p:nvSpPr>
        <p:spPr>
          <a:xfrm>
            <a:off x="253365" y="929640"/>
            <a:ext cx="8397875" cy="5198110"/>
          </a:xfrm>
        </p:spPr>
        <p:txBody>
          <a:bodyPr/>
          <a:p>
            <a:pPr marL="0" indent="0">
              <a:buNone/>
            </a:pPr>
            <a:r>
              <a:rPr lang="en-US" sz="2000"/>
              <a:t>All patients are -at risk of developing deep vein thrombosis just as is the general population. National requirements for VTE prophylaxis require all patients to be assessed for risk factors on admission and after 24h in hospital. </a:t>
            </a:r>
            <a:endParaRPr lang="en-US" sz="2000"/>
          </a:p>
          <a:p>
            <a:pPr marL="0" indent="0">
              <a:buNone/>
            </a:pPr>
            <a:r>
              <a:rPr lang="en-US" sz="2000"/>
              <a:t>Risk is judged according to: </a:t>
            </a:r>
            <a:endParaRPr lang="en-US" sz="2000"/>
          </a:p>
          <a:p>
            <a:pPr marL="0" indent="0">
              <a:buNone/>
            </a:pPr>
            <a:r>
              <a:rPr lang="en-US" sz="2000"/>
              <a:t>• Procedure factors. Prolonged anesthetic time, lower limb or pelvic surgery. </a:t>
            </a:r>
            <a:endParaRPr lang="en-US" sz="2000"/>
          </a:p>
          <a:p>
            <a:pPr marL="0" indent="0">
              <a:buNone/>
            </a:pPr>
            <a:r>
              <a:rPr lang="en-US" sz="2000"/>
              <a:t>• Patient factors. Immobility, malignancy, age, dehydration, obesity, diabetes, cardiorespiratory disease, inflammatory pathologies, oral contraceptive pill or hormone replacement therapy (HRT), past or family</a:t>
            </a:r>
            <a:endParaRPr lang="en-US" sz="2000"/>
          </a:p>
          <a:p>
            <a:pPr marL="0" indent="0">
              <a:buNone/>
            </a:pPr>
            <a:r>
              <a:rPr lang="en-US" sz="2000"/>
              <a:t>history of thromboembolic disease. Balanced against:</a:t>
            </a:r>
            <a:endParaRPr lang="en-US" sz="2000"/>
          </a:p>
          <a:p>
            <a:pPr marL="0" indent="0">
              <a:buNone/>
            </a:pPr>
            <a:r>
              <a:rPr lang="en-US" sz="2000"/>
              <a:t> • Bleeding risks. Active bleeding, stroke, invasive procedures, bleeding disorders (liver disease, thrombocytopenia, inherited disorders).</a:t>
            </a:r>
            <a:endParaRPr lang="en-US" sz="2000"/>
          </a:p>
          <a:p>
            <a:pPr marL="0" indent="0">
              <a:buNone/>
            </a:pPr>
            <a:r>
              <a:rPr lang="en-US" sz="2000"/>
              <a:t> • Risks of compression devices. Peripheral vascular disease (PVD</a:t>
            </a:r>
            <a:endParaRPr lang="en-US" sz="20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72745" y="190500"/>
            <a:ext cx="8314055" cy="822960"/>
          </a:xfrm>
        </p:spPr>
        <p:txBody>
          <a:bodyPr/>
          <a:p>
            <a:r>
              <a:rPr lang="en-US" sz="2800" b="1">
                <a:solidFill>
                  <a:srgbClr val="FF0000"/>
                </a:solidFill>
                <a:sym typeface="+mn-ea"/>
              </a:rPr>
              <a:t>Preoperative bowel preparation</a:t>
            </a:r>
            <a:endParaRPr lang="en-US" sz="2800" b="1">
              <a:solidFill>
                <a:srgbClr val="FF0000"/>
              </a:solidFill>
              <a:sym typeface="+mn-ea"/>
            </a:endParaRPr>
          </a:p>
        </p:txBody>
      </p:sp>
      <p:sp>
        <p:nvSpPr>
          <p:cNvPr id="3" name="Content Placeholder 2"/>
          <p:cNvSpPr>
            <a:spLocks noGrp="1"/>
          </p:cNvSpPr>
          <p:nvPr>
            <p:ph idx="1"/>
          </p:nvPr>
        </p:nvSpPr>
        <p:spPr/>
        <p:txBody>
          <a:bodyPr/>
          <a:p>
            <a:pPr marL="0" indent="0">
              <a:buNone/>
            </a:pPr>
            <a:r>
              <a:rPr lang="en-US" sz="1800"/>
              <a:t>A-Elective colon operation:</a:t>
            </a:r>
            <a:endParaRPr lang="en-US" sz="1800"/>
          </a:p>
          <a:p>
            <a:pPr marL="0" indent="0">
              <a:buNone/>
            </a:pPr>
            <a:r>
              <a:rPr lang="en-US" sz="1800"/>
              <a:t>The human colon and distal small intestine contain a numerous reservoir of aerobic and anaerobic bacteria that are excluded from the body by a mucous membrane barrier, if this barrier is disturbed by disease, trauma, or if the colon is opened to the peritoneal cavity during operation, bacteria may escape into adjacent tissues and causes serious infection, this risk can be minimized by two ways:</a:t>
            </a:r>
            <a:endParaRPr lang="en-US" sz="1800"/>
          </a:p>
          <a:p>
            <a:pPr marL="0" indent="0">
              <a:buNone/>
            </a:pPr>
            <a:r>
              <a:rPr lang="en-US" sz="1800"/>
              <a:t>1-Mechanical preparation: This is done by one or both of the following procedures:</a:t>
            </a:r>
            <a:endParaRPr lang="en-US" sz="1800"/>
          </a:p>
          <a:p>
            <a:pPr marL="0" indent="0">
              <a:buNone/>
            </a:pPr>
            <a:r>
              <a:rPr lang="en-US" sz="1800"/>
              <a:t>A-Whole gut lavage with an electrolyte solution, mannitol 10%, or poly ethylene glycol the day before surgery. </a:t>
            </a:r>
            <a:endParaRPr lang="en-US" sz="1800"/>
          </a:p>
          <a:p>
            <a:pPr marL="0" indent="0">
              <a:buNone/>
            </a:pPr>
            <a:r>
              <a:rPr lang="en-US" sz="1800"/>
              <a:t>B-Standard mechanical cleansing, which utilizes dietary restriction, catheters, and sometimes enemas 1- 2 days before the operation. 2-Antibiotic preparation:Either oral or parenteral antibiotic</a:t>
            </a:r>
            <a:endParaRPr lang="en-US" sz="1800"/>
          </a:p>
          <a:p>
            <a:pPr marL="0" indent="0">
              <a:buNone/>
            </a:pPr>
            <a:endParaRPr lang="en-US" sz="2400"/>
          </a:p>
        </p:txBody>
      </p:sp>
    </p:spTree>
  </p:cSld>
  <p:clrMapOvr>
    <a:masterClrMapping/>
  </p:clrMapOvr>
</p:sld>
</file>

<file path=ppt/theme/theme1.xml><?xml version="1.0" encoding="utf-8"?>
<a:theme xmlns:a="http://schemas.openxmlformats.org/drawingml/2006/main" name="Gear Drives">
  <a:themeElements>
    <a:clrScheme name="Gear Drives 13">
      <a:dk1>
        <a:srgbClr val="000000"/>
      </a:dk1>
      <a:lt1>
        <a:srgbClr val="FFFFFF"/>
      </a:lt1>
      <a:dk2>
        <a:srgbClr val="000000"/>
      </a:dk2>
      <a:lt2>
        <a:srgbClr val="969696"/>
      </a:lt2>
      <a:accent1>
        <a:srgbClr val="5F5F5F"/>
      </a:accent1>
      <a:accent2>
        <a:srgbClr val="969696"/>
      </a:accent2>
      <a:accent3>
        <a:srgbClr val="FFFFFF"/>
      </a:accent3>
      <a:accent4>
        <a:srgbClr val="000000"/>
      </a:accent4>
      <a:accent5>
        <a:srgbClr val="B6B6B6"/>
      </a:accent5>
      <a:accent6>
        <a:srgbClr val="878787"/>
      </a:accent6>
      <a:hlink>
        <a:srgbClr val="CC3300"/>
      </a:hlink>
      <a:folHlink>
        <a:srgbClr val="996600"/>
      </a:folHlink>
    </a:clrScheme>
    <a:fontScheme name="Gear Dri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Gear Dri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ear Dri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ear Dri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ear Dri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ear Dri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ear Dri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ear Dri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ear Dri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ear Dri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ear Dri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ear Dri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ear Dri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ear Drives 13">
        <a:dk1>
          <a:srgbClr val="000000"/>
        </a:dk1>
        <a:lt1>
          <a:srgbClr val="FFFFFF"/>
        </a:lt1>
        <a:dk2>
          <a:srgbClr val="000000"/>
        </a:dk2>
        <a:lt2>
          <a:srgbClr val="969696"/>
        </a:lt2>
        <a:accent1>
          <a:srgbClr val="5F5F5F"/>
        </a:accent1>
        <a:accent2>
          <a:srgbClr val="969696"/>
        </a:accent2>
        <a:accent3>
          <a:srgbClr val="FFFFFF"/>
        </a:accent3>
        <a:accent4>
          <a:srgbClr val="000000"/>
        </a:accent4>
        <a:accent5>
          <a:srgbClr val="B6B6B6"/>
        </a:accent5>
        <a:accent6>
          <a:srgbClr val="87878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16632</Words>
  <Application>WPS Presentation</Application>
  <PresentationFormat/>
  <Paragraphs>159</Paragraphs>
  <Slides>19</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19</vt:i4>
      </vt:variant>
    </vt:vector>
  </HeadingPairs>
  <TitlesOfParts>
    <vt:vector size="27" baseType="lpstr">
      <vt:lpstr>Arial</vt:lpstr>
      <vt:lpstr>SimSun</vt:lpstr>
      <vt:lpstr>Wingdings</vt:lpstr>
      <vt:lpstr>Calibri</vt:lpstr>
      <vt:lpstr>Arial Black</vt:lpstr>
      <vt:lpstr>Microsoft YaHei</vt:lpstr>
      <vt:lpstr>Arial Unicode MS</vt:lpstr>
      <vt:lpstr>Gear Drives</vt:lpstr>
      <vt:lpstr>5th Class, 2nd Semester              </vt:lpstr>
      <vt:lpstr> Surgical prophylaxis:</vt:lpstr>
      <vt:lpstr>  Antimicrobial selection  </vt:lpstr>
      <vt:lpstr> Types of Surgical Operations</vt:lpstr>
      <vt:lpstr>  </vt:lpstr>
      <vt:lpstr> </vt:lpstr>
      <vt:lpstr>Thromboprophylaxis</vt:lpstr>
      <vt:lpstr> Risk Groups</vt:lpstr>
      <vt:lpstr>Preoperative bowel preparation</vt:lpstr>
      <vt:lpstr> </vt:lpstr>
      <vt:lpstr>Intravenous fluid therapy</vt:lpstr>
      <vt:lpstr> </vt:lpstr>
      <vt:lpstr> Surgery in those on steroids</vt:lpstr>
      <vt:lpstr>Drugs most commonly used in surgical Operation</vt:lpstr>
      <vt:lpstr>PowerPoint 演示文稿</vt:lpstr>
      <vt:lpstr> </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5th Class, 2nd Semester              </dc:title>
  <dc:creator>kjh</dc:creator>
  <cp:lastModifiedBy>kjh</cp:lastModifiedBy>
  <cp:revision>14</cp:revision>
  <dcterms:created xsi:type="dcterms:W3CDTF">2024-01-31T08:45:00Z</dcterms:created>
  <dcterms:modified xsi:type="dcterms:W3CDTF">2024-03-14T08:39:29Z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1033-12.2.0.13489</vt:lpwstr>
  </property>
  <property fmtid="{D5CDD505-2E9C-101B-9397-08002B2CF9AE}" pid="3" name="ICV">
    <vt:lpwstr>1B7C3D36B0994DB2B76F3CFA6CD48800_12</vt:lpwstr>
  </property>
</Properties>
</file>