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13"/>
  </p:notesMasterIdLst>
  <p:handoutMasterIdLst>
    <p:handoutMasterId r:id="rId14"/>
  </p:handoutMasterIdLst>
  <p:sldIdLst>
    <p:sldId id="256" r:id="rId2"/>
    <p:sldId id="339" r:id="rId3"/>
    <p:sldId id="340" r:id="rId4"/>
    <p:sldId id="341" r:id="rId5"/>
    <p:sldId id="342" r:id="rId6"/>
    <p:sldId id="343" r:id="rId7"/>
    <p:sldId id="344" r:id="rId8"/>
    <p:sldId id="347" r:id="rId9"/>
    <p:sldId id="348" r:id="rId10"/>
    <p:sldId id="349" r:id="rId11"/>
    <p:sldId id="35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32" autoAdjust="0"/>
    <p:restoredTop sz="78046" autoAdjust="0"/>
  </p:normalViewPr>
  <p:slideViewPr>
    <p:cSldViewPr snapToGrid="0">
      <p:cViewPr>
        <p:scale>
          <a:sx n="81" d="100"/>
          <a:sy n="81" d="100"/>
        </p:scale>
        <p:origin x="-306" y="12"/>
      </p:cViewPr>
      <p:guideLst>
        <p:guide orient="horz" pos="2160"/>
        <p:guide pos="3840"/>
      </p:guideLst>
    </p:cSldViewPr>
  </p:slideViewPr>
  <p:notesTextViewPr>
    <p:cViewPr>
      <p:scale>
        <a:sx n="1" d="1"/>
        <a:sy n="1" d="1"/>
      </p:scale>
      <p:origin x="0" y="0"/>
    </p:cViewPr>
  </p:notesTextViewPr>
  <p:sorterViewPr>
    <p:cViewPr>
      <p:scale>
        <a:sx n="100" d="100"/>
        <a:sy n="100" d="100"/>
      </p:scale>
      <p:origin x="0" y="5136"/>
    </p:cViewPr>
  </p:sorterViewPr>
  <p:notesViewPr>
    <p:cSldViewPr snapToGrid="0">
      <p:cViewPr varScale="1">
        <p:scale>
          <a:sx n="64" d="100"/>
          <a:sy n="64" d="100"/>
        </p:scale>
        <p:origin x="-3082"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188153-0D03-4830-91B1-FACAA00AA4FA}" type="datetime1">
              <a:rPr lang="en-US" smtClean="0"/>
              <a:t>3/21/2024</a:t>
            </a:fld>
            <a:endParaRPr lang="en-US"/>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C4D19F-CD87-4A3D-B833-7CA191FE7016}" type="slidenum">
              <a:rPr lang="en-US" smtClean="0"/>
              <a:t>‹#›</a:t>
            </a:fld>
            <a:endParaRPr lang="en-US"/>
          </a:p>
        </p:txBody>
      </p:sp>
    </p:spTree>
    <p:extLst>
      <p:ext uri="{BB962C8B-B14F-4D97-AF65-F5344CB8AC3E}">
        <p14:creationId xmlns:p14="http://schemas.microsoft.com/office/powerpoint/2010/main" val="78522291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93074F-F4B0-4103-9F7F-71E5B199252D}" type="datetime1">
              <a:rPr lang="en-US" smtClean="0"/>
              <a:t>3/21/2024</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5ADA62-A0F4-434E-AAB1-0D36E859A8B4}" type="slidenum">
              <a:rPr lang="en-US" smtClean="0"/>
              <a:t>‹#›</a:t>
            </a:fld>
            <a:endParaRPr lang="en-US"/>
          </a:p>
        </p:txBody>
      </p:sp>
    </p:spTree>
    <p:extLst>
      <p:ext uri="{BB962C8B-B14F-4D97-AF65-F5344CB8AC3E}">
        <p14:creationId xmlns:p14="http://schemas.microsoft.com/office/powerpoint/2010/main" val="2929228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2</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11</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3</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4</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5</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6</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7</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8</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9</a:t>
            </a:fld>
            <a:endParaRPr lang="en-US"/>
          </a:p>
        </p:txBody>
      </p:sp>
    </p:spTree>
    <p:extLst>
      <p:ext uri="{BB962C8B-B14F-4D97-AF65-F5344CB8AC3E}">
        <p14:creationId xmlns:p14="http://schemas.microsoft.com/office/powerpoint/2010/main" val="1022820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88AB3022-3586-4C70-B39F-49CAADD3F440}" type="datetime1">
              <a:rPr lang="en-US" smtClean="0"/>
              <a:t>3/21/2024</a:t>
            </a:fld>
            <a:endParaRPr lang="en-US"/>
          </a:p>
        </p:txBody>
      </p:sp>
      <p:sp>
        <p:nvSpPr>
          <p:cNvPr id="5" name="Slide Number Placeholder 4"/>
          <p:cNvSpPr>
            <a:spLocks noGrp="1"/>
          </p:cNvSpPr>
          <p:nvPr>
            <p:ph type="sldNum" sz="quarter" idx="11"/>
          </p:nvPr>
        </p:nvSpPr>
        <p:spPr/>
        <p:txBody>
          <a:bodyPr/>
          <a:lstStyle/>
          <a:p>
            <a:fld id="{7F5ADA62-A0F4-434E-AAB1-0D36E859A8B4}" type="slidenum">
              <a:rPr lang="en-US" smtClean="0"/>
              <a:t>10</a:t>
            </a:fld>
            <a:endParaRPr lang="en-US"/>
          </a:p>
        </p:txBody>
      </p:sp>
    </p:spTree>
    <p:extLst>
      <p:ext uri="{BB962C8B-B14F-4D97-AF65-F5344CB8AC3E}">
        <p14:creationId xmlns:p14="http://schemas.microsoft.com/office/powerpoint/2010/main" val="1022820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8"/>
            <a:ext cx="103632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969E21B7-4181-47D5-AE4D-13D62D5740B8}" type="datetime1">
              <a:rPr lang="en-US" smtClean="0"/>
              <a:t>3/21/2024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1292335053"/>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69E21B7-4181-47D5-AE4D-13D62D5740B8}" type="datetime1">
              <a:rPr lang="en-US" smtClean="0"/>
              <a:t>3/21/2024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530633616"/>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11785600" y="274641"/>
            <a:ext cx="36576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12800" y="274641"/>
            <a:ext cx="107696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69E21B7-4181-47D5-AE4D-13D62D5740B8}" type="datetime1">
              <a:rPr lang="en-US" smtClean="0"/>
              <a:t>3/21/2024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2673478381"/>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smtClean="0"/>
              <a:t>Asıl başlık stili için tıklatın</a:t>
            </a:r>
            <a:endParaRPr lang="en-US"/>
          </a:p>
        </p:txBody>
      </p:sp>
      <p:sp>
        <p:nvSpPr>
          <p:cNvPr id="3" name="Tablo Yer Tutucusu 2"/>
          <p:cNvSpPr>
            <a:spLocks noGrp="1"/>
          </p:cNvSpPr>
          <p:nvPr>
            <p:ph type="tbl" idx="1"/>
          </p:nvPr>
        </p:nvSpPr>
        <p:spPr>
          <a:xfrm>
            <a:off x="609600" y="1600202"/>
            <a:ext cx="10972800" cy="4525963"/>
          </a:xfrm>
        </p:spPr>
        <p:txBody>
          <a:bodyPr/>
          <a:lstStyle/>
          <a:p>
            <a:endParaRPr lang="en-US"/>
          </a:p>
        </p:txBody>
      </p:sp>
      <p:sp>
        <p:nvSpPr>
          <p:cNvPr id="4" name="Veri Yer Tutucusu 3"/>
          <p:cNvSpPr>
            <a:spLocks noGrp="1"/>
          </p:cNvSpPr>
          <p:nvPr>
            <p:ph type="dt" sz="half" idx="10"/>
          </p:nvPr>
        </p:nvSpPr>
        <p:spPr>
          <a:xfrm>
            <a:off x="609600" y="6245225"/>
            <a:ext cx="2844800" cy="476250"/>
          </a:xfrm>
        </p:spPr>
        <p:txBody>
          <a:bodyPr/>
          <a:lstStyle>
            <a:lvl1pPr>
              <a:defRPr/>
            </a:lvl1pPr>
          </a:lstStyle>
          <a:p>
            <a:fld id="{84AD1365-ED2D-451F-9E93-891818D5D86E}" type="datetime1">
              <a:rPr lang="en-US" smtClean="0"/>
              <a:t>3/21/2024</a:t>
            </a:fld>
            <a:endParaRPr lang="en-GB"/>
          </a:p>
        </p:txBody>
      </p:sp>
      <p:sp>
        <p:nvSpPr>
          <p:cNvPr id="5" name="Altbilgi Yer Tutucusu 4"/>
          <p:cNvSpPr>
            <a:spLocks noGrp="1"/>
          </p:cNvSpPr>
          <p:nvPr>
            <p:ph type="ftr" sz="quarter" idx="11"/>
          </p:nvPr>
        </p:nvSpPr>
        <p:spPr>
          <a:xfrm>
            <a:off x="4165600" y="6245225"/>
            <a:ext cx="3860800" cy="476250"/>
          </a:xfrm>
        </p:spPr>
        <p:txBody>
          <a:bodyPr/>
          <a:lstStyle>
            <a:lvl1pPr>
              <a:defRPr/>
            </a:lvl1pPr>
          </a:lstStyle>
          <a:p>
            <a:endParaRPr lang="en-GB"/>
          </a:p>
        </p:txBody>
      </p:sp>
      <p:sp>
        <p:nvSpPr>
          <p:cNvPr id="6" name="Slayt Numarası Yer Tutucusu 5"/>
          <p:cNvSpPr>
            <a:spLocks noGrp="1"/>
          </p:cNvSpPr>
          <p:nvPr>
            <p:ph type="sldNum" sz="quarter" idx="12"/>
          </p:nvPr>
        </p:nvSpPr>
        <p:spPr>
          <a:xfrm>
            <a:off x="8737600" y="6245225"/>
            <a:ext cx="2844800" cy="476250"/>
          </a:xfrm>
        </p:spPr>
        <p:txBody>
          <a:bodyPr/>
          <a:lstStyle>
            <a:lvl1pPr>
              <a:defRPr/>
            </a:lvl1pPr>
          </a:lstStyle>
          <a:p>
            <a:fld id="{B38094A5-13EA-4178-A8FC-F10059BD0D2D}" type="slidenum">
              <a:rPr lang="en-GB"/>
              <a:pPr/>
              <a:t>‹#›</a:t>
            </a:fld>
            <a:endParaRPr lang="en-GB"/>
          </a:p>
        </p:txBody>
      </p:sp>
    </p:spTree>
    <p:extLst>
      <p:ext uri="{BB962C8B-B14F-4D97-AF65-F5344CB8AC3E}">
        <p14:creationId xmlns:p14="http://schemas.microsoft.com/office/powerpoint/2010/main" val="1300712119"/>
      </p:ext>
    </p:extLst>
  </p:cSld>
  <p:clrMapOvr>
    <a:masterClrMapping/>
  </p:clrMapOvr>
  <p:transition>
    <p:checke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969E21B7-4181-47D5-AE4D-13D62D5740B8}" type="datetime1">
              <a:rPr lang="en-US" smtClean="0"/>
              <a:t>3/21/2024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1204058790"/>
      </p:ext>
    </p:extLst>
  </p:cSld>
  <p:clrMapOvr>
    <a:masterClrMapping/>
  </p:clrMapOvr>
  <p:hf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3"/>
            <a:ext cx="103632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69E21B7-4181-47D5-AE4D-13D62D5740B8}" type="datetime1">
              <a:rPr lang="en-US" smtClean="0"/>
              <a:t>3/21/2024</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3007989625"/>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969E21B7-4181-47D5-AE4D-13D62D5740B8}" type="datetime1">
              <a:rPr lang="en-US" smtClean="0"/>
              <a:t>3/21/2024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3362515694"/>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10972800" cy="1143000"/>
          </a:xfrm>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969E21B7-4181-47D5-AE4D-13D62D5740B8}" type="datetime1">
              <a:rPr lang="en-US" smtClean="0"/>
              <a:t>3/21/2024</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2336010901"/>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969E21B7-4181-47D5-AE4D-13D62D5740B8}" type="datetime1">
              <a:rPr lang="en-US" smtClean="0"/>
              <a:t>3/21/2024</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1876147747"/>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69E21B7-4181-47D5-AE4D-13D62D5740B8}" type="datetime1">
              <a:rPr lang="en-US" smtClean="0"/>
              <a:t>3/21/2024</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2136040256"/>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2" y="273050"/>
            <a:ext cx="4011084"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9E21B7-4181-47D5-AE4D-13D62D5740B8}" type="datetime1">
              <a:rPr lang="en-US" smtClean="0"/>
              <a:t>3/21/2024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680123955"/>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69E21B7-4181-47D5-AE4D-13D62D5740B8}" type="datetime1">
              <a:rPr lang="en-US" smtClean="0"/>
              <a:t>3/21/2024</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5953F695-DE56-40D5-B4A3-0974E3FA882C}" type="slidenum">
              <a:rPr lang="en-US" smtClean="0"/>
              <a:t>‹#›</a:t>
            </a:fld>
            <a:endParaRPr lang="en-US"/>
          </a:p>
        </p:txBody>
      </p:sp>
    </p:spTree>
    <p:extLst>
      <p:ext uri="{BB962C8B-B14F-4D97-AF65-F5344CB8AC3E}">
        <p14:creationId xmlns:p14="http://schemas.microsoft.com/office/powerpoint/2010/main" val="1054585219"/>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E21B7-4181-47D5-AE4D-13D62D5740B8}" type="datetime1">
              <a:rPr lang="en-US" smtClean="0"/>
              <a:t>3/21/2024</a:t>
            </a:fld>
            <a:endParaRPr lang="en-US"/>
          </a:p>
        </p:txBody>
      </p:sp>
      <p:sp>
        <p:nvSpPr>
          <p:cNvPr id="5" name="عنصر نائب للتذييل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53F695-DE56-40D5-B4A3-0974E3FA882C}" type="slidenum">
              <a:rPr lang="en-US" smtClean="0"/>
              <a:t>‹#›</a:t>
            </a:fld>
            <a:endParaRPr lang="en-US"/>
          </a:p>
        </p:txBody>
      </p:sp>
    </p:spTree>
    <p:extLst>
      <p:ext uri="{BB962C8B-B14F-4D97-AF65-F5344CB8AC3E}">
        <p14:creationId xmlns:p14="http://schemas.microsoft.com/office/powerpoint/2010/main" val="2359606861"/>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76500" y="1556238"/>
            <a:ext cx="7454900" cy="81866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82296"/>
            <a:endParaRPr lang="en-US" sz="2400" dirty="0">
              <a:latin typeface="Times New Roman" panose="02020603050405020304" pitchFamily="18" charset="0"/>
              <a:cs typeface="Times New Roman" panose="02020603050405020304" pitchFamily="18" charset="0"/>
            </a:endParaRPr>
          </a:p>
        </p:txBody>
      </p:sp>
      <p:sp>
        <p:nvSpPr>
          <p:cNvPr id="5" name="Subtitle 2"/>
          <p:cNvSpPr txBox="1">
            <a:spLocks/>
          </p:cNvSpPr>
          <p:nvPr/>
        </p:nvSpPr>
        <p:spPr>
          <a:xfrm>
            <a:off x="2743200" y="2374900"/>
            <a:ext cx="6736079" cy="292100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b="1" dirty="0" smtClean="0">
              <a:latin typeface="Times New Roman" panose="02020603050405020304" pitchFamily="18" charset="0"/>
              <a:cs typeface="Times New Roman" panose="02020603050405020304" pitchFamily="18" charset="0"/>
            </a:endParaRPr>
          </a:p>
        </p:txBody>
      </p:sp>
      <p:sp>
        <p:nvSpPr>
          <p:cNvPr id="6" name="Date Placeholder 6"/>
          <p:cNvSpPr>
            <a:spLocks noGrp="1"/>
          </p:cNvSpPr>
          <p:nvPr>
            <p:ph type="dt" sz="half" idx="10"/>
          </p:nvPr>
        </p:nvSpPr>
        <p:spPr>
          <a:xfrm>
            <a:off x="-1014047" y="6321669"/>
            <a:ext cx="1905001" cy="457200"/>
          </a:xfrm>
        </p:spPr>
        <p:txBody>
          <a:bodyPr/>
          <a:lstStyle/>
          <a:p>
            <a:pPr fontAlgn="base">
              <a:spcBef>
                <a:spcPct val="0"/>
              </a:spcBef>
              <a:spcAft>
                <a:spcPct val="0"/>
              </a:spcAft>
              <a:defRPr/>
            </a:pPr>
            <a:fld id="{03399456-E3C5-4307-AFCE-205C43B6F93A}" type="datetime1">
              <a:rPr lang="en-US" smtClean="0"/>
              <a:t>3/21/2024</a:t>
            </a:fld>
            <a:endParaRPr lang="en-US" dirty="0" smtClean="0"/>
          </a:p>
        </p:txBody>
      </p:sp>
      <p:sp>
        <p:nvSpPr>
          <p:cNvPr id="7" name="Slide Number Placeholder 7"/>
          <p:cNvSpPr>
            <a:spLocks noGrp="1"/>
          </p:cNvSpPr>
          <p:nvPr>
            <p:ph type="sldNum" sz="quarter" idx="12"/>
          </p:nvPr>
        </p:nvSpPr>
        <p:spPr>
          <a:xfrm>
            <a:off x="9931400" y="6324600"/>
            <a:ext cx="1905001"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2600">
                <a:solidFill>
                  <a:schemeClr val="tx1"/>
                </a:solidFill>
                <a:latin typeface="Verdana" panose="020B0604030504040204" pitchFamily="34" charset="0"/>
              </a:defRPr>
            </a:lvl1pPr>
            <a:lvl2pPr marL="742950" indent="-285750">
              <a:spcBef>
                <a:spcPct val="20000"/>
              </a:spcBef>
              <a:buClr>
                <a:schemeClr val="accent2"/>
              </a:buClr>
              <a:buFont typeface="Wingdings" panose="05000000000000000000" pitchFamily="2" charset="2"/>
              <a:buChar char="n"/>
              <a:defRPr sz="2200">
                <a:solidFill>
                  <a:schemeClr val="tx1"/>
                </a:solidFill>
                <a:latin typeface="Verdana" panose="020B0604030504040204" pitchFamily="34" charset="0"/>
              </a:defRPr>
            </a:lvl2pPr>
            <a:lvl3pPr marL="1143000" indent="-228600">
              <a:spcBef>
                <a:spcPct val="20000"/>
              </a:spcBef>
              <a:buClr>
                <a:schemeClr val="accent2"/>
              </a:buClr>
              <a:buFont typeface="Wingdings" panose="05000000000000000000" pitchFamily="2" charset="2"/>
              <a:buChar char="o"/>
              <a:defRPr sz="2100">
                <a:solidFill>
                  <a:schemeClr val="tx1"/>
                </a:solidFill>
                <a:latin typeface="Verdana" panose="020B0604030504040204" pitchFamily="34" charset="0"/>
              </a:defRPr>
            </a:lvl3pPr>
            <a:lvl4pPr marL="1600200" indent="-228600">
              <a:spcBef>
                <a:spcPct val="20000"/>
              </a:spcBef>
              <a:buClr>
                <a:schemeClr val="accent2"/>
              </a:buClr>
              <a:buFont typeface="Wingdings" panose="05000000000000000000" pitchFamily="2" charset="2"/>
              <a:buChar char="n"/>
              <a:defRPr>
                <a:solidFill>
                  <a:schemeClr val="tx1"/>
                </a:solidFill>
                <a:latin typeface="Verdana" panose="020B0604030504040204" pitchFamily="34" charset="0"/>
              </a:defRPr>
            </a:lvl4pPr>
            <a:lvl5pPr marL="2057400" indent="-228600">
              <a:spcBef>
                <a:spcPct val="25000"/>
              </a:spcBef>
              <a:buClr>
                <a:schemeClr val="accent2"/>
              </a:buClr>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FontTx/>
              <a:buNone/>
            </a:pPr>
            <a:fld id="{CDCC2F32-039C-43AD-A704-B5EE4748AA0A}" type="slidenum">
              <a:rPr lang="en-US" sz="1200" smtClean="0"/>
              <a:pPr>
                <a:spcBef>
                  <a:spcPct val="0"/>
                </a:spcBef>
                <a:buClrTx/>
                <a:buFontTx/>
                <a:buNone/>
              </a:pPr>
              <a:t>1</a:t>
            </a:fld>
            <a:endParaRPr lang="en-US" sz="1200" smtClean="0"/>
          </a:p>
        </p:txBody>
      </p:sp>
      <p:sp>
        <p:nvSpPr>
          <p:cNvPr id="2" name="Rectangle 1"/>
          <p:cNvSpPr/>
          <p:nvPr/>
        </p:nvSpPr>
        <p:spPr>
          <a:xfrm>
            <a:off x="3421930" y="2374900"/>
            <a:ext cx="5052037" cy="1077218"/>
          </a:xfrm>
          <a:prstGeom prst="rect">
            <a:avLst/>
          </a:prstGeom>
        </p:spPr>
        <p:txBody>
          <a:bodyPr wrap="square">
            <a:spAutoFit/>
          </a:bodyPr>
          <a:lstStyle/>
          <a:p>
            <a:pPr algn="ctr"/>
            <a:r>
              <a:rPr lang="ar-IQ" sz="3200" dirty="0">
                <a:solidFill>
                  <a:schemeClr val="accent2">
                    <a:lumMod val="75000"/>
                  </a:schemeClr>
                </a:solidFill>
                <a:latin typeface="Segoe UI Semibold" panose="020B0702040204020203" pitchFamily="34" charset="0"/>
                <a:cs typeface="Segoe UI Semibold" panose="020B0702040204020203" pitchFamily="34" charset="0"/>
              </a:rPr>
              <a:t>محاضرات في </a:t>
            </a:r>
            <a:r>
              <a:rPr lang="ar-IQ" sz="3200" dirty="0" smtClean="0">
                <a:solidFill>
                  <a:schemeClr val="accent2">
                    <a:lumMod val="75000"/>
                  </a:schemeClr>
                </a:solidFill>
                <a:latin typeface="Segoe UI Semibold" panose="020B0702040204020203" pitchFamily="34" charset="0"/>
                <a:cs typeface="Segoe UI Semibold" panose="020B0702040204020203" pitchFamily="34" charset="0"/>
              </a:rPr>
              <a:t>حقوق الانسان</a:t>
            </a:r>
          </a:p>
          <a:p>
            <a:pPr algn="ctr"/>
            <a:r>
              <a:rPr lang="ar-IQ" sz="3200" dirty="0" smtClean="0">
                <a:solidFill>
                  <a:schemeClr val="accent2">
                    <a:lumMod val="75000"/>
                  </a:schemeClr>
                </a:solidFill>
                <a:latin typeface="Segoe UI Semibold" panose="020B0702040204020203" pitchFamily="34" charset="0"/>
                <a:cs typeface="Segoe UI Semibold" panose="020B0702040204020203" pitchFamily="34" charset="0"/>
              </a:rPr>
              <a:t>للعام الدراسي </a:t>
            </a:r>
            <a:r>
              <a:rPr lang="ar-IQ" sz="3200" dirty="0" smtClean="0">
                <a:solidFill>
                  <a:schemeClr val="accent2">
                    <a:lumMod val="75000"/>
                  </a:schemeClr>
                </a:solidFill>
                <a:latin typeface="Segoe UI Semibold" panose="020B0702040204020203" pitchFamily="34" charset="0"/>
                <a:cs typeface="Segoe UI Semibold" panose="020B0702040204020203" pitchFamily="34" charset="0"/>
              </a:rPr>
              <a:t>2023-2024</a:t>
            </a:r>
            <a:endParaRPr lang="en-US" sz="3200" dirty="0">
              <a:solidFill>
                <a:schemeClr val="accent2">
                  <a:lumMod val="75000"/>
                </a:schemeClr>
              </a:solidFill>
              <a:latin typeface="Segoe UI Semibold" panose="020B0702040204020203" pitchFamily="34" charset="0"/>
              <a:cs typeface="Segoe UI Semibold" panose="020B0702040204020203" pitchFamily="34" charset="0"/>
            </a:endParaRPr>
          </a:p>
        </p:txBody>
      </p:sp>
      <p:sp>
        <p:nvSpPr>
          <p:cNvPr id="3" name="Rectangle 2"/>
          <p:cNvSpPr/>
          <p:nvPr/>
        </p:nvSpPr>
        <p:spPr>
          <a:xfrm>
            <a:off x="3048000" y="3755611"/>
            <a:ext cx="6096000" cy="954107"/>
          </a:xfrm>
          <a:prstGeom prst="rect">
            <a:avLst/>
          </a:prstGeom>
        </p:spPr>
        <p:txBody>
          <a:bodyPr>
            <a:spAutoFit/>
          </a:bodyPr>
          <a:lstStyle/>
          <a:p>
            <a:pPr algn="ctr" rtl="1"/>
            <a:r>
              <a:rPr lang="ar-IQ" sz="2800" b="1" dirty="0" err="1" smtClean="0">
                <a:solidFill>
                  <a:schemeClr val="accent2">
                    <a:lumMod val="75000"/>
                  </a:schemeClr>
                </a:solidFill>
              </a:rPr>
              <a:t>م.م</a:t>
            </a:r>
            <a:endParaRPr lang="ar-IQ" sz="2800" b="1" dirty="0">
              <a:solidFill>
                <a:schemeClr val="accent2">
                  <a:lumMod val="75000"/>
                </a:schemeClr>
              </a:solidFill>
            </a:endParaRPr>
          </a:p>
          <a:p>
            <a:pPr algn="ctr" rtl="1"/>
            <a:r>
              <a:rPr lang="ar-IQ" sz="2800" b="1" dirty="0" smtClean="0">
                <a:solidFill>
                  <a:schemeClr val="accent2">
                    <a:lumMod val="75000"/>
                  </a:schemeClr>
                </a:solidFill>
              </a:rPr>
              <a:t>ريم حسين وحيد</a:t>
            </a:r>
            <a:endParaRPr lang="en-US" altLang="en-US" sz="2800" dirty="0">
              <a:solidFill>
                <a:schemeClr val="accent2">
                  <a:lumMod val="75000"/>
                </a:schemeClr>
              </a:solidFill>
            </a:endParaRPr>
          </a:p>
        </p:txBody>
      </p:sp>
    </p:spTree>
    <p:extLst>
      <p:ext uri="{BB962C8B-B14F-4D97-AF65-F5344CB8AC3E}">
        <p14:creationId xmlns:p14="http://schemas.microsoft.com/office/powerpoint/2010/main" val="214689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r>
              <a:rPr lang="ar-IQ" b="1" dirty="0">
                <a:solidFill>
                  <a:schemeClr val="accent2">
                    <a:lumMod val="75000"/>
                  </a:schemeClr>
                </a:solidFill>
              </a:rPr>
              <a:t>حق الانسان في الخصوصية </a:t>
            </a:r>
            <a:endParaRPr lang="en-GB" b="1" dirty="0">
              <a:solidFill>
                <a:schemeClr val="accent2">
                  <a:lumMod val="75000"/>
                </a:schemeClr>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10</a:t>
            </a:fld>
            <a:endParaRPr lang="en-GB"/>
          </a:p>
        </p:txBody>
      </p:sp>
      <p:sp>
        <p:nvSpPr>
          <p:cNvPr id="3" name="Rectangle 2"/>
          <p:cNvSpPr/>
          <p:nvPr/>
        </p:nvSpPr>
        <p:spPr>
          <a:xfrm>
            <a:off x="952105" y="1593129"/>
            <a:ext cx="10275217" cy="3785652"/>
          </a:xfrm>
          <a:prstGeom prst="rect">
            <a:avLst/>
          </a:prstGeom>
        </p:spPr>
        <p:txBody>
          <a:bodyPr wrap="square">
            <a:spAutoFit/>
          </a:bodyPr>
          <a:lstStyle/>
          <a:p>
            <a:pPr marL="457200" lvl="0" indent="-457200" algn="r" rtl="1">
              <a:lnSpc>
                <a:spcPct val="150000"/>
              </a:lnSpc>
              <a:buFont typeface="Wingdings" pitchFamily="2" charset="2"/>
              <a:buChar char="ü"/>
            </a:pPr>
            <a:r>
              <a:rPr lang="ar-IQ" sz="3200" dirty="0">
                <a:solidFill>
                  <a:schemeClr val="accent2">
                    <a:lumMod val="75000"/>
                  </a:schemeClr>
                </a:solidFill>
              </a:rPr>
              <a:t>حرمة الاسرار التي تتعلق بالجوانب المادية المصرفية والسرية </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حرمة نقل اسرار المسكن </a:t>
            </a:r>
            <a:r>
              <a:rPr lang="ar-IQ" sz="3200" dirty="0" err="1">
                <a:solidFill>
                  <a:schemeClr val="accent2">
                    <a:lumMod val="75000"/>
                  </a:schemeClr>
                </a:solidFill>
              </a:rPr>
              <a:t>ومابه</a:t>
            </a:r>
            <a:r>
              <a:rPr lang="ar-IQ" sz="3200" dirty="0">
                <a:solidFill>
                  <a:schemeClr val="accent2">
                    <a:lumMod val="75000"/>
                  </a:schemeClr>
                </a:solidFill>
              </a:rPr>
              <a:t> من تفاصيل </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احترام معتقداته الشخصية وتوجهاته الفكرية وحرمة المس بها</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هذا كله </a:t>
            </a:r>
            <a:r>
              <a:rPr lang="ar-IQ" sz="3200" dirty="0" smtClean="0">
                <a:solidFill>
                  <a:schemeClr val="accent2">
                    <a:lumMod val="75000"/>
                  </a:schemeClr>
                </a:solidFill>
              </a:rPr>
              <a:t>أكد عليه </a:t>
            </a:r>
            <a:r>
              <a:rPr lang="ar-IQ" sz="3200" dirty="0">
                <a:solidFill>
                  <a:schemeClr val="accent2">
                    <a:lumMod val="75000"/>
                  </a:schemeClr>
                </a:solidFill>
              </a:rPr>
              <a:t>مؤتمر رجال </a:t>
            </a:r>
            <a:r>
              <a:rPr lang="ar-IQ" sz="3200" dirty="0" smtClean="0">
                <a:solidFill>
                  <a:schemeClr val="accent2">
                    <a:lumMod val="75000"/>
                  </a:schemeClr>
                </a:solidFill>
              </a:rPr>
              <a:t>القانون المنعقد </a:t>
            </a:r>
            <a:r>
              <a:rPr lang="ar-IQ" sz="3200" dirty="0">
                <a:solidFill>
                  <a:schemeClr val="accent2">
                    <a:lumMod val="75000"/>
                  </a:schemeClr>
                </a:solidFill>
              </a:rPr>
              <a:t>في </a:t>
            </a:r>
            <a:r>
              <a:rPr lang="ar-IQ" sz="3200" dirty="0" err="1" smtClean="0">
                <a:solidFill>
                  <a:schemeClr val="accent2">
                    <a:lumMod val="75000"/>
                  </a:schemeClr>
                </a:solidFill>
              </a:rPr>
              <a:t>استوكهولم</a:t>
            </a:r>
            <a:r>
              <a:rPr lang="ar-IQ" sz="3200" dirty="0" smtClean="0">
                <a:solidFill>
                  <a:schemeClr val="accent2">
                    <a:lumMod val="75000"/>
                  </a:schemeClr>
                </a:solidFill>
              </a:rPr>
              <a:t> عام 1967 </a:t>
            </a:r>
            <a:endParaRPr lang="en-US" sz="3200" dirty="0">
              <a:solidFill>
                <a:schemeClr val="accent2">
                  <a:lumMod val="75000"/>
                </a:schemeClr>
              </a:solidFill>
            </a:endParaRPr>
          </a:p>
          <a:p>
            <a:pPr marL="457200" indent="-457200" algn="r" rtl="1">
              <a:lnSpc>
                <a:spcPct val="150000"/>
              </a:lnSpc>
              <a:buFont typeface="Wingdings" pitchFamily="2" charset="2"/>
              <a:buChar char="ü"/>
            </a:pPr>
            <a:endParaRPr lang="ar-IQ" sz="3200" dirty="0">
              <a:solidFill>
                <a:schemeClr val="accent2">
                  <a:lumMod val="75000"/>
                </a:schemeClr>
              </a:solidFill>
            </a:endParaRPr>
          </a:p>
        </p:txBody>
      </p:sp>
    </p:spTree>
    <p:extLst>
      <p:ext uri="{BB962C8B-B14F-4D97-AF65-F5344CB8AC3E}">
        <p14:creationId xmlns:p14="http://schemas.microsoft.com/office/powerpoint/2010/main" val="4028574927"/>
      </p:ext>
    </p:extLst>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11</a:t>
            </a:fld>
            <a:endParaRPr lang="en-GB" dirty="0"/>
          </a:p>
        </p:txBody>
      </p:sp>
      <p:sp>
        <p:nvSpPr>
          <p:cNvPr id="2" name="Rectangle 1"/>
          <p:cNvSpPr/>
          <p:nvPr/>
        </p:nvSpPr>
        <p:spPr>
          <a:xfrm rot="19637392">
            <a:off x="2274950" y="2931566"/>
            <a:ext cx="6944529" cy="1107996"/>
          </a:xfrm>
          <a:prstGeom prst="rect">
            <a:avLst/>
          </a:prstGeom>
          <a:noFill/>
        </p:spPr>
        <p:txBody>
          <a:bodyPr wrap="none" lIns="91440" tIns="45720" rIns="91440" bIns="45720">
            <a:spAutoFit/>
          </a:bodyPr>
          <a:lstStyle/>
          <a:p>
            <a:pPr algn="ctr"/>
            <a:r>
              <a:rPr lang="ar-IQ" sz="66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شـكــراً لحـسن اصغــائكم</a:t>
            </a:r>
            <a:endParaRPr lang="en-US" sz="66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3901469841"/>
      </p:ext>
    </p:extLst>
  </p:cSld>
  <p:clrMapOvr>
    <a:masterClrMapping/>
  </p:clrMapOvr>
  <p:transition>
    <p:checke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r>
              <a:rPr lang="ar-IQ" b="1" dirty="0">
                <a:solidFill>
                  <a:schemeClr val="accent2">
                    <a:lumMod val="75000"/>
                  </a:schemeClr>
                </a:solidFill>
              </a:rPr>
              <a:t>الموضوعات</a:t>
            </a:r>
            <a:endParaRPr lang="en-GB" b="1" dirty="0">
              <a:solidFill>
                <a:schemeClr val="accent2">
                  <a:lumMod val="75000"/>
                </a:schemeClr>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2</a:t>
            </a:fld>
            <a:endParaRPr lang="en-GB"/>
          </a:p>
        </p:txBody>
      </p:sp>
      <p:sp>
        <p:nvSpPr>
          <p:cNvPr id="2" name="Rectangle 1"/>
          <p:cNvSpPr/>
          <p:nvPr/>
        </p:nvSpPr>
        <p:spPr>
          <a:xfrm>
            <a:off x="2837468" y="1530862"/>
            <a:ext cx="8024973" cy="4801314"/>
          </a:xfrm>
          <a:prstGeom prst="rect">
            <a:avLst/>
          </a:prstGeom>
        </p:spPr>
        <p:txBody>
          <a:bodyPr wrap="square">
            <a:spAutoFit/>
          </a:bodyPr>
          <a:lstStyle/>
          <a:p>
            <a:pPr marL="571500" indent="-571500" algn="r" rtl="1">
              <a:lnSpc>
                <a:spcPct val="150000"/>
              </a:lnSpc>
              <a:buFont typeface="Wingdings" pitchFamily="2" charset="2"/>
              <a:buChar char="Ø"/>
            </a:pPr>
            <a:r>
              <a:rPr lang="ar-IQ" sz="3600" dirty="0" smtClean="0">
                <a:solidFill>
                  <a:schemeClr val="accent2"/>
                </a:solidFill>
              </a:rPr>
              <a:t>الحقوق المدنية والشخصية للإنسان</a:t>
            </a:r>
            <a:endParaRPr lang="en-US" sz="3600" dirty="0">
              <a:solidFill>
                <a:schemeClr val="accent2"/>
              </a:solidFill>
            </a:endParaRPr>
          </a:p>
          <a:p>
            <a:pPr marL="715963" indent="-273050" algn="r" rtl="1">
              <a:lnSpc>
                <a:spcPct val="150000"/>
              </a:lnSpc>
            </a:pPr>
            <a:r>
              <a:rPr lang="ar-IQ" sz="3600" dirty="0" smtClean="0">
                <a:solidFill>
                  <a:schemeClr val="accent2"/>
                </a:solidFill>
              </a:rPr>
              <a:t>- حق الانسان في الحياة</a:t>
            </a:r>
          </a:p>
          <a:p>
            <a:pPr marL="715963" indent="-273050" algn="r" rtl="1">
              <a:lnSpc>
                <a:spcPct val="150000"/>
              </a:lnSpc>
            </a:pPr>
            <a:r>
              <a:rPr lang="ar-IQ" sz="3600" dirty="0" smtClean="0">
                <a:solidFill>
                  <a:schemeClr val="accent2"/>
                </a:solidFill>
              </a:rPr>
              <a:t>- حق الانسان في الحرية</a:t>
            </a:r>
          </a:p>
          <a:p>
            <a:pPr marL="715963" indent="-273050" algn="r" rtl="1">
              <a:lnSpc>
                <a:spcPct val="150000"/>
              </a:lnSpc>
            </a:pPr>
            <a:r>
              <a:rPr lang="ar-IQ" sz="3600" dirty="0" smtClean="0">
                <a:solidFill>
                  <a:schemeClr val="accent2"/>
                </a:solidFill>
              </a:rPr>
              <a:t>- حق الانسان في السلامة الجسدية</a:t>
            </a:r>
            <a:endParaRPr lang="en-US" sz="3600" dirty="0" smtClean="0">
              <a:solidFill>
                <a:schemeClr val="accent2"/>
              </a:solidFill>
            </a:endParaRPr>
          </a:p>
          <a:p>
            <a:pPr marL="715963" indent="-273050" algn="r" rtl="1">
              <a:lnSpc>
                <a:spcPct val="150000"/>
              </a:lnSpc>
            </a:pPr>
            <a:r>
              <a:rPr lang="ar-IQ" sz="3600" dirty="0" smtClean="0">
                <a:solidFill>
                  <a:schemeClr val="accent2"/>
                </a:solidFill>
              </a:rPr>
              <a:t>-  حق الانسان في الخصوصية</a:t>
            </a:r>
            <a:endParaRPr lang="en-US" sz="3600" dirty="0" smtClean="0">
              <a:solidFill>
                <a:schemeClr val="accent2"/>
              </a:solidFill>
            </a:endParaRPr>
          </a:p>
          <a:p>
            <a:pPr marL="715963" indent="-273050" algn="r" rtl="1"/>
            <a:endParaRPr lang="en-US" sz="3600" dirty="0">
              <a:solidFill>
                <a:schemeClr val="accent2"/>
              </a:solidFill>
            </a:endParaRPr>
          </a:p>
        </p:txBody>
      </p:sp>
    </p:spTree>
    <p:extLst>
      <p:ext uri="{BB962C8B-B14F-4D97-AF65-F5344CB8AC3E}">
        <p14:creationId xmlns:p14="http://schemas.microsoft.com/office/powerpoint/2010/main" val="67932673"/>
      </p:ext>
    </p:extLst>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pPr marL="571500" indent="-571500" rtl="1">
              <a:lnSpc>
                <a:spcPct val="150000"/>
              </a:lnSpc>
            </a:pPr>
            <a:r>
              <a:rPr lang="ar-IQ" sz="4000" b="1" dirty="0">
                <a:solidFill>
                  <a:schemeClr val="accent2"/>
                </a:solidFill>
              </a:rPr>
              <a:t>الحقوق المدنية والشخصية للإنسان</a:t>
            </a:r>
            <a:endParaRPr lang="en-US" sz="4000" b="1" dirty="0">
              <a:solidFill>
                <a:schemeClr val="accent2"/>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3</a:t>
            </a:fld>
            <a:endParaRPr lang="en-GB"/>
          </a:p>
        </p:txBody>
      </p:sp>
      <p:sp>
        <p:nvSpPr>
          <p:cNvPr id="3" name="Rectangle 2"/>
          <p:cNvSpPr/>
          <p:nvPr/>
        </p:nvSpPr>
        <p:spPr>
          <a:xfrm>
            <a:off x="952106" y="1576167"/>
            <a:ext cx="10275217" cy="4801314"/>
          </a:xfrm>
          <a:prstGeom prst="rect">
            <a:avLst/>
          </a:prstGeom>
        </p:spPr>
        <p:txBody>
          <a:bodyPr wrap="square">
            <a:spAutoFit/>
          </a:bodyPr>
          <a:lstStyle/>
          <a:p>
            <a:pPr algn="just" rtl="1"/>
            <a:r>
              <a:rPr lang="ar-IQ" sz="3200" b="1" dirty="0">
                <a:solidFill>
                  <a:schemeClr val="accent2"/>
                </a:solidFill>
              </a:rPr>
              <a:t>الحقوق المدنية والشخصية</a:t>
            </a:r>
            <a:r>
              <a:rPr lang="ar-IQ" sz="3200" dirty="0">
                <a:solidFill>
                  <a:schemeClr val="accent2"/>
                </a:solidFill>
              </a:rPr>
              <a:t>: هي الحقوق التي تثبت </a:t>
            </a:r>
            <a:r>
              <a:rPr lang="ar-IQ" sz="3200" dirty="0" err="1">
                <a:solidFill>
                  <a:schemeClr val="accent2"/>
                </a:solidFill>
              </a:rPr>
              <a:t>للانسان</a:t>
            </a:r>
            <a:r>
              <a:rPr lang="ar-IQ" sz="3200" dirty="0">
                <a:solidFill>
                  <a:schemeClr val="accent2"/>
                </a:solidFill>
              </a:rPr>
              <a:t> بوصفه انسانا وعضوا والتي تتقرر له لمجرد كونه انسانا كحقه في الحياة والسلامة الجسدية والكرامة وحقه بالتنقل</a:t>
            </a:r>
            <a:r>
              <a:rPr lang="ar-IQ" sz="3200" dirty="0" smtClean="0">
                <a:solidFill>
                  <a:schemeClr val="accent2"/>
                </a:solidFill>
              </a:rPr>
              <a:t>....</a:t>
            </a:r>
          </a:p>
          <a:p>
            <a:pPr algn="just" rtl="1"/>
            <a:endParaRPr lang="ar-IQ" sz="1200" dirty="0">
              <a:solidFill>
                <a:schemeClr val="accent2"/>
              </a:solidFill>
            </a:endParaRPr>
          </a:p>
          <a:p>
            <a:pPr algn="just" rtl="1"/>
            <a:r>
              <a:rPr lang="ar-IQ" sz="3200" dirty="0" smtClean="0">
                <a:solidFill>
                  <a:schemeClr val="accent2"/>
                </a:solidFill>
              </a:rPr>
              <a:t>وهي حقوق تقليدية نصت عليها المواثيق الدولية منها :-</a:t>
            </a:r>
          </a:p>
          <a:p>
            <a:pPr marL="571500" indent="-571500" algn="just" rtl="1">
              <a:buFontTx/>
              <a:buChar char="-"/>
            </a:pPr>
            <a:r>
              <a:rPr lang="ar-IQ" sz="3200" dirty="0" smtClean="0">
                <a:solidFill>
                  <a:schemeClr val="accent2"/>
                </a:solidFill>
              </a:rPr>
              <a:t>الاعلان العالمي لحقوق الانسان 1948</a:t>
            </a:r>
          </a:p>
          <a:p>
            <a:pPr marL="571500" indent="-571500" algn="just" rtl="1">
              <a:buFontTx/>
              <a:buChar char="-"/>
            </a:pPr>
            <a:r>
              <a:rPr lang="ar-IQ" sz="3200" dirty="0" smtClean="0">
                <a:solidFill>
                  <a:schemeClr val="accent2"/>
                </a:solidFill>
              </a:rPr>
              <a:t>الاتفاقية الاوربية لحقوق الانسان 1950</a:t>
            </a:r>
          </a:p>
          <a:p>
            <a:pPr marL="571500" indent="-571500" algn="just" rtl="1">
              <a:buFontTx/>
              <a:buChar char="-"/>
            </a:pPr>
            <a:r>
              <a:rPr lang="ar-IQ" sz="3200" dirty="0" smtClean="0">
                <a:solidFill>
                  <a:schemeClr val="accent2"/>
                </a:solidFill>
              </a:rPr>
              <a:t>الاتفاقية الامريكية لحقوق الانسان 1969</a:t>
            </a:r>
          </a:p>
          <a:p>
            <a:pPr marL="571500" indent="-571500" algn="just" rtl="1">
              <a:buFontTx/>
              <a:buChar char="-"/>
            </a:pPr>
            <a:r>
              <a:rPr lang="ar-IQ" sz="3200" dirty="0" smtClean="0">
                <a:solidFill>
                  <a:schemeClr val="accent2"/>
                </a:solidFill>
              </a:rPr>
              <a:t>الميثاق العربي لحقوق الانسان 1997</a:t>
            </a:r>
          </a:p>
          <a:p>
            <a:pPr marL="571500" indent="-571500" algn="just" rtl="1">
              <a:buFontTx/>
              <a:buChar char="-"/>
            </a:pPr>
            <a:r>
              <a:rPr lang="ar-IQ" sz="3200" dirty="0" smtClean="0">
                <a:solidFill>
                  <a:schemeClr val="accent2"/>
                </a:solidFill>
              </a:rPr>
              <a:t>العهد الدولي للحقوق المدنية والسياسية عام 1966</a:t>
            </a:r>
            <a:endParaRPr lang="ar-IQ" sz="3200" dirty="0">
              <a:solidFill>
                <a:schemeClr val="accent2"/>
              </a:solidFill>
            </a:endParaRPr>
          </a:p>
        </p:txBody>
      </p:sp>
    </p:spTree>
    <p:extLst>
      <p:ext uri="{BB962C8B-B14F-4D97-AF65-F5344CB8AC3E}">
        <p14:creationId xmlns:p14="http://schemas.microsoft.com/office/powerpoint/2010/main" val="1256456523"/>
      </p:ext>
    </p:extLst>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pPr marL="571500" indent="-571500" rtl="1"/>
            <a:r>
              <a:rPr lang="ar-IQ" sz="4000" b="1" dirty="0" smtClean="0">
                <a:solidFill>
                  <a:schemeClr val="accent2"/>
                </a:solidFill>
              </a:rPr>
              <a:t>حق الانسان في الحياة</a:t>
            </a:r>
            <a:endParaRPr lang="en-US" sz="4000" b="1" dirty="0">
              <a:solidFill>
                <a:schemeClr val="accent2"/>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4</a:t>
            </a:fld>
            <a:endParaRPr lang="en-GB"/>
          </a:p>
        </p:txBody>
      </p:sp>
      <p:sp>
        <p:nvSpPr>
          <p:cNvPr id="3" name="Rectangle 2"/>
          <p:cNvSpPr/>
          <p:nvPr/>
        </p:nvSpPr>
        <p:spPr>
          <a:xfrm>
            <a:off x="952107" y="1809946"/>
            <a:ext cx="10275217" cy="5262979"/>
          </a:xfrm>
          <a:prstGeom prst="rect">
            <a:avLst/>
          </a:prstGeom>
        </p:spPr>
        <p:txBody>
          <a:bodyPr wrap="square">
            <a:spAutoFit/>
          </a:bodyPr>
          <a:lstStyle/>
          <a:p>
            <a:pPr algn="r" rtl="1"/>
            <a:r>
              <a:rPr lang="ar-IQ" sz="2800" dirty="0" smtClean="0">
                <a:solidFill>
                  <a:schemeClr val="accent2"/>
                </a:solidFill>
              </a:rPr>
              <a:t>من أول التشريعات التي نصت على هذا الحق في العهد الاعظم عام1215م، ونص عليه الدستور العراقي 2005 بالقول (لكل فرد الحق في الحياة ...) وأهم </a:t>
            </a:r>
            <a:r>
              <a:rPr lang="ar-IQ" sz="2800" dirty="0" err="1" smtClean="0">
                <a:solidFill>
                  <a:schemeClr val="accent2"/>
                </a:solidFill>
              </a:rPr>
              <a:t>مظاهرهذا</a:t>
            </a:r>
            <a:r>
              <a:rPr lang="ar-IQ" sz="2800" dirty="0" smtClean="0">
                <a:solidFill>
                  <a:schemeClr val="accent2"/>
                </a:solidFill>
              </a:rPr>
              <a:t> الحق :-</a:t>
            </a:r>
          </a:p>
          <a:p>
            <a:pPr algn="r" rtl="1"/>
            <a:endParaRPr lang="ar-IQ" sz="2400" dirty="0" smtClean="0">
              <a:solidFill>
                <a:schemeClr val="accent2"/>
              </a:solidFill>
            </a:endParaRPr>
          </a:p>
          <a:p>
            <a:pPr marL="457200" indent="-457200" algn="r" rtl="1">
              <a:buFontTx/>
              <a:buChar char="-"/>
            </a:pPr>
            <a:r>
              <a:rPr lang="ar-IQ" sz="2800" dirty="0" smtClean="0">
                <a:solidFill>
                  <a:schemeClr val="accent2"/>
                </a:solidFill>
              </a:rPr>
              <a:t>تجريم أفعال القتل العمد والقتل الخطأ </a:t>
            </a:r>
          </a:p>
          <a:p>
            <a:pPr marL="457200" indent="-457200" algn="r" rtl="1">
              <a:buFontTx/>
              <a:buChar char="-"/>
            </a:pPr>
            <a:r>
              <a:rPr lang="ar-IQ" sz="2800" dirty="0">
                <a:solidFill>
                  <a:schemeClr val="accent2"/>
                </a:solidFill>
              </a:rPr>
              <a:t>حق الانسان في الدفاع الشرعي </a:t>
            </a:r>
            <a:endParaRPr lang="ar-IQ" sz="2800" dirty="0" smtClean="0">
              <a:solidFill>
                <a:schemeClr val="accent2"/>
              </a:solidFill>
            </a:endParaRPr>
          </a:p>
          <a:p>
            <a:pPr marL="457200" indent="-457200" algn="r" rtl="1">
              <a:buFontTx/>
              <a:buChar char="-"/>
            </a:pPr>
            <a:r>
              <a:rPr lang="ar-IQ" sz="2800" dirty="0">
                <a:solidFill>
                  <a:schemeClr val="accent2"/>
                </a:solidFill>
              </a:rPr>
              <a:t>عدم جواز القتل بدافع </a:t>
            </a:r>
            <a:r>
              <a:rPr lang="ar-IQ" sz="2800" dirty="0" smtClean="0">
                <a:solidFill>
                  <a:schemeClr val="accent2"/>
                </a:solidFill>
              </a:rPr>
              <a:t>الشفقة </a:t>
            </a:r>
          </a:p>
          <a:p>
            <a:pPr marL="457200" indent="-457200" algn="r" rtl="1">
              <a:buFontTx/>
              <a:buChar char="-"/>
            </a:pPr>
            <a:r>
              <a:rPr lang="ar-IQ" sz="2800" dirty="0">
                <a:solidFill>
                  <a:schemeClr val="accent2"/>
                </a:solidFill>
              </a:rPr>
              <a:t>تجريم التحريض على الانتحار</a:t>
            </a:r>
          </a:p>
          <a:p>
            <a:pPr marL="457200" indent="-457200" algn="r" rtl="1">
              <a:buFontTx/>
              <a:buChar char="-"/>
            </a:pPr>
            <a:r>
              <a:rPr lang="ar-IQ" sz="2800" dirty="0" smtClean="0">
                <a:solidFill>
                  <a:schemeClr val="accent2"/>
                </a:solidFill>
              </a:rPr>
              <a:t>ثبوت الحق في الحياة </a:t>
            </a:r>
            <a:r>
              <a:rPr lang="ar-IQ" sz="2800" dirty="0" err="1" smtClean="0">
                <a:solidFill>
                  <a:schemeClr val="accent2"/>
                </a:solidFill>
              </a:rPr>
              <a:t>للانسان</a:t>
            </a:r>
            <a:r>
              <a:rPr lang="ar-IQ" sz="2800" dirty="0" smtClean="0">
                <a:solidFill>
                  <a:schemeClr val="accent2"/>
                </a:solidFill>
              </a:rPr>
              <a:t> حتى قبل الولادة </a:t>
            </a:r>
          </a:p>
          <a:p>
            <a:pPr marL="457200" indent="-457200" algn="r" rtl="1">
              <a:buFontTx/>
              <a:buChar char="-"/>
            </a:pPr>
            <a:r>
              <a:rPr lang="ar-IQ" sz="2800" dirty="0" smtClean="0">
                <a:solidFill>
                  <a:schemeClr val="accent2"/>
                </a:solidFill>
              </a:rPr>
              <a:t>ضمانات الحكم بعقوبة الاعدام</a:t>
            </a:r>
          </a:p>
          <a:p>
            <a:pPr marL="457200" indent="-457200" algn="r" rtl="1">
              <a:buFontTx/>
              <a:buChar char="-"/>
            </a:pPr>
            <a:r>
              <a:rPr lang="ar-IQ" sz="2800" dirty="0" smtClean="0">
                <a:solidFill>
                  <a:schemeClr val="accent2"/>
                </a:solidFill>
              </a:rPr>
              <a:t>تجريم العدوان على الشعوب والمجتمعات</a:t>
            </a:r>
          </a:p>
          <a:p>
            <a:pPr algn="r" rtl="1"/>
            <a:r>
              <a:rPr lang="ar-IQ" sz="2800" dirty="0" smtClean="0">
                <a:solidFill>
                  <a:schemeClr val="accent2"/>
                </a:solidFill>
              </a:rPr>
              <a:t>                                                                                          </a:t>
            </a:r>
            <a:endParaRPr lang="en-US" sz="2800" dirty="0">
              <a:solidFill>
                <a:schemeClr val="accent2"/>
              </a:solidFill>
            </a:endParaRPr>
          </a:p>
          <a:p>
            <a:pPr algn="r" rtl="1"/>
            <a:endParaRPr lang="ar-IQ" sz="2800" dirty="0"/>
          </a:p>
        </p:txBody>
      </p:sp>
    </p:spTree>
    <p:extLst>
      <p:ext uri="{BB962C8B-B14F-4D97-AF65-F5344CB8AC3E}">
        <p14:creationId xmlns:p14="http://schemas.microsoft.com/office/powerpoint/2010/main" val="1801324414"/>
      </p:ext>
    </p:extLst>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pPr rtl="1"/>
            <a:r>
              <a:rPr lang="ar-IQ" sz="4000" b="1" dirty="0" smtClean="0">
                <a:solidFill>
                  <a:schemeClr val="accent2"/>
                </a:solidFill>
              </a:rPr>
              <a:t>حق الانسان في الحرية</a:t>
            </a:r>
            <a:endParaRPr lang="en-US" sz="4000" b="1" dirty="0">
              <a:solidFill>
                <a:schemeClr val="accent2"/>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5</a:t>
            </a:fld>
            <a:endParaRPr lang="en-GB"/>
          </a:p>
        </p:txBody>
      </p:sp>
      <p:sp>
        <p:nvSpPr>
          <p:cNvPr id="3" name="Rectangle 2"/>
          <p:cNvSpPr/>
          <p:nvPr/>
        </p:nvSpPr>
        <p:spPr>
          <a:xfrm>
            <a:off x="952106" y="1448624"/>
            <a:ext cx="10275217" cy="5693866"/>
          </a:xfrm>
          <a:prstGeom prst="rect">
            <a:avLst/>
          </a:prstGeom>
        </p:spPr>
        <p:txBody>
          <a:bodyPr wrap="square">
            <a:spAutoFit/>
          </a:bodyPr>
          <a:lstStyle/>
          <a:p>
            <a:pPr algn="just" rtl="1"/>
            <a:r>
              <a:rPr lang="ar-IQ" sz="2800" dirty="0">
                <a:solidFill>
                  <a:schemeClr val="accent2"/>
                </a:solidFill>
              </a:rPr>
              <a:t>اكدت المواثيق الدولية على الحق في الحرية بوصفها حقا مستقل من حقوق </a:t>
            </a:r>
            <a:r>
              <a:rPr lang="ar-IQ" sz="2800" dirty="0" smtClean="0">
                <a:solidFill>
                  <a:schemeClr val="accent2"/>
                </a:solidFill>
              </a:rPr>
              <a:t>الانسان، وهذا </a:t>
            </a:r>
            <a:r>
              <a:rPr lang="ar-IQ" sz="2800" dirty="0" err="1" smtClean="0">
                <a:solidFill>
                  <a:schemeClr val="accent2"/>
                </a:solidFill>
              </a:rPr>
              <a:t>ماأكده</a:t>
            </a:r>
            <a:r>
              <a:rPr lang="ar-IQ" sz="2800" dirty="0" smtClean="0">
                <a:solidFill>
                  <a:schemeClr val="accent2"/>
                </a:solidFill>
              </a:rPr>
              <a:t> </a:t>
            </a:r>
            <a:r>
              <a:rPr lang="ar-IQ" sz="2800" dirty="0">
                <a:solidFill>
                  <a:schemeClr val="accent2"/>
                </a:solidFill>
              </a:rPr>
              <a:t>إ</a:t>
            </a:r>
            <a:r>
              <a:rPr lang="ar-IQ" sz="2800" dirty="0" smtClean="0">
                <a:solidFill>
                  <a:schemeClr val="accent2"/>
                </a:solidFill>
              </a:rPr>
              <a:t>علان حقوق الانسان المواطن الفرنسي لعام1789على أن(تكون الحرية في القدرة على فعل كلما لا يتسبب في إيذاء الاخرين).</a:t>
            </a:r>
          </a:p>
          <a:p>
            <a:pPr algn="just" rtl="1"/>
            <a:endParaRPr lang="ar-IQ" sz="2400" dirty="0" smtClean="0">
              <a:solidFill>
                <a:schemeClr val="accent2"/>
              </a:solidFill>
            </a:endParaRPr>
          </a:p>
          <a:p>
            <a:pPr algn="just" rtl="1"/>
            <a:r>
              <a:rPr lang="ar-IQ" sz="2800" dirty="0" smtClean="0">
                <a:solidFill>
                  <a:schemeClr val="accent2"/>
                </a:solidFill>
              </a:rPr>
              <a:t>ابرز مظاهر الحرية :-</a:t>
            </a:r>
          </a:p>
          <a:p>
            <a:pPr algn="just" rtl="1"/>
            <a:r>
              <a:rPr lang="ar-IQ" sz="2800" dirty="0" smtClean="0">
                <a:solidFill>
                  <a:schemeClr val="accent2"/>
                </a:solidFill>
              </a:rPr>
              <a:t>-   عدم جواز تقييدها سواء بالاسترقاق او الاستعباد او الحبس او السجن التعسفي .... </a:t>
            </a:r>
            <a:endParaRPr lang="ar-IQ" sz="2800" dirty="0">
              <a:solidFill>
                <a:schemeClr val="accent2"/>
              </a:solidFill>
            </a:endParaRPr>
          </a:p>
          <a:p>
            <a:pPr marL="457200" indent="-457200" algn="just" rtl="1">
              <a:buFontTx/>
              <a:buChar char="-"/>
            </a:pPr>
            <a:r>
              <a:rPr lang="ar-IQ" sz="2800" dirty="0" smtClean="0">
                <a:solidFill>
                  <a:schemeClr val="accent2"/>
                </a:solidFill>
              </a:rPr>
              <a:t>يجب ان تكون بعيدة عن اي تأثير او اكراه او تقييد او تدخل غير قانوني</a:t>
            </a:r>
          </a:p>
          <a:p>
            <a:pPr marL="457200" indent="-457200" algn="just" rtl="1">
              <a:buFontTx/>
              <a:buChar char="-"/>
            </a:pPr>
            <a:r>
              <a:rPr lang="ar-IQ" sz="2800" dirty="0" smtClean="0">
                <a:solidFill>
                  <a:schemeClr val="accent2"/>
                </a:solidFill>
              </a:rPr>
              <a:t>يجب ان تكون مقيدة بالقوانين.</a:t>
            </a:r>
            <a:endParaRPr lang="ar-IQ" sz="2800" dirty="0">
              <a:solidFill>
                <a:schemeClr val="accent2"/>
              </a:solidFill>
            </a:endParaRPr>
          </a:p>
          <a:p>
            <a:pPr algn="just" rtl="1"/>
            <a:r>
              <a:rPr lang="ar-IQ" sz="2800" dirty="0" smtClean="0">
                <a:solidFill>
                  <a:schemeClr val="accent2"/>
                </a:solidFill>
              </a:rPr>
              <a:t>وهناك  ترادف بين مصطلحي الحق والحرية الذي اكدت عليه المواثيق الدولية مثلا(لكل شخص الحق في حرية الرأي والتعبير )،(لكل شخص الحق في حرية التفكير والضمير والدين)</a:t>
            </a:r>
          </a:p>
          <a:p>
            <a:pPr algn="r" rtl="1"/>
            <a:endParaRPr lang="ar-IQ" sz="2800" dirty="0">
              <a:solidFill>
                <a:schemeClr val="accent2"/>
              </a:solidFill>
            </a:endParaRPr>
          </a:p>
          <a:p>
            <a:pPr algn="r" rtl="1"/>
            <a:endParaRPr lang="ar-IQ" sz="3200" dirty="0"/>
          </a:p>
        </p:txBody>
      </p:sp>
    </p:spTree>
    <p:extLst>
      <p:ext uri="{BB962C8B-B14F-4D97-AF65-F5344CB8AC3E}">
        <p14:creationId xmlns:p14="http://schemas.microsoft.com/office/powerpoint/2010/main" val="4192543137"/>
      </p:ext>
    </p:extLst>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712372"/>
            <a:ext cx="6717205" cy="520454"/>
          </a:xfrm>
        </p:spPr>
        <p:txBody>
          <a:bodyPr>
            <a:noAutofit/>
          </a:bodyPr>
          <a:lstStyle/>
          <a:p>
            <a:pPr rtl="1"/>
            <a:r>
              <a:rPr lang="ar-IQ" sz="4000" b="1" dirty="0" smtClean="0">
                <a:solidFill>
                  <a:schemeClr val="accent2"/>
                </a:solidFill>
              </a:rPr>
              <a:t/>
            </a:r>
            <a:br>
              <a:rPr lang="ar-IQ" sz="4000" b="1" dirty="0" smtClean="0">
                <a:solidFill>
                  <a:schemeClr val="accent2"/>
                </a:solidFill>
              </a:rPr>
            </a:br>
            <a:r>
              <a:rPr lang="ar-IQ" sz="4000" b="1" dirty="0" smtClean="0">
                <a:solidFill>
                  <a:schemeClr val="accent2"/>
                </a:solidFill>
              </a:rPr>
              <a:t>الحق </a:t>
            </a:r>
            <a:r>
              <a:rPr lang="ar-IQ" sz="4000" b="1" dirty="0">
                <a:solidFill>
                  <a:schemeClr val="accent2"/>
                </a:solidFill>
              </a:rPr>
              <a:t>في الحرية</a:t>
            </a:r>
            <a:br>
              <a:rPr lang="ar-IQ" sz="4000" b="1" dirty="0">
                <a:solidFill>
                  <a:schemeClr val="accent2"/>
                </a:solidFill>
              </a:rPr>
            </a:br>
            <a:endParaRPr lang="ar-IQ" sz="4000" b="1" dirty="0">
              <a:solidFill>
                <a:schemeClr val="accent2"/>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6</a:t>
            </a:fld>
            <a:endParaRPr lang="en-GB"/>
          </a:p>
        </p:txBody>
      </p:sp>
      <p:sp>
        <p:nvSpPr>
          <p:cNvPr id="3" name="Rectangle 2"/>
          <p:cNvSpPr/>
          <p:nvPr/>
        </p:nvSpPr>
        <p:spPr>
          <a:xfrm>
            <a:off x="952106" y="1197204"/>
            <a:ext cx="10275217" cy="6832640"/>
          </a:xfrm>
          <a:prstGeom prst="rect">
            <a:avLst/>
          </a:prstGeom>
        </p:spPr>
        <p:txBody>
          <a:bodyPr wrap="square">
            <a:spAutoFit/>
          </a:bodyPr>
          <a:lstStyle/>
          <a:p>
            <a:pPr algn="just" rtl="1">
              <a:lnSpc>
                <a:spcPct val="150000"/>
              </a:lnSpc>
            </a:pPr>
            <a:r>
              <a:rPr lang="ar-IQ" sz="3200" dirty="0">
                <a:solidFill>
                  <a:schemeClr val="accent2">
                    <a:lumMod val="75000"/>
                  </a:schemeClr>
                </a:solidFill>
              </a:rPr>
              <a:t>وقد أكد  المنهج التشريعي  في ايراد توصيف ( الحرية) بين التشريعات الدولية لحقوق الانسان وبين بعض الدساتير ومنها الدستور العراقي لسنة2005 في الباب الثاني من حقوق الانسان والحريات الاساسية ، وافرد الفصل الثاني من هذا الباب (الحريات)  مثل : حرية تأسيس الجمعيات والنقابات ، والمراسلات  ، والفكر والعقيدة والدين ، والتنقل ، والسفر ،وحرية العبادة... لكن أورد في الفصل الاول منه( الحقوق المدنية والسياسية) مثل حق الحياة والامن والخصوصية وحرمة المسكن ...</a:t>
            </a:r>
            <a:endParaRPr lang="en-US" sz="3200" dirty="0">
              <a:solidFill>
                <a:schemeClr val="accent2">
                  <a:lumMod val="75000"/>
                </a:schemeClr>
              </a:solidFill>
            </a:endParaRPr>
          </a:p>
          <a:p>
            <a:pPr algn="just" rtl="1">
              <a:lnSpc>
                <a:spcPct val="150000"/>
              </a:lnSpc>
            </a:pPr>
            <a:endParaRPr lang="en-US" sz="4000" dirty="0" smtClean="0">
              <a:solidFill>
                <a:schemeClr val="accent2">
                  <a:lumMod val="75000"/>
                </a:schemeClr>
              </a:solidFill>
            </a:endParaRPr>
          </a:p>
          <a:p>
            <a:pPr algn="just" rtl="1">
              <a:lnSpc>
                <a:spcPct val="150000"/>
              </a:lnSpc>
            </a:pPr>
            <a:endParaRPr lang="ar-IQ" sz="2800" dirty="0">
              <a:solidFill>
                <a:schemeClr val="accent2">
                  <a:lumMod val="75000"/>
                </a:schemeClr>
              </a:solidFill>
            </a:endParaRPr>
          </a:p>
        </p:txBody>
      </p:sp>
    </p:spTree>
    <p:extLst>
      <p:ext uri="{BB962C8B-B14F-4D97-AF65-F5344CB8AC3E}">
        <p14:creationId xmlns:p14="http://schemas.microsoft.com/office/powerpoint/2010/main" val="3985944264"/>
      </p:ext>
    </p:extLst>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pPr rtl="1"/>
            <a:r>
              <a:rPr lang="ar-IQ" sz="4000" b="1" dirty="0">
                <a:solidFill>
                  <a:schemeClr val="accent2">
                    <a:lumMod val="75000"/>
                  </a:schemeClr>
                </a:solidFill>
              </a:rPr>
              <a:t>حق الانسان في السلامة الجسدية </a:t>
            </a:r>
            <a:endParaRPr lang="en-US" sz="4000" b="1" dirty="0">
              <a:solidFill>
                <a:schemeClr val="accent2">
                  <a:lumMod val="75000"/>
                </a:schemeClr>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7</a:t>
            </a:fld>
            <a:endParaRPr lang="en-GB"/>
          </a:p>
        </p:txBody>
      </p:sp>
      <p:sp>
        <p:nvSpPr>
          <p:cNvPr id="3" name="Rectangle 2"/>
          <p:cNvSpPr/>
          <p:nvPr/>
        </p:nvSpPr>
        <p:spPr>
          <a:xfrm>
            <a:off x="952105" y="1772238"/>
            <a:ext cx="10275217" cy="4154984"/>
          </a:xfrm>
          <a:prstGeom prst="rect">
            <a:avLst/>
          </a:prstGeom>
        </p:spPr>
        <p:txBody>
          <a:bodyPr wrap="square">
            <a:spAutoFit/>
          </a:bodyPr>
          <a:lstStyle/>
          <a:p>
            <a:pPr algn="just" rtl="1">
              <a:lnSpc>
                <a:spcPct val="150000"/>
              </a:lnSpc>
            </a:pPr>
            <a:r>
              <a:rPr lang="ar-IQ" sz="3200" dirty="0">
                <a:solidFill>
                  <a:schemeClr val="accent2">
                    <a:lumMod val="75000"/>
                  </a:schemeClr>
                </a:solidFill>
              </a:rPr>
              <a:t>ويتضمن حرمة الاعتداء على جسده أو إيذاءه سواء بالضرب أو الجرح او احداث عاهة مستديمة ...وهذا ما أكدته المواثيق الدولية والاتفاقيات الاوربية والاعلان العالمي لحقوق الانسان ... لذا فإن سلامة جسد الانسان سيوجب على الاخرين أفراداً أم حكومات وسيبقى ذلك مجرما حتى وان رضي الانسان بذلك فلا يجوز قانوناً ان يسمح الانسان للغير أن يقوم بإيذائه أو تعذيبه أو جرحه ...</a:t>
            </a:r>
            <a:endParaRPr lang="en-US" sz="3200" dirty="0">
              <a:solidFill>
                <a:schemeClr val="accent2">
                  <a:lumMod val="75000"/>
                </a:schemeClr>
              </a:solidFill>
            </a:endParaRPr>
          </a:p>
          <a:p>
            <a:pPr algn="just" rtl="1"/>
            <a:endParaRPr lang="ar-IQ" sz="2400" dirty="0">
              <a:solidFill>
                <a:schemeClr val="accent2"/>
              </a:solidFill>
            </a:endParaRPr>
          </a:p>
        </p:txBody>
      </p:sp>
    </p:spTree>
    <p:extLst>
      <p:ext uri="{BB962C8B-B14F-4D97-AF65-F5344CB8AC3E}">
        <p14:creationId xmlns:p14="http://schemas.microsoft.com/office/powerpoint/2010/main" val="4099493968"/>
      </p:ext>
    </p:extLst>
  </p:cSld>
  <p:clrMapOvr>
    <a:masterClrMapping/>
  </p:clrMapOvr>
  <p:transition>
    <p:checke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2868420" y="882054"/>
            <a:ext cx="6717205" cy="520454"/>
          </a:xfrm>
        </p:spPr>
        <p:txBody>
          <a:bodyPr>
            <a:noAutofit/>
          </a:bodyPr>
          <a:lstStyle/>
          <a:p>
            <a:pPr rtl="1"/>
            <a:r>
              <a:rPr lang="ar-IQ" b="1" dirty="0">
                <a:solidFill>
                  <a:schemeClr val="accent2">
                    <a:lumMod val="75000"/>
                  </a:schemeClr>
                </a:solidFill>
              </a:rPr>
              <a:t>حق </a:t>
            </a:r>
            <a:r>
              <a:rPr lang="ar-IQ" b="1" dirty="0" smtClean="0">
                <a:solidFill>
                  <a:schemeClr val="accent2">
                    <a:lumMod val="75000"/>
                  </a:schemeClr>
                </a:solidFill>
              </a:rPr>
              <a:t>الانسان </a:t>
            </a:r>
            <a:r>
              <a:rPr lang="ar-IQ" b="1" dirty="0">
                <a:solidFill>
                  <a:schemeClr val="accent2">
                    <a:lumMod val="75000"/>
                  </a:schemeClr>
                </a:solidFill>
              </a:rPr>
              <a:t>في الخصوصية </a:t>
            </a:r>
            <a:endParaRPr lang="en-US" b="1" dirty="0">
              <a:solidFill>
                <a:schemeClr val="accent2">
                  <a:lumMod val="75000"/>
                </a:schemeClr>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8</a:t>
            </a:fld>
            <a:endParaRPr lang="en-GB"/>
          </a:p>
        </p:txBody>
      </p:sp>
      <p:sp>
        <p:nvSpPr>
          <p:cNvPr id="3" name="Rectangle 2"/>
          <p:cNvSpPr/>
          <p:nvPr/>
        </p:nvSpPr>
        <p:spPr>
          <a:xfrm>
            <a:off x="952105" y="1772238"/>
            <a:ext cx="10275217" cy="5324535"/>
          </a:xfrm>
          <a:prstGeom prst="rect">
            <a:avLst/>
          </a:prstGeom>
        </p:spPr>
        <p:txBody>
          <a:bodyPr wrap="square">
            <a:spAutoFit/>
          </a:bodyPr>
          <a:lstStyle/>
          <a:p>
            <a:pPr algn="just" rtl="1"/>
            <a:r>
              <a:rPr lang="ar-IQ" sz="3200" dirty="0">
                <a:solidFill>
                  <a:schemeClr val="accent2">
                    <a:lumMod val="75000"/>
                  </a:schemeClr>
                </a:solidFill>
              </a:rPr>
              <a:t>وهو الحق في الحياة الخاصة بعيداً عن رقابة الغير وتدخلاتهم , ويعتبر مجرما قانونا سواء كان ماساً بسمعة الانسان وشرفه أم لم يكن </a:t>
            </a:r>
            <a:endParaRPr lang="en-US" sz="3200" dirty="0">
              <a:solidFill>
                <a:schemeClr val="accent2">
                  <a:lumMod val="75000"/>
                </a:schemeClr>
              </a:solidFill>
            </a:endParaRPr>
          </a:p>
          <a:p>
            <a:pPr algn="just" rtl="1"/>
            <a:r>
              <a:rPr lang="ar-IQ" sz="3200" dirty="0">
                <a:solidFill>
                  <a:schemeClr val="accent2">
                    <a:lumMod val="75000"/>
                  </a:schemeClr>
                </a:solidFill>
              </a:rPr>
              <a:t>ونص الدستور العراقي لعام 2005 على حق الانسان في الخصوصية بالقول (لكل فرد الحق في الخصوصية الشخصية بما لا يتنافى مع حقوق الاخرين </a:t>
            </a:r>
            <a:r>
              <a:rPr lang="ar-IQ" sz="3200" dirty="0" err="1">
                <a:solidFill>
                  <a:schemeClr val="accent2">
                    <a:lumMod val="75000"/>
                  </a:schemeClr>
                </a:solidFill>
              </a:rPr>
              <a:t>والاَداب</a:t>
            </a:r>
            <a:r>
              <a:rPr lang="ar-IQ" sz="3200" dirty="0">
                <a:solidFill>
                  <a:schemeClr val="accent2">
                    <a:lumMod val="75000"/>
                  </a:schemeClr>
                </a:solidFill>
              </a:rPr>
              <a:t> العامة)</a:t>
            </a:r>
            <a:endParaRPr lang="en-US" sz="3200" dirty="0">
              <a:solidFill>
                <a:schemeClr val="accent2">
                  <a:lumMod val="75000"/>
                </a:schemeClr>
              </a:solidFill>
            </a:endParaRPr>
          </a:p>
          <a:p>
            <a:pPr algn="just" rtl="1"/>
            <a:r>
              <a:rPr lang="ar-IQ" sz="3200" dirty="0">
                <a:solidFill>
                  <a:schemeClr val="accent2">
                    <a:lumMod val="75000"/>
                  </a:schemeClr>
                </a:solidFill>
              </a:rPr>
              <a:t>وكذلك الحال عن حرمة المراسلات والاتصالات بكافة أشكالها(حرية الاتصالات والمراسلات البريدية  والبرقية والهاتفية ... مكفولة ولا يجوز مراقبتها والتصنت عليها.. الا لضرورة قانونية وأمنية وبقرار قضائي )</a:t>
            </a:r>
            <a:endParaRPr lang="en-US" sz="3200" dirty="0">
              <a:solidFill>
                <a:schemeClr val="accent2">
                  <a:lumMod val="75000"/>
                </a:schemeClr>
              </a:solidFill>
            </a:endParaRPr>
          </a:p>
          <a:p>
            <a:pPr algn="just" rtl="1"/>
            <a:endParaRPr lang="ar-IQ" sz="2800" b="1" dirty="0">
              <a:solidFill>
                <a:schemeClr val="accent2">
                  <a:lumMod val="75000"/>
                </a:schemeClr>
              </a:solidFill>
            </a:endParaRPr>
          </a:p>
          <a:p>
            <a:pPr algn="just" rtl="1"/>
            <a:endParaRPr lang="en-US" sz="2800" b="1" dirty="0">
              <a:solidFill>
                <a:schemeClr val="accent2">
                  <a:lumMod val="75000"/>
                </a:schemeClr>
              </a:solidFill>
            </a:endParaRPr>
          </a:p>
          <a:p>
            <a:pPr algn="just" rtl="1"/>
            <a:endParaRPr lang="ar-IQ" sz="2800" dirty="0">
              <a:solidFill>
                <a:schemeClr val="accent2">
                  <a:lumMod val="75000"/>
                </a:schemeClr>
              </a:solidFill>
            </a:endParaRPr>
          </a:p>
        </p:txBody>
      </p:sp>
    </p:spTree>
    <p:extLst>
      <p:ext uri="{BB962C8B-B14F-4D97-AF65-F5344CB8AC3E}">
        <p14:creationId xmlns:p14="http://schemas.microsoft.com/office/powerpoint/2010/main" val="2388814753"/>
      </p:ext>
    </p:extLst>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376314" y="882054"/>
            <a:ext cx="9766168" cy="520454"/>
          </a:xfrm>
        </p:spPr>
        <p:txBody>
          <a:bodyPr>
            <a:noAutofit/>
          </a:bodyPr>
          <a:lstStyle/>
          <a:p>
            <a:pPr rtl="1"/>
            <a:r>
              <a:rPr lang="ar-IQ" sz="4000" b="1" dirty="0">
                <a:solidFill>
                  <a:schemeClr val="accent2">
                    <a:lumMod val="75000"/>
                  </a:schemeClr>
                </a:solidFill>
              </a:rPr>
              <a:t>حق الانسان في الخصوصية </a:t>
            </a:r>
            <a:endParaRPr lang="en-US" sz="4000" b="1" dirty="0">
              <a:solidFill>
                <a:schemeClr val="accent2"/>
              </a:solidFill>
            </a:endParaRPr>
          </a:p>
        </p:txBody>
      </p:sp>
      <p:sp>
        <p:nvSpPr>
          <p:cNvPr id="64" name="Slide Number Placeholder 63"/>
          <p:cNvSpPr>
            <a:spLocks noGrp="1"/>
          </p:cNvSpPr>
          <p:nvPr>
            <p:ph type="sldNum" sz="quarter" idx="12"/>
          </p:nvPr>
        </p:nvSpPr>
        <p:spPr>
          <a:xfrm>
            <a:off x="9177216" y="6381750"/>
            <a:ext cx="2844800" cy="476250"/>
          </a:xfrm>
        </p:spPr>
        <p:txBody>
          <a:bodyPr/>
          <a:lstStyle/>
          <a:p>
            <a:fld id="{B38094A5-13EA-4178-A8FC-F10059BD0D2D}" type="slidenum">
              <a:rPr lang="en-GB" smtClean="0"/>
              <a:pPr/>
              <a:t>9</a:t>
            </a:fld>
            <a:endParaRPr lang="en-GB"/>
          </a:p>
        </p:txBody>
      </p:sp>
      <p:sp>
        <p:nvSpPr>
          <p:cNvPr id="3" name="Rectangle 2"/>
          <p:cNvSpPr/>
          <p:nvPr/>
        </p:nvSpPr>
        <p:spPr>
          <a:xfrm>
            <a:off x="952105" y="1772238"/>
            <a:ext cx="10275217" cy="4893647"/>
          </a:xfrm>
          <a:prstGeom prst="rect">
            <a:avLst/>
          </a:prstGeom>
        </p:spPr>
        <p:txBody>
          <a:bodyPr wrap="square">
            <a:spAutoFit/>
          </a:bodyPr>
          <a:lstStyle/>
          <a:p>
            <a:pPr algn="r" rtl="1">
              <a:lnSpc>
                <a:spcPct val="150000"/>
              </a:lnSpc>
            </a:pPr>
            <a:r>
              <a:rPr lang="ar-IQ" sz="3200" dirty="0">
                <a:solidFill>
                  <a:schemeClr val="accent2">
                    <a:lumMod val="75000"/>
                  </a:schemeClr>
                </a:solidFill>
              </a:rPr>
              <a:t>من أبرز صورها :</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حرمة المراسلات البريدية ...</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حرمة الاتصالات الهاتفية بكافة اشكالها ...</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حرمة تصوير الاخرين وعدم استخدامها بما يسيء الى أصحابها</a:t>
            </a:r>
            <a:endParaRPr lang="en-US" sz="3200" dirty="0">
              <a:solidFill>
                <a:schemeClr val="accent2">
                  <a:lumMod val="75000"/>
                </a:schemeClr>
              </a:solidFill>
            </a:endParaRPr>
          </a:p>
          <a:p>
            <a:pPr marL="457200" lvl="0" indent="-457200" algn="r" rtl="1">
              <a:lnSpc>
                <a:spcPct val="150000"/>
              </a:lnSpc>
              <a:buFont typeface="Wingdings" pitchFamily="2" charset="2"/>
              <a:buChar char="ü"/>
            </a:pPr>
            <a:r>
              <a:rPr lang="ar-IQ" sz="3200" dirty="0">
                <a:solidFill>
                  <a:schemeClr val="accent2">
                    <a:lumMod val="75000"/>
                  </a:schemeClr>
                </a:solidFill>
              </a:rPr>
              <a:t>حرمة نقل اسراره الشخصية بكافة تفاصيلها</a:t>
            </a:r>
            <a:endParaRPr lang="en-US" sz="3200" dirty="0">
              <a:solidFill>
                <a:schemeClr val="accent2">
                  <a:lumMod val="75000"/>
                </a:schemeClr>
              </a:solidFill>
            </a:endParaRPr>
          </a:p>
          <a:p>
            <a:pPr algn="r" rtl="1">
              <a:lnSpc>
                <a:spcPct val="150000"/>
              </a:lnSpc>
            </a:pPr>
            <a:endParaRPr lang="ar-IQ" sz="4800" dirty="0">
              <a:solidFill>
                <a:schemeClr val="accent2">
                  <a:lumMod val="75000"/>
                </a:schemeClr>
              </a:solidFill>
            </a:endParaRPr>
          </a:p>
        </p:txBody>
      </p:sp>
    </p:spTree>
    <p:extLst>
      <p:ext uri="{BB962C8B-B14F-4D97-AF65-F5344CB8AC3E}">
        <p14:creationId xmlns:p14="http://schemas.microsoft.com/office/powerpoint/2010/main" val="3068252632"/>
      </p:ext>
    </p:extLst>
  </p:cSld>
  <p:clrMapOvr>
    <a:masterClrMapping/>
  </p:clrMapOvr>
  <p:transition>
    <p:checker dir="vert"/>
  </p:transition>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6518</TotalTime>
  <Words>617</Words>
  <Application>Microsoft Office PowerPoint</Application>
  <PresentationFormat>مخصص</PresentationFormat>
  <Paragraphs>91</Paragraphs>
  <Slides>11</Slides>
  <Notes>10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نسق Office</vt:lpstr>
      <vt:lpstr>عرض تقديمي في PowerPoint</vt:lpstr>
      <vt:lpstr>الموضوعات</vt:lpstr>
      <vt:lpstr>الحقوق المدنية والشخصية للإنسان</vt:lpstr>
      <vt:lpstr>حق الانسان في الحياة</vt:lpstr>
      <vt:lpstr>حق الانسان في الحرية</vt:lpstr>
      <vt:lpstr> الحق في الحرية </vt:lpstr>
      <vt:lpstr>حق الانسان في السلامة الجسدية </vt:lpstr>
      <vt:lpstr>حق الانسان في الخصوصية </vt:lpstr>
      <vt:lpstr>حق الانسان في الخصوصية </vt:lpstr>
      <vt:lpstr>حق الانسان في الخصوصية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rahebi</dc:creator>
  <cp:lastModifiedBy>ALFA</cp:lastModifiedBy>
  <cp:revision>352</cp:revision>
  <dcterms:created xsi:type="dcterms:W3CDTF">2014-05-07T08:18:51Z</dcterms:created>
  <dcterms:modified xsi:type="dcterms:W3CDTF">2024-03-21T17:42:44Z</dcterms:modified>
</cp:coreProperties>
</file>