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9" r:id="rId2"/>
    <p:sldId id="256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0" autoAdjust="0"/>
    <p:restoredTop sz="94664"/>
  </p:normalViewPr>
  <p:slideViewPr>
    <p:cSldViewPr>
      <p:cViewPr>
        <p:scale>
          <a:sx n="87" d="100"/>
          <a:sy n="87" d="100"/>
        </p:scale>
        <p:origin x="-1296" y="1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9A51-D136-426D-AC74-586B1117FB55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8B1022-1F21-4A0C-8C33-B0C3F5CCF6F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9A51-D136-426D-AC74-586B1117FB55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1022-1F21-4A0C-8C33-B0C3F5CCF6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9A51-D136-426D-AC74-586B1117FB55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1022-1F21-4A0C-8C33-B0C3F5CCF6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B19A51-D136-426D-AC74-586B1117FB55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68B1022-1F21-4A0C-8C33-B0C3F5CCF6F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9A51-D136-426D-AC74-586B1117FB55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1022-1F21-4A0C-8C33-B0C3F5CCF6F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9A51-D136-426D-AC74-586B1117FB55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1022-1F21-4A0C-8C33-B0C3F5CCF6F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1022-1F21-4A0C-8C33-B0C3F5CCF6F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9A51-D136-426D-AC74-586B1117FB55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9A51-D136-426D-AC74-586B1117FB55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1022-1F21-4A0C-8C33-B0C3F5CCF6F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9A51-D136-426D-AC74-586B1117FB55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1022-1F21-4A0C-8C33-B0C3F5CCF6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B19A51-D136-426D-AC74-586B1117FB55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68B1022-1F21-4A0C-8C33-B0C3F5CCF6F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9A51-D136-426D-AC74-586B1117FB55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8B1022-1F21-4A0C-8C33-B0C3F5CCF6F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3B19A51-D136-426D-AC74-586B1117FB55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68B1022-1F21-4A0C-8C33-B0C3F5CCF6F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181600"/>
            <a:ext cx="8305800" cy="1143000"/>
          </a:xfrm>
        </p:spPr>
        <p:txBody>
          <a:bodyPr>
            <a:normAutofit/>
          </a:bodyPr>
          <a:lstStyle/>
          <a:p>
            <a:r>
              <a:rPr lang="ar-BH" sz="4000" b="1" dirty="0" smtClean="0">
                <a:solidFill>
                  <a:srgbClr val="92D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م.د شيرين محمد مكي الحسيني</a:t>
            </a:r>
            <a:endParaRPr lang="en-US" sz="4000" b="1" dirty="0" smtClean="0">
              <a:solidFill>
                <a:srgbClr val="92D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sz="4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sz="40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sz="40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657600"/>
            <a:ext cx="8305800" cy="1357532"/>
          </a:xfrm>
        </p:spPr>
        <p:txBody>
          <a:bodyPr/>
          <a:lstStyle/>
          <a:p>
            <a:r>
              <a:rPr lang="en-US" b="1" dirty="0" smtClean="0">
                <a:effectLst>
                  <a:glow rad="139700">
                    <a:srgbClr val="92D050">
                      <a:alpha val="40000"/>
                    </a:srgb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Lab.5</a:t>
            </a:r>
            <a:br>
              <a:rPr lang="en-US" b="1" dirty="0" smtClean="0">
                <a:effectLst>
                  <a:glow rad="139700">
                    <a:srgbClr val="92D050">
                      <a:alpha val="40000"/>
                    </a:srgb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</a:br>
            <a:r>
              <a:rPr lang="en-US" b="1" dirty="0" smtClean="0">
                <a:effectLst>
                  <a:glow rad="139700">
                    <a:srgbClr val="92D050">
                      <a:alpha val="40000"/>
                    </a:srgb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Indole </a:t>
            </a:r>
            <a:r>
              <a:rPr lang="en-US" b="1" dirty="0">
                <a:effectLst>
                  <a:glow rad="139700">
                    <a:srgbClr val="92D050">
                      <a:alpha val="40000"/>
                    </a:srgb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Alkaloids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085" y="76200"/>
            <a:ext cx="40417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701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15">
            <a:extLst>
              <a:ext uri="{FF2B5EF4-FFF2-40B4-BE49-F238E27FC236}">
                <a16:creationId xmlns="" xmlns:a16="http://schemas.microsoft.com/office/drawing/2014/main" id="{8B45B03E-F62C-6945-86E0-BC6C3D1F11E5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4029709" y="3221814"/>
            <a:ext cx="45719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 sz="2400" b="1"/>
          </a:p>
        </p:txBody>
      </p:sp>
      <p:sp>
        <p:nvSpPr>
          <p:cNvPr id="19" name="AutoShape 17">
            <a:extLst>
              <a:ext uri="{FF2B5EF4-FFF2-40B4-BE49-F238E27FC236}">
                <a16:creationId xmlns="" xmlns:a16="http://schemas.microsoft.com/office/drawing/2014/main" id="{F5313E41-DCDC-4C4A-8688-F70D40CECC0B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3276600" y="2020331"/>
            <a:ext cx="45719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 sz="2400" b="1"/>
          </a:p>
        </p:txBody>
      </p:sp>
      <p:sp>
        <p:nvSpPr>
          <p:cNvPr id="20" name="AutoShape 16">
            <a:extLst>
              <a:ext uri="{FF2B5EF4-FFF2-40B4-BE49-F238E27FC236}">
                <a16:creationId xmlns="" xmlns:a16="http://schemas.microsoft.com/office/drawing/2014/main" id="{C7C77575-D5C9-FB4B-8930-635CABA08188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3124200" y="4009094"/>
            <a:ext cx="45719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 sz="2400" b="1"/>
          </a:p>
        </p:txBody>
      </p:sp>
      <p:sp>
        <p:nvSpPr>
          <p:cNvPr id="21" name="Rectangle 18">
            <a:extLst>
              <a:ext uri="{FF2B5EF4-FFF2-40B4-BE49-F238E27FC236}">
                <a16:creationId xmlns="" xmlns:a16="http://schemas.microsoft.com/office/drawing/2014/main" id="{F7F93458-7CF3-8F4A-AB4A-AD366DEF0733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81000" y="160784"/>
            <a:ext cx="7315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x-none" sz="2400" b="1" i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Method of extraction:</a:t>
            </a:r>
            <a:r>
              <a:rPr kumimoji="0" lang="en-US" altLang="x-none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x-none" sz="2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Reflux.</a:t>
            </a:r>
            <a:endParaRPr kumimoji="0" lang="en-US" altLang="x-none" sz="24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x-none" sz="2400" b="1" i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Plant used</a:t>
            </a:r>
            <a:r>
              <a:rPr kumimoji="0" lang="en-US" altLang="x-none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kumimoji="0" lang="en-US" altLang="x-none" sz="2400" b="1" i="0" u="sng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Peganum</a:t>
            </a:r>
            <a:r>
              <a:rPr kumimoji="0" lang="en-US" altLang="x-none" sz="2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x-none" sz="2400" b="1" i="0" u="sng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harmala</a:t>
            </a:r>
            <a:endParaRPr kumimoji="0" lang="en-US" altLang="x-none" sz="24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x-none" sz="2400" b="1" i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Part used</a:t>
            </a:r>
            <a:r>
              <a:rPr kumimoji="0" lang="en-US" altLang="x-none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kumimoji="0" lang="en-US" altLang="x-none" sz="2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Seeds.</a:t>
            </a:r>
            <a:endParaRPr kumimoji="0" lang="en-US" altLang="x-none" sz="24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x-none" sz="24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9">
            <a:extLst>
              <a:ext uri="{FF2B5EF4-FFF2-40B4-BE49-F238E27FC236}">
                <a16:creationId xmlns="" xmlns:a16="http://schemas.microsoft.com/office/drawing/2014/main" id="{4FBC6C07-57C6-8C47-843D-05F7097CAC2A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417828" y="1444793"/>
            <a:ext cx="842137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x-none" sz="2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Maceration </a:t>
            </a:r>
            <a:r>
              <a:rPr kumimoji="0" lang="en-US" altLang="x-none" sz="2400" b="1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50 gm</a:t>
            </a:r>
            <a:r>
              <a:rPr kumimoji="0" lang="en-US" altLang="x-none" sz="2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of   the </a:t>
            </a:r>
            <a:r>
              <a:rPr kumimoji="0" lang="en-US" altLang="x-none" sz="24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harmala</a:t>
            </a:r>
            <a:r>
              <a:rPr kumimoji="0" lang="en-US" altLang="x-none" sz="2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seeds in </a:t>
            </a:r>
            <a:r>
              <a:rPr kumimoji="0" lang="en-US" altLang="x-none" sz="2400" b="1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500 ml</a:t>
            </a:r>
            <a:r>
              <a:rPr kumimoji="0" lang="en-US" altLang="x-none" sz="2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kumimoji="0" lang="en-US" altLang="x-none" sz="2400" b="1" i="1" u="sng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petroleum ether</a:t>
            </a:r>
            <a:r>
              <a:rPr kumimoji="0" lang="en-US" altLang="x-none" sz="2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for 24 </a:t>
            </a:r>
            <a:r>
              <a:rPr kumimoji="0" lang="en-US" altLang="x-none" sz="24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hrs</a:t>
            </a:r>
            <a:r>
              <a:rPr kumimoji="0" lang="en-US" altLang="x-none" sz="2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(over night).</a:t>
            </a:r>
            <a:endParaRPr kumimoji="0" lang="en-US" altLang="x-none" sz="24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x-none" sz="2400" b="1" i="0" u="none" strike="noStrike" cap="none" normalizeH="0" baseline="0" dirty="0" smtClean="0">
                <a:ln>
                  <a:noFill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Filter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x-none" sz="2400" b="1" i="0" u="none" strike="noStrike" cap="none" normalizeH="0" baseline="0" dirty="0">
              <a:ln>
                <a:noFill/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</a:endParaRPr>
          </a:p>
        </p:txBody>
      </p:sp>
      <p:sp>
        <p:nvSpPr>
          <p:cNvPr id="23" name="Rectangle 20">
            <a:extLst>
              <a:ext uri="{FF2B5EF4-FFF2-40B4-BE49-F238E27FC236}">
                <a16:creationId xmlns="" xmlns:a16="http://schemas.microsoft.com/office/drawing/2014/main" id="{C31192FB-0F19-4C49-AE29-816A289EFD1B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457199" y="2808765"/>
            <a:ext cx="8458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x-none" sz="2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Reflux with 90%</a:t>
            </a:r>
            <a:r>
              <a:rPr kumimoji="0" lang="en-US" altLang="x-none" sz="2400" b="1" i="1" u="sng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ethanol</a:t>
            </a:r>
            <a:r>
              <a:rPr kumimoji="0" lang="en-US" altLang="x-none" sz="2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for 1 </a:t>
            </a:r>
            <a:r>
              <a:rPr kumimoji="0" lang="en-US" altLang="x-none" sz="24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hr.</a:t>
            </a:r>
            <a:endParaRPr lang="en-US" altLang="x-none" sz="2400" b="1" dirty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x-none" sz="2400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        Cool </a:t>
            </a:r>
            <a:r>
              <a:rPr lang="en-US" altLang="x-none" sz="2400" b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&amp; Filter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x-none" sz="2400" b="1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" name="Rectangle 21">
            <a:extLst>
              <a:ext uri="{FF2B5EF4-FFF2-40B4-BE49-F238E27FC236}">
                <a16:creationId xmlns="" xmlns:a16="http://schemas.microsoft.com/office/drawing/2014/main" id="{F49BD128-BA52-0440-A374-E10447FD3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599" y="3775501"/>
            <a:ext cx="86867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x-none" sz="24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Take </a:t>
            </a:r>
            <a:r>
              <a:rPr kumimoji="0" lang="en-US" altLang="x-none" sz="2400" b="1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20 ml</a:t>
            </a:r>
            <a:r>
              <a:rPr kumimoji="0" lang="en-US" altLang="x-none" sz="2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of Extract in conical flask</a:t>
            </a:r>
            <a:endParaRPr kumimoji="0" lang="en-US" altLang="x-none" sz="2400" b="1" i="0" u="none" strike="noStrike" cap="none" normalizeH="0" baseline="0" dirty="0">
              <a:ln>
                <a:noFill/>
              </a:ln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400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Evaporate </a:t>
            </a:r>
            <a:r>
              <a:rPr lang="en-US" altLang="x-none" sz="2400" b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the </a:t>
            </a:r>
            <a:r>
              <a:rPr lang="en-US" altLang="x-none" sz="2400" b="1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filterate</a:t>
            </a:r>
            <a:r>
              <a:rPr lang="en-US" altLang="x-none" sz="2400" b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 on water bath to about 2 ml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50292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Add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5ml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of 2%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HCl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(Filter if necessary.)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="" xmlns:a16="http://schemas.microsoft.com/office/drawing/2014/main" id="{954C56AB-A17D-D343-A75F-A66763AFF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897" y="5736884"/>
            <a:ext cx="7696201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x-none" sz="2400" b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Partition with Chloroform (10 ml x 2), take the acidic </a:t>
            </a:r>
            <a:r>
              <a:rPr lang="en-US" altLang="x-none" sz="2400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layer (</a:t>
            </a:r>
            <a:r>
              <a:rPr lang="en-US" altLang="x-none" sz="2400" b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upper layer)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x-non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962400" y="2286000"/>
            <a:ext cx="0" cy="52276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471" y="3293697"/>
            <a:ext cx="1587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333" y="4606498"/>
            <a:ext cx="1587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098" y="5435259"/>
            <a:ext cx="1587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485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6D858086-5E9C-E34A-8879-7A746CFCC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8880" y="24593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11" name="AutoShape 7">
            <a:extLst>
              <a:ext uri="{FF2B5EF4-FFF2-40B4-BE49-F238E27FC236}">
                <a16:creationId xmlns="" xmlns:a16="http://schemas.microsoft.com/office/drawing/2014/main" id="{0690EE78-0687-794A-A196-A572DE26B77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286000"/>
            <a:ext cx="0" cy="5794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12" name="Rectangle 9">
            <a:extLst>
              <a:ext uri="{FF2B5EF4-FFF2-40B4-BE49-F238E27FC236}">
                <a16:creationId xmlns="" xmlns:a16="http://schemas.microsoft.com/office/drawing/2014/main" id="{7C2D9580-76D8-CC4E-9B3D-4522A809A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152400"/>
            <a:ext cx="85344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x-none" altLang="x-none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x-none" altLang="x-none" sz="32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x-none" sz="3200" b="1" i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Add </a:t>
            </a:r>
            <a:r>
              <a:rPr kumimoji="0" lang="en-US" altLang="x-none" sz="3200" b="1" i="1" u="sng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Ammonium </a:t>
            </a:r>
            <a:r>
              <a:rPr kumimoji="0" lang="en-US" altLang="x-none" sz="3200" b="1" i="1" u="sng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hydroxide</a:t>
            </a:r>
            <a:r>
              <a:rPr kumimoji="0" lang="en-US" altLang="x-none" sz="3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solution (check by litmus paper)</a:t>
            </a:r>
            <a:endParaRPr kumimoji="0" lang="en-US" altLang="x-none" sz="32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x-non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AutoShape 11">
            <a:extLst>
              <a:ext uri="{FF2B5EF4-FFF2-40B4-BE49-F238E27FC236}">
                <a16:creationId xmlns="" xmlns:a16="http://schemas.microsoft.com/office/drawing/2014/main" id="{62F9010C-48AF-7741-BE87-9055D6ABA4F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0515" y="4951092"/>
            <a:ext cx="0" cy="7397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14" name="AutoShape 10">
            <a:extLst>
              <a:ext uri="{FF2B5EF4-FFF2-40B4-BE49-F238E27FC236}">
                <a16:creationId xmlns="" xmlns:a16="http://schemas.microsoft.com/office/drawing/2014/main" id="{A23AFB0C-620F-034D-8A5F-A19DB607662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481754"/>
            <a:ext cx="0" cy="7397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15" name="Rectangle 12">
            <a:extLst>
              <a:ext uri="{FF2B5EF4-FFF2-40B4-BE49-F238E27FC236}">
                <a16:creationId xmlns="" xmlns:a16="http://schemas.microsoft.com/office/drawing/2014/main" id="{91A1138C-EF62-9F42-A72E-1A61E9AFD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926992"/>
            <a:ext cx="804098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x-non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Place the basic solution in the </a:t>
            </a:r>
            <a:r>
              <a:rPr kumimoji="0" lang="en-US" altLang="x-none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separatory</a:t>
            </a:r>
            <a:r>
              <a:rPr kumimoji="0" lang="en-US" altLang="x-non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funnel</a:t>
            </a:r>
            <a:endParaRPr kumimoji="0" lang="en-US" altLang="x-non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x-none" sz="2400" b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Add</a:t>
            </a:r>
            <a:endParaRPr lang="en-US" altLang="x-none" sz="2400" b="1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</a:endParaRPr>
          </a:p>
        </p:txBody>
      </p:sp>
      <p:sp>
        <p:nvSpPr>
          <p:cNvPr id="16" name="Rectangle 13">
            <a:extLst>
              <a:ext uri="{FF2B5EF4-FFF2-40B4-BE49-F238E27FC236}">
                <a16:creationId xmlns="" xmlns:a16="http://schemas.microsoft.com/office/drawing/2014/main" id="{37BB3CC0-49F8-534E-B0DE-5BED0DDB5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5162" y="4073929"/>
            <a:ext cx="457849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x-none" altLang="x-non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x-none" altLang="x-none" sz="32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</a:t>
            </a:r>
            <a:endParaRPr kumimoji="0" lang="en-US" altLang="x-non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x-none" sz="1600" b="1" i="1" u="none" strike="noStrike" cap="none" normalizeH="0" baseline="0" dirty="0">
                <a:ln>
                  <a:noFill/>
                </a:ln>
                <a:solidFill>
                  <a:srgbClr val="CC33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</a:t>
            </a:r>
            <a:r>
              <a:rPr kumimoji="0" lang="en-US" altLang="x-none" sz="1600" b="1" i="1" u="none" strike="noStrike" cap="none" normalizeH="0" baseline="0" dirty="0" smtClean="0">
                <a:ln>
                  <a:noFill/>
                </a:ln>
                <a:solidFill>
                  <a:srgbClr val="CC33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</a:t>
            </a:r>
            <a:r>
              <a:rPr lang="en-US" altLang="x-none" sz="2400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Shake </a:t>
            </a:r>
            <a:r>
              <a:rPr lang="en-US" altLang="x-none" sz="2400" b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and stand</a:t>
            </a:r>
            <a:endParaRPr lang="en-US" altLang="x-none" sz="2400" b="1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x-non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4">
            <a:extLst>
              <a:ext uri="{FF2B5EF4-FFF2-40B4-BE49-F238E27FC236}">
                <a16:creationId xmlns="" xmlns:a16="http://schemas.microsoft.com/office/drawing/2014/main" id="{C26672CE-3B4D-7841-B1B2-F703D18D5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381699"/>
            <a:ext cx="5181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x-none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10 </a:t>
            </a:r>
            <a:r>
              <a:rPr lang="en-US" altLang="x-none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ml of </a:t>
            </a:r>
            <a:r>
              <a:rPr lang="en-US" altLang="x-none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chloform</a:t>
            </a:r>
            <a:r>
              <a:rPr lang="en-US" altLang="x-none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two times</a:t>
            </a:r>
            <a:r>
              <a:rPr lang="x-none" altLang="x-none" sz="32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x-none" altLang="x-none" sz="32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x-non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endParaRPr kumimoji="0" lang="en-US" altLang="x-non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301736" y="5693066"/>
            <a:ext cx="635191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Take the organic lower layer and put it in the conical flask</a:t>
            </a:r>
          </a:p>
        </p:txBody>
      </p:sp>
    </p:spTree>
    <p:extLst>
      <p:ext uri="{BB962C8B-B14F-4D97-AF65-F5344CB8AC3E}">
        <p14:creationId xmlns:p14="http://schemas.microsoft.com/office/powerpoint/2010/main" val="1194748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7BCBBAD8-536D-B240-A1AA-CC160DCE7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409819"/>
            <a:ext cx="60236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ECA97632-F7D7-2C4D-81C4-1E3F56A0B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914400"/>
            <a:ext cx="602361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x-none" sz="32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Add Small </a:t>
            </a:r>
            <a:r>
              <a:rPr kumimoji="0" lang="en-US" altLang="x-none" sz="3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amount of</a:t>
            </a:r>
            <a:r>
              <a:rPr kumimoji="0" lang="en-US" altLang="x-none" sz="3200" b="1" i="1" u="sng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Anhydrous sodium Sulphate</a:t>
            </a:r>
            <a:r>
              <a:rPr kumimoji="0" lang="en-US" altLang="x-none" sz="3200" b="1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x-none" sz="3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&amp; allow standing for few minutes until</a:t>
            </a:r>
            <a:r>
              <a:rPr kumimoji="0" lang="en-US" altLang="x-none" sz="3200" b="1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x-none" sz="3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get a clear solution , decant and concentrate by evaporation to give the product crude alkaloids.</a:t>
            </a:r>
            <a:endParaRPr kumimoji="0" lang="en-US" altLang="x-none" sz="32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x-non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957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757065"/>
            <a:ext cx="9220200" cy="4338935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2- Qualitative </a:t>
            </a:r>
            <a:r>
              <a:rPr lang="en-US" sz="1800" b="1" dirty="0">
                <a:solidFill>
                  <a:srgbClr val="FFFF00"/>
                </a:solidFill>
              </a:rPr>
              <a:t>Analysis:</a:t>
            </a:r>
          </a:p>
          <a:p>
            <a:r>
              <a:rPr lang="en-US" sz="1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A- The </a:t>
            </a: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General Chemical Tests :</a:t>
            </a:r>
          </a:p>
          <a:p>
            <a:r>
              <a:rPr lang="en-US" sz="1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B- The </a:t>
            </a: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Identification of  Harmala Alkaloids  By Chromatography :</a:t>
            </a:r>
          </a:p>
          <a:p>
            <a:r>
              <a:rPr lang="en-US" sz="1800" b="1" dirty="0"/>
              <a:t>	By the use of thin layer chromatography (T.L.C)</a:t>
            </a:r>
          </a:p>
          <a:p>
            <a:r>
              <a:rPr lang="en-US" sz="1800" b="1" dirty="0"/>
              <a:t>	The stationary phase = Silica gel GF254.</a:t>
            </a:r>
          </a:p>
          <a:p>
            <a:r>
              <a:rPr lang="en-US" sz="1800" b="1" dirty="0"/>
              <a:t>	The mobile phase = Chloroform : Methanol: Acetone (35:15:10)</a:t>
            </a:r>
          </a:p>
          <a:p>
            <a:r>
              <a:rPr lang="en-US" sz="1800" b="1" dirty="0"/>
              <a:t>           Or      Chloroform: Methanol: 10% Ammonium hydroxide (80:20:15).</a:t>
            </a:r>
          </a:p>
          <a:p>
            <a:r>
              <a:rPr lang="en-US" sz="1800" b="1" dirty="0"/>
              <a:t>	The standard compound = any </a:t>
            </a:r>
            <a:r>
              <a:rPr lang="en-US" sz="1800" b="1" dirty="0" err="1"/>
              <a:t>harmala</a:t>
            </a:r>
            <a:r>
              <a:rPr lang="en-US" sz="1800" b="1" dirty="0"/>
              <a:t> alkaloids.</a:t>
            </a:r>
          </a:p>
          <a:p>
            <a:r>
              <a:rPr lang="en-US" sz="1800" b="1" dirty="0"/>
              <a:t>	The spray reagent = </a:t>
            </a:r>
            <a:r>
              <a:rPr lang="en-US" sz="1800" b="1" dirty="0" err="1"/>
              <a:t>Dragendorff's</a:t>
            </a:r>
            <a:r>
              <a:rPr lang="en-US" sz="1800" b="1" dirty="0"/>
              <a:t> reagent.</a:t>
            </a:r>
          </a:p>
          <a:p>
            <a:r>
              <a:rPr lang="en-US" sz="1800" b="1" dirty="0"/>
              <a:t>	Mechanism of separation = Adsorption.</a:t>
            </a:r>
          </a:p>
          <a:p>
            <a:r>
              <a:rPr lang="en-US" sz="1800" b="1" dirty="0"/>
              <a:t>	Developing = Ascending.</a:t>
            </a:r>
          </a:p>
          <a:p>
            <a:r>
              <a:rPr lang="en-US" sz="1800" b="1" dirty="0"/>
              <a:t>	Other mobile phases :</a:t>
            </a:r>
          </a:p>
          <a:p>
            <a:r>
              <a:rPr lang="en-US" sz="1800" b="1" dirty="0"/>
              <a:t> Chloroform: Acetone: Diethyl amine (50:40:10),</a:t>
            </a:r>
          </a:p>
          <a:p>
            <a:r>
              <a:rPr lang="en-US" sz="1800" b="1" dirty="0"/>
              <a:t>        Chloroform: Diethyl amine (90:10</a:t>
            </a:r>
            <a:r>
              <a:rPr lang="en-US" sz="1800" b="1" dirty="0" smtClean="0"/>
              <a:t>). </a:t>
            </a:r>
            <a:r>
              <a:rPr lang="en-US" sz="1800" b="1" dirty="0"/>
              <a:t>	UV instrument.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glow rad="101600">
                    <a:srgbClr val="00B0F0">
                      <a:alpha val="40000"/>
                    </a:srgb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Identification of Harmala alkaloids</a:t>
            </a:r>
            <a:endParaRPr lang="en-US" b="1" dirty="0">
              <a:solidFill>
                <a:srgbClr val="FFFF00"/>
              </a:solidFill>
              <a:effectLst>
                <a:glow rad="101600">
                  <a:srgbClr val="00B0F0">
                    <a:alpha val="40000"/>
                  </a:srgbClr>
                </a:glow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295400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1- Quantitative </a:t>
            </a:r>
            <a:r>
              <a:rPr lang="en-US" sz="2400" b="1" dirty="0">
                <a:solidFill>
                  <a:srgbClr val="FFFF00"/>
                </a:solidFill>
              </a:rPr>
              <a:t>Analysis</a:t>
            </a:r>
            <a:r>
              <a:rPr lang="en-US" sz="2400" b="1" dirty="0" smtClean="0">
                <a:solidFill>
                  <a:srgbClr val="FFFF00"/>
                </a:solidFill>
              </a:rPr>
              <a:t>: </a:t>
            </a:r>
            <a:r>
              <a:rPr lang="en-US" sz="2400" b="1" dirty="0" smtClean="0"/>
              <a:t>By </a:t>
            </a:r>
            <a:r>
              <a:rPr lang="en-US" sz="2400" b="1" dirty="0"/>
              <a:t>weighing the residue obtained.</a:t>
            </a:r>
          </a:p>
        </p:txBody>
      </p:sp>
    </p:spTree>
    <p:extLst>
      <p:ext uri="{BB962C8B-B14F-4D97-AF65-F5344CB8AC3E}">
        <p14:creationId xmlns:p14="http://schemas.microsoft.com/office/powerpoint/2010/main" val="2154075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Procedure:</a:t>
            </a:r>
          </a:p>
          <a:p>
            <a:pPr algn="just"/>
            <a:r>
              <a:rPr lang="en-US" dirty="0"/>
              <a:t>1)	Prepare mobile phase, and place it in the glass jar.</a:t>
            </a:r>
          </a:p>
          <a:p>
            <a:pPr algn="just"/>
            <a:r>
              <a:rPr lang="en-US" dirty="0"/>
              <a:t>2)	Cover the jar with glass lid and allow standing for 45 minutes before use.</a:t>
            </a:r>
          </a:p>
          <a:p>
            <a:pPr algn="just"/>
            <a:r>
              <a:rPr lang="en-US" dirty="0"/>
              <a:t>3)	Apply the sample and the standard spots on the silica gel plates, on the base line by the use of capillary tube.</a:t>
            </a:r>
          </a:p>
          <a:p>
            <a:pPr algn="just"/>
            <a:r>
              <a:rPr lang="en-US" dirty="0"/>
              <a:t>4)	Put the silica gel plate in the glass jar and allow the mobile phase to rise to about two-third the plate.</a:t>
            </a:r>
          </a:p>
          <a:p>
            <a:pPr algn="just"/>
            <a:r>
              <a:rPr lang="en-US" dirty="0"/>
              <a:t>5)	Remove the plate from the jar, dry and identified first by U.V. 254 ,366 nm.</a:t>
            </a:r>
          </a:p>
          <a:p>
            <a:pPr algn="just"/>
            <a:r>
              <a:rPr lang="en-US" dirty="0"/>
              <a:t>6)	Spray the plate with spraying reagent (</a:t>
            </a:r>
            <a:r>
              <a:rPr lang="en-US" dirty="0" err="1"/>
              <a:t>Dragendorff's</a:t>
            </a:r>
            <a:r>
              <a:rPr lang="en-US" dirty="0"/>
              <a:t> reagent) and then calculate the </a:t>
            </a:r>
            <a:r>
              <a:rPr lang="en-US" dirty="0" err="1"/>
              <a:t>Rf</a:t>
            </a:r>
            <a:r>
              <a:rPr lang="en-US" dirty="0"/>
              <a:t> values.</a:t>
            </a:r>
          </a:p>
          <a:p>
            <a:pPr algn="just"/>
            <a:r>
              <a:rPr lang="en-US" dirty="0"/>
              <a:t>Results: </a:t>
            </a:r>
          </a:p>
          <a:p>
            <a:pPr algn="just"/>
            <a:r>
              <a:rPr lang="en-US" dirty="0"/>
              <a:t>Fluorescence spot appears under the U.V. while an orange spots are seen when sprayed with the sprayer.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515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8077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474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04800"/>
            <a:ext cx="8305800" cy="1143000"/>
          </a:xfrm>
        </p:spPr>
        <p:txBody>
          <a:bodyPr/>
          <a:lstStyle/>
          <a:p>
            <a:r>
              <a:rPr lang="en-US" sz="4800" dirty="0" smtClean="0">
                <a:solidFill>
                  <a:srgbClr val="FFC000"/>
                </a:solidFill>
                <a:effectLst>
                  <a:glow rad="228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</a:rPr>
              <a:t>Harmala Alkaloids</a:t>
            </a:r>
            <a:endParaRPr lang="en-US" sz="4800" dirty="0">
              <a:solidFill>
                <a:srgbClr val="FFC000"/>
              </a:solidFill>
              <a:effectLst>
                <a:glow rad="228600">
                  <a:schemeClr val="accent4">
                    <a:lumMod val="40000"/>
                    <a:lumOff val="60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962400"/>
            <a:ext cx="8305800" cy="1981200"/>
          </a:xfrm>
        </p:spPr>
        <p:txBody>
          <a:bodyPr>
            <a:noAutofit/>
          </a:bodyPr>
          <a:lstStyle/>
          <a:p>
            <a:pPr algn="just"/>
            <a:r>
              <a:rPr lang="en-US" sz="3200" dirty="0"/>
              <a:t/>
            </a:r>
            <a:br>
              <a:rPr lang="en-US" sz="3200" dirty="0"/>
            </a:br>
            <a:r>
              <a:rPr lang="en-US" sz="3200" b="1" u="sng" dirty="0" err="1"/>
              <a:t>Peganum</a:t>
            </a:r>
            <a:r>
              <a:rPr lang="en-US" sz="3200" b="1" dirty="0"/>
              <a:t> </a:t>
            </a:r>
            <a:r>
              <a:rPr lang="en-US" sz="3200" b="1" u="sng" dirty="0" err="1"/>
              <a:t>harmala</a:t>
            </a:r>
            <a:r>
              <a:rPr lang="en-US" sz="3200" b="1" u="sng" dirty="0"/>
              <a:t> </a:t>
            </a:r>
            <a:r>
              <a:rPr lang="en-US" sz="3200" b="1" dirty="0"/>
              <a:t> of the family </a:t>
            </a:r>
            <a:r>
              <a:rPr lang="en-US" sz="3200" b="1" dirty="0" err="1"/>
              <a:t>Zygophyllaceae</a:t>
            </a:r>
            <a:r>
              <a:rPr lang="en-US" sz="3200" b="1" dirty="0"/>
              <a:t>.</a:t>
            </a:r>
            <a:br>
              <a:rPr lang="en-US" sz="3200" b="1" dirty="0"/>
            </a:br>
            <a:r>
              <a:rPr lang="en-US" sz="3200" b="1" dirty="0"/>
              <a:t>  It is a woody, perennial, succulent shrub native to arid regions.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The </a:t>
            </a:r>
            <a:r>
              <a:rPr lang="en-US" sz="3200" b="1" dirty="0"/>
              <a:t>leaves are bright green, finely divided and about 1 cm long. Both the roots and seeds contain significant quantities of Beta- </a:t>
            </a:r>
            <a:r>
              <a:rPr lang="en-US" sz="3200" b="1" dirty="0" err="1"/>
              <a:t>carbolines</a:t>
            </a:r>
            <a:r>
              <a:rPr lang="en-US" sz="3200" b="1" dirty="0"/>
              <a:t> (</a:t>
            </a:r>
            <a:r>
              <a:rPr lang="en-US" sz="3200" b="1" dirty="0" err="1"/>
              <a:t>indole</a:t>
            </a:r>
            <a:r>
              <a:rPr lang="en-US" sz="3200" b="1" dirty="0"/>
              <a:t>) alkaloids, which are absent in  the rest of the plant.</a:t>
            </a:r>
          </a:p>
        </p:txBody>
      </p:sp>
    </p:spTree>
    <p:extLst>
      <p:ext uri="{BB962C8B-B14F-4D97-AF65-F5344CB8AC3E}">
        <p14:creationId xmlns:p14="http://schemas.microsoft.com/office/powerpoint/2010/main" val="1384453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836CEA22-4021-1A45-B024-DAD2D1173E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383" y="274638"/>
            <a:ext cx="5836008" cy="2620962"/>
          </a:xfr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5DD0DA-BBE5-094F-A7E3-0BD769456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410DE38-92AC-DF46-A62D-484B63FEB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362" y="3352800"/>
            <a:ext cx="5927271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30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algn="just"/>
            <a:r>
              <a:rPr lang="en-US" sz="6700" b="1" dirty="0" smtClean="0"/>
              <a:t>The </a:t>
            </a:r>
            <a:r>
              <a:rPr lang="en-US" sz="6700" b="1" dirty="0"/>
              <a:t>traditional uses </a:t>
            </a:r>
            <a:r>
              <a:rPr lang="en-US" sz="6700" b="1" dirty="0" smtClean="0"/>
              <a:t>including the </a:t>
            </a:r>
            <a:r>
              <a:rPr lang="en-US" sz="6700" b="1" i="1" dirty="0"/>
              <a:t>incense</a:t>
            </a:r>
            <a:r>
              <a:rPr lang="en-US" sz="6700" b="1" dirty="0"/>
              <a:t> from ancient times</a:t>
            </a:r>
            <a:r>
              <a:rPr lang="en-US" sz="6700" b="1" dirty="0" smtClean="0"/>
              <a:t>.</a:t>
            </a:r>
          </a:p>
          <a:p>
            <a:pPr algn="just"/>
            <a:endParaRPr lang="en-US" sz="6700" b="1" dirty="0"/>
          </a:p>
          <a:p>
            <a:pPr algn="just"/>
            <a:r>
              <a:rPr lang="en-US" sz="6700" b="1" u="sng" dirty="0"/>
              <a:t> </a:t>
            </a:r>
            <a:r>
              <a:rPr lang="en-US" sz="6700" b="1" u="sng" dirty="0" err="1"/>
              <a:t>Peganum</a:t>
            </a:r>
            <a:r>
              <a:rPr lang="en-US" sz="6700" b="1" dirty="0"/>
              <a:t> </a:t>
            </a:r>
            <a:r>
              <a:rPr lang="en-US" sz="6700" b="1" u="sng" dirty="0" err="1"/>
              <a:t>harmala</a:t>
            </a:r>
            <a:r>
              <a:rPr lang="en-US" sz="6700" b="1" dirty="0"/>
              <a:t> was claimed to be an important medical plant. Its seeds were known to possess hypothermic and essentially hallucinogenic properties since it is MAO inhibitor agent </a:t>
            </a:r>
            <a:r>
              <a:rPr lang="en-US" sz="6700" b="1" dirty="0" smtClean="0"/>
              <a:t>.</a:t>
            </a:r>
          </a:p>
          <a:p>
            <a:pPr algn="just"/>
            <a:endParaRPr lang="en-US" sz="6700" b="1" dirty="0"/>
          </a:p>
          <a:p>
            <a:pPr algn="just"/>
            <a:r>
              <a:rPr lang="en-US" sz="6700" b="1" dirty="0"/>
              <a:t>  Various authors have under taken studies on the antibacterial, anti fungal  and antiviral effects of </a:t>
            </a:r>
            <a:r>
              <a:rPr lang="en-US" sz="6700" b="1" u="sng" dirty="0" err="1"/>
              <a:t>Peganum</a:t>
            </a:r>
            <a:r>
              <a:rPr lang="en-US" sz="6700" b="1" dirty="0"/>
              <a:t> </a:t>
            </a:r>
            <a:r>
              <a:rPr lang="en-US" sz="6700" b="1" u="sng" dirty="0" err="1"/>
              <a:t>harmala</a:t>
            </a:r>
            <a:r>
              <a:rPr lang="en-US" sz="6700" b="1" dirty="0"/>
              <a:t> seeds. </a:t>
            </a:r>
            <a:endParaRPr lang="en-US" sz="6700" b="1" dirty="0" smtClean="0"/>
          </a:p>
          <a:p>
            <a:pPr algn="just"/>
            <a:endParaRPr lang="en-US" sz="6700" b="1" dirty="0"/>
          </a:p>
          <a:p>
            <a:pPr algn="just"/>
            <a:r>
              <a:rPr lang="en-US" sz="6700" b="1" dirty="0" smtClean="0"/>
              <a:t>In </a:t>
            </a:r>
            <a:r>
              <a:rPr lang="en-US" sz="6700" b="1" dirty="0"/>
              <a:t>Moroccan traditional  medicine , seed powder is sometimes used on skin and subcutaneous tumors.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C000"/>
                </a:solidFill>
                <a:effectLst>
                  <a:glow rad="127000">
                    <a:schemeClr val="accent3">
                      <a:lumMod val="60000"/>
                      <a:lumOff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The Traditional and Medical Uses: </a:t>
            </a:r>
            <a:endParaRPr lang="en-US" b="1" dirty="0">
              <a:solidFill>
                <a:srgbClr val="FFC000"/>
              </a:solidFill>
              <a:effectLst>
                <a:glow rad="127000">
                  <a:schemeClr val="accent3">
                    <a:lumMod val="60000"/>
                    <a:lumOff val="40000"/>
                  </a:schemeClr>
                </a:glow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3036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43600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/>
              <a:t>This work was designed to investigate some aspects of the anti neoplastic properties of </a:t>
            </a:r>
            <a:r>
              <a:rPr lang="en-US" sz="2400" b="1" u="sng" dirty="0" err="1"/>
              <a:t>Peganum</a:t>
            </a:r>
            <a:r>
              <a:rPr lang="en-US" sz="2400" b="1" dirty="0"/>
              <a:t> </a:t>
            </a:r>
            <a:r>
              <a:rPr lang="en-US" sz="2400" b="1" u="sng" dirty="0" err="1"/>
              <a:t>harmala</a:t>
            </a:r>
            <a:r>
              <a:rPr lang="en-US" sz="2400" b="1" dirty="0"/>
              <a:t> in that the active principle at a dose of  50 mg / kg given orally to mice for 40 days was found to have significant anti tumor activity</a:t>
            </a:r>
            <a:r>
              <a:rPr lang="en-US" sz="2400" b="1" dirty="0" smtClean="0"/>
              <a:t>.</a:t>
            </a:r>
          </a:p>
          <a:p>
            <a:pPr algn="just"/>
            <a:r>
              <a:rPr lang="en-US" sz="2400" b="1" dirty="0" smtClean="0"/>
              <a:t> </a:t>
            </a:r>
            <a:r>
              <a:rPr lang="en-US" sz="2400" b="1" u="sng" dirty="0" err="1"/>
              <a:t>Peganum</a:t>
            </a:r>
            <a:r>
              <a:rPr lang="en-US" sz="2400" b="1" dirty="0"/>
              <a:t> </a:t>
            </a:r>
            <a:r>
              <a:rPr lang="en-US" sz="2400" b="1" u="sng" dirty="0" err="1"/>
              <a:t>harmala</a:t>
            </a:r>
            <a:r>
              <a:rPr lang="en-US" sz="2400" b="1" u="sng" dirty="0"/>
              <a:t>  </a:t>
            </a:r>
            <a:r>
              <a:rPr lang="en-US" sz="2400" b="1" dirty="0"/>
              <a:t>alkaloids thus posses significant anti tumor potential, which could prove useful as novel anticancer therapy</a:t>
            </a:r>
            <a:r>
              <a:rPr lang="en-US" sz="2400" b="1" dirty="0" smtClean="0"/>
              <a:t>.</a:t>
            </a:r>
          </a:p>
          <a:p>
            <a:pPr algn="just"/>
            <a:r>
              <a:rPr lang="en-US" sz="2400" b="1" dirty="0" smtClean="0"/>
              <a:t> </a:t>
            </a:r>
            <a:r>
              <a:rPr lang="en-US" sz="2400" b="1" dirty="0"/>
              <a:t>The pharmacologically active compounds of </a:t>
            </a:r>
            <a:r>
              <a:rPr lang="en-US" sz="2400" b="1" u="sng" dirty="0"/>
              <a:t> </a:t>
            </a:r>
            <a:r>
              <a:rPr lang="en-US" sz="2400" b="1" u="sng" dirty="0" err="1"/>
              <a:t>Peganum</a:t>
            </a:r>
            <a:r>
              <a:rPr lang="en-US" sz="2400" b="1" dirty="0"/>
              <a:t> </a:t>
            </a:r>
            <a:r>
              <a:rPr lang="en-US" sz="2400" b="1" u="sng" dirty="0" err="1"/>
              <a:t>harmala</a:t>
            </a:r>
            <a:r>
              <a:rPr lang="en-US" sz="2400" b="1" dirty="0"/>
              <a:t> are several alkaloids ,which are found especially in the seeds (2-7% total) and the roots.</a:t>
            </a:r>
          </a:p>
          <a:p>
            <a:pPr algn="just"/>
            <a:r>
              <a:rPr lang="en-US" sz="2400" b="1" dirty="0"/>
              <a:t>  These include beta-</a:t>
            </a:r>
            <a:r>
              <a:rPr lang="en-US" sz="2400" b="1" dirty="0" err="1"/>
              <a:t>carbolines</a:t>
            </a:r>
            <a:r>
              <a:rPr lang="en-US" sz="2400" b="1" dirty="0"/>
              <a:t> such as: </a:t>
            </a:r>
            <a:r>
              <a:rPr lang="en-US" sz="2400" b="1" dirty="0" err="1"/>
              <a:t>harmaine</a:t>
            </a:r>
            <a:r>
              <a:rPr lang="en-US" sz="2400" b="1" dirty="0"/>
              <a:t> , </a:t>
            </a:r>
            <a:r>
              <a:rPr lang="en-US" sz="2400" b="1" dirty="0" err="1"/>
              <a:t>harmaline</a:t>
            </a:r>
            <a:r>
              <a:rPr lang="en-US" sz="2400" b="1" dirty="0"/>
              <a:t> and Harman.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12192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168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x-none" sz="3200" b="1" u="sng" dirty="0"/>
              <a:t> </a:t>
            </a:r>
            <a:r>
              <a:rPr lang="en-US" sz="3500" b="1" u="sng" dirty="0" err="1"/>
              <a:t>Peganum</a:t>
            </a:r>
            <a:r>
              <a:rPr lang="en-US" sz="3500" b="1" dirty="0"/>
              <a:t> </a:t>
            </a:r>
            <a:r>
              <a:rPr lang="en-US" sz="3500" b="1" u="sng" dirty="0" err="1"/>
              <a:t>harmala</a:t>
            </a:r>
            <a:r>
              <a:rPr lang="en-US" sz="3500" b="1" dirty="0"/>
              <a:t> also contains the quinazoline derivatives </a:t>
            </a:r>
            <a:r>
              <a:rPr lang="en-US" sz="3500" b="1" dirty="0" err="1"/>
              <a:t>vasicine</a:t>
            </a:r>
            <a:r>
              <a:rPr lang="en-US" sz="3500" b="1" dirty="0"/>
              <a:t> and </a:t>
            </a:r>
            <a:r>
              <a:rPr lang="en-US" sz="3500" b="1" dirty="0" err="1"/>
              <a:t>vasicinone</a:t>
            </a:r>
            <a:r>
              <a:rPr lang="en-US" sz="3500" b="1" dirty="0" smtClean="0"/>
              <a:t>.</a:t>
            </a:r>
          </a:p>
          <a:p>
            <a:pPr algn="just"/>
            <a:r>
              <a:rPr lang="en-US" sz="3500" b="1" dirty="0" smtClean="0"/>
              <a:t> </a:t>
            </a:r>
            <a:r>
              <a:rPr lang="en-US" sz="3500" b="1" dirty="0"/>
              <a:t>It is believed that these quinazoline alkaloids are responsible for the abortifacient activity of </a:t>
            </a:r>
            <a:r>
              <a:rPr lang="en-US" sz="3500" b="1" u="sng" dirty="0" err="1"/>
              <a:t>Peganum</a:t>
            </a:r>
            <a:r>
              <a:rPr lang="en-US" sz="3500" b="1" dirty="0"/>
              <a:t> </a:t>
            </a:r>
            <a:r>
              <a:rPr lang="en-US" sz="3500" b="1" u="sng" dirty="0" err="1"/>
              <a:t>harmala</a:t>
            </a:r>
            <a:r>
              <a:rPr lang="en-US" sz="3500" b="1" u="sng" dirty="0"/>
              <a:t> </a:t>
            </a:r>
            <a:r>
              <a:rPr lang="en-US" sz="3500" b="1" dirty="0"/>
              <a:t>extracts. </a:t>
            </a:r>
            <a:endParaRPr lang="en-US" sz="3500" b="1" dirty="0" smtClean="0"/>
          </a:p>
          <a:p>
            <a:pPr algn="just"/>
            <a:r>
              <a:rPr lang="en-US" sz="3500" b="1" dirty="0" smtClean="0"/>
              <a:t>It </a:t>
            </a:r>
            <a:r>
              <a:rPr lang="en-US" sz="3500" b="1" dirty="0"/>
              <a:t>has been reported that these chemicals have a uterine stimulatory effect, apparently through the release of prostaglandin</a:t>
            </a:r>
            <a:r>
              <a:rPr lang="en-US" sz="3500" b="1" dirty="0" smtClean="0"/>
              <a:t>.</a:t>
            </a:r>
          </a:p>
          <a:p>
            <a:pPr algn="just"/>
            <a:r>
              <a:rPr lang="en-US" sz="3500" b="1" dirty="0" smtClean="0"/>
              <a:t> </a:t>
            </a:r>
            <a:r>
              <a:rPr lang="en-US" sz="3500" b="1" u="sng" dirty="0" err="1"/>
              <a:t>Peganum</a:t>
            </a:r>
            <a:r>
              <a:rPr lang="en-US" sz="3500" b="1" dirty="0"/>
              <a:t> </a:t>
            </a:r>
            <a:r>
              <a:rPr lang="en-US" sz="3500" b="1" u="sng" dirty="0" err="1"/>
              <a:t>harmala</a:t>
            </a:r>
            <a:r>
              <a:rPr lang="en-US" sz="3500" b="1" u="sng" dirty="0"/>
              <a:t> </a:t>
            </a:r>
            <a:r>
              <a:rPr lang="en-US" sz="3500" b="1" dirty="0"/>
              <a:t>alkaloids are characterized by  the fluorescence property</a:t>
            </a:r>
            <a:r>
              <a:rPr lang="en-US" sz="3200" dirty="0"/>
              <a:t>.  </a:t>
            </a:r>
            <a:endParaRPr lang="x-none" sz="3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4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9B3C3CF6-F79A-934E-9034-882A039F2B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23" y="838200"/>
            <a:ext cx="7269354" cy="3439715"/>
          </a:xfr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902C83-2243-D24C-87ED-5ECD0AAD7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B353ED8-4046-0D4B-98C9-4CDFF561B6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94"/>
          <a:stretch/>
        </p:blipFill>
        <p:spPr>
          <a:xfrm>
            <a:off x="3207149" y="4495800"/>
            <a:ext cx="2475344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2FE209E-B660-964B-BFE2-BF7A45095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 smtClean="0">
                <a:solidFill>
                  <a:srgbClr val="FFFF00"/>
                </a:solidFill>
              </a:rPr>
              <a:t>Aim</a:t>
            </a:r>
            <a:r>
              <a:rPr lang="en-US" dirty="0">
                <a:solidFill>
                  <a:srgbClr val="FFFF00"/>
                </a:solidFill>
              </a:rPr>
              <a:t>: </a:t>
            </a:r>
            <a:r>
              <a:rPr lang="en-US" dirty="0"/>
              <a:t>to isolate the Harmala Alkaloids.</a:t>
            </a:r>
            <a:endParaRPr lang="x-none" dirty="0"/>
          </a:p>
          <a:p>
            <a:r>
              <a:rPr lang="en-US" b="1" i="1" dirty="0" err="1">
                <a:solidFill>
                  <a:srgbClr val="FFFF00"/>
                </a:solidFill>
              </a:rPr>
              <a:t>Equipments</a:t>
            </a:r>
            <a:r>
              <a:rPr lang="en-US" b="1" i="1" dirty="0">
                <a:solidFill>
                  <a:srgbClr val="FFFF00"/>
                </a:solidFill>
              </a:rPr>
              <a:t>: </a:t>
            </a:r>
            <a:endParaRPr lang="x-none" dirty="0">
              <a:solidFill>
                <a:srgbClr val="FFFF00"/>
              </a:solidFill>
            </a:endParaRPr>
          </a:p>
          <a:p>
            <a:pPr lvl="0"/>
            <a:r>
              <a:rPr lang="en-US" i="1" dirty="0"/>
              <a:t>Large beaker.</a:t>
            </a:r>
            <a:endParaRPr lang="x-none" dirty="0"/>
          </a:p>
          <a:p>
            <a:pPr lvl="0"/>
            <a:r>
              <a:rPr lang="en-US" i="1" dirty="0"/>
              <a:t>Small conical flask.</a:t>
            </a:r>
            <a:endParaRPr lang="x-none" dirty="0"/>
          </a:p>
          <a:p>
            <a:pPr lvl="0"/>
            <a:r>
              <a:rPr lang="en-US" i="1" u="sng" dirty="0"/>
              <a:t>Reflux  apparatus.</a:t>
            </a:r>
            <a:endParaRPr lang="x-none" u="sng" dirty="0"/>
          </a:p>
          <a:p>
            <a:pPr lvl="0"/>
            <a:r>
              <a:rPr lang="en-US" i="1" dirty="0"/>
              <a:t>Separatory funnel.</a:t>
            </a:r>
            <a:endParaRPr lang="x-none" dirty="0"/>
          </a:p>
          <a:p>
            <a:pPr lvl="0"/>
            <a:r>
              <a:rPr lang="en-US" i="1" dirty="0"/>
              <a:t>Water bath.</a:t>
            </a:r>
            <a:endParaRPr lang="x-none" dirty="0"/>
          </a:p>
          <a:p>
            <a:pPr lvl="0"/>
            <a:r>
              <a:rPr lang="en-US" i="1" dirty="0"/>
              <a:t>Litmus paper.</a:t>
            </a:r>
            <a:endParaRPr lang="x-none" dirty="0"/>
          </a:p>
          <a:p>
            <a:pPr lvl="0"/>
            <a:r>
              <a:rPr lang="en-US" i="1" dirty="0"/>
              <a:t>Funnel.</a:t>
            </a:r>
            <a:endParaRPr lang="x-none" dirty="0"/>
          </a:p>
          <a:p>
            <a:pPr lvl="0"/>
            <a:r>
              <a:rPr lang="en-US" i="1" dirty="0"/>
              <a:t>Filter paper.</a:t>
            </a:r>
            <a:endParaRPr lang="x-none" dirty="0"/>
          </a:p>
          <a:p>
            <a:pPr marL="0" indent="0">
              <a:buNone/>
            </a:pPr>
            <a:endParaRPr lang="x-none" dirty="0"/>
          </a:p>
          <a:p>
            <a:pPr marL="0" indent="0">
              <a:buNone/>
            </a:pPr>
            <a:endParaRPr lang="x-none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F79182-A8C2-5747-B3AF-3FAF1FA16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Extraction:</a:t>
            </a:r>
            <a:r>
              <a:rPr lang="x-none"/>
              <a:t/>
            </a:r>
            <a:br>
              <a:rPr lang="x-none"/>
            </a:br>
            <a:endParaRPr lang="x-non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406082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685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B289AA-BA26-CE4E-B1E4-370AA0AFC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i="1" dirty="0">
                <a:solidFill>
                  <a:srgbClr val="FFFF00"/>
                </a:solidFill>
              </a:rPr>
              <a:t>Reagents:</a:t>
            </a:r>
            <a:endParaRPr lang="x-none" sz="3600" b="1" dirty="0">
              <a:solidFill>
                <a:srgbClr val="FFFF00"/>
              </a:solidFill>
            </a:endParaRPr>
          </a:p>
          <a:p>
            <a:pPr lvl="0"/>
            <a:r>
              <a:rPr lang="en-US" sz="3600" b="1" i="1" dirty="0"/>
              <a:t>Petroleum ether.</a:t>
            </a:r>
            <a:endParaRPr lang="x-none" sz="3600" b="1" dirty="0"/>
          </a:p>
          <a:p>
            <a:pPr lvl="0"/>
            <a:r>
              <a:rPr lang="en-US" sz="3600" b="1" i="1" dirty="0"/>
              <a:t>90 % Ethanol.</a:t>
            </a:r>
            <a:endParaRPr lang="x-none" sz="3600" b="1" dirty="0"/>
          </a:p>
          <a:p>
            <a:pPr lvl="0"/>
            <a:r>
              <a:rPr lang="en-US" sz="3600" b="1" i="1" dirty="0"/>
              <a:t>Ammonium hydroxide solution.</a:t>
            </a:r>
            <a:endParaRPr lang="x-none" sz="3600" b="1" dirty="0"/>
          </a:p>
          <a:p>
            <a:pPr lvl="0"/>
            <a:r>
              <a:rPr lang="en-US" sz="3600" b="1" i="1" dirty="0"/>
              <a:t>2%HCl.</a:t>
            </a:r>
            <a:endParaRPr lang="x-none" sz="3600" b="1" dirty="0"/>
          </a:p>
          <a:p>
            <a:pPr lvl="0"/>
            <a:r>
              <a:rPr lang="en-US" sz="3600" b="1" i="1" dirty="0"/>
              <a:t>Chloroform.</a:t>
            </a:r>
            <a:endParaRPr lang="x-none" sz="3600" b="1" dirty="0"/>
          </a:p>
          <a:p>
            <a:pPr lvl="0"/>
            <a:r>
              <a:rPr lang="en-US" sz="3600" b="1" i="1" dirty="0"/>
              <a:t>Methanol.</a:t>
            </a:r>
            <a:endParaRPr lang="x-none" sz="3600" b="1" dirty="0"/>
          </a:p>
          <a:p>
            <a:pPr marL="0" indent="0">
              <a:buNone/>
            </a:pPr>
            <a:endParaRPr lang="x-none" sz="3600" b="1" dirty="0"/>
          </a:p>
          <a:p>
            <a:pPr marL="0" indent="0">
              <a:buNone/>
            </a:pPr>
            <a:endParaRPr lang="x-none" sz="3600" b="1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0A673B-265D-884D-BED4-A6BE6B7E2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782652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895</TotalTime>
  <Words>507</Words>
  <Application>Microsoft Office PowerPoint</Application>
  <PresentationFormat>On-screen Show (4:3)</PresentationFormat>
  <Paragraphs>86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Paper</vt:lpstr>
      <vt:lpstr>Lab.5 Indole Alkaloids</vt:lpstr>
      <vt:lpstr> Peganum harmala  of the family Zygophyllaceae.   It is a woody, perennial, succulent shrub native to arid regions.  The leaves are bright green, finely divided and about 1 cm long. Both the roots and seeds contain significant quantities of Beta- carbolines (indole) alkaloids, which are absent in  the rest of the plant.</vt:lpstr>
      <vt:lpstr>PowerPoint Presentation</vt:lpstr>
      <vt:lpstr>The Traditional and Medical Uses: </vt:lpstr>
      <vt:lpstr>PowerPoint Presentation</vt:lpstr>
      <vt:lpstr>PowerPoint Presentation</vt:lpstr>
      <vt:lpstr>PowerPoint Presentation</vt:lpstr>
      <vt:lpstr>Extraction: </vt:lpstr>
      <vt:lpstr>PowerPoint Presentation</vt:lpstr>
      <vt:lpstr>PowerPoint Presentation</vt:lpstr>
      <vt:lpstr>PowerPoint Presentation</vt:lpstr>
      <vt:lpstr>PowerPoint Presentation</vt:lpstr>
      <vt:lpstr>Identification of Harmala alkaloids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Indole Alkaloids Harmala Alkaloids</dc:title>
  <dc:creator>sara qaragholi</dc:creator>
  <cp:lastModifiedBy>Maher</cp:lastModifiedBy>
  <cp:revision>22</cp:revision>
  <dcterms:created xsi:type="dcterms:W3CDTF">2019-03-24T04:56:24Z</dcterms:created>
  <dcterms:modified xsi:type="dcterms:W3CDTF">2024-03-07T08:49:08Z</dcterms:modified>
</cp:coreProperties>
</file>