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14"/>
  </p:notesMasterIdLst>
  <p:sldIdLst>
    <p:sldId id="267" r:id="rId3"/>
    <p:sldId id="256" r:id="rId4"/>
    <p:sldId id="257" r:id="rId5"/>
    <p:sldId id="258" r:id="rId6"/>
    <p:sldId id="265" r:id="rId7"/>
    <p:sldId id="259" r:id="rId8"/>
    <p:sldId id="260"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8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ider ahmed" userId="fa1866b4a3a82a0e" providerId="LiveId" clId="{DE65E63C-C31B-4752-B897-6C271F9ED30E}"/>
    <pc:docChg chg="undo redo custSel addSld modSld">
      <pc:chgData name="haider ahmed" userId="fa1866b4a3a82a0e" providerId="LiveId" clId="{DE65E63C-C31B-4752-B897-6C271F9ED30E}" dt="2024-01-28T12:52:29.407" v="75"/>
      <pc:docMkLst>
        <pc:docMk/>
      </pc:docMkLst>
      <pc:sldChg chg="addSp delSp modSp new mod">
        <pc:chgData name="haider ahmed" userId="fa1866b4a3a82a0e" providerId="LiveId" clId="{DE65E63C-C31B-4752-B897-6C271F9ED30E}" dt="2024-01-14T19:47:44.230" v="13" actId="1076"/>
        <pc:sldMkLst>
          <pc:docMk/>
          <pc:sldMk cId="49717616" sldId="256"/>
        </pc:sldMkLst>
        <pc:spChg chg="mod">
          <ac:chgData name="haider ahmed" userId="fa1866b4a3a82a0e" providerId="LiveId" clId="{DE65E63C-C31B-4752-B897-6C271F9ED30E}" dt="2024-01-14T19:45:50.499" v="9" actId="14100"/>
          <ac:spMkLst>
            <pc:docMk/>
            <pc:sldMk cId="49717616" sldId="256"/>
            <ac:spMk id="2" creationId="{E612A979-7D80-D5CA-362F-0741EDCF1157}"/>
          </ac:spMkLst>
        </pc:spChg>
        <pc:spChg chg="del">
          <ac:chgData name="haider ahmed" userId="fa1866b4a3a82a0e" providerId="LiveId" clId="{DE65E63C-C31B-4752-B897-6C271F9ED30E}" dt="2024-01-14T19:47:19.055" v="10" actId="478"/>
          <ac:spMkLst>
            <pc:docMk/>
            <pc:sldMk cId="49717616" sldId="256"/>
            <ac:spMk id="3" creationId="{0EC51F8D-B50A-3AE0-4756-2C8C600BC24B}"/>
          </ac:spMkLst>
        </pc:spChg>
        <pc:picChg chg="add mod">
          <ac:chgData name="haider ahmed" userId="fa1866b4a3a82a0e" providerId="LiveId" clId="{DE65E63C-C31B-4752-B897-6C271F9ED30E}" dt="2024-01-14T19:47:44.230" v="13" actId="1076"/>
          <ac:picMkLst>
            <pc:docMk/>
            <pc:sldMk cId="49717616" sldId="256"/>
            <ac:picMk id="5" creationId="{22F05F9F-A802-BFA3-D2C1-5924F1CA305A}"/>
          </ac:picMkLst>
        </pc:picChg>
      </pc:sldChg>
      <pc:sldChg chg="modSp new mod">
        <pc:chgData name="haider ahmed" userId="fa1866b4a3a82a0e" providerId="LiveId" clId="{DE65E63C-C31B-4752-B897-6C271F9ED30E}" dt="2024-01-14T19:50:19.272" v="28" actId="14100"/>
        <pc:sldMkLst>
          <pc:docMk/>
          <pc:sldMk cId="4028766177" sldId="257"/>
        </pc:sldMkLst>
        <pc:spChg chg="mod">
          <ac:chgData name="haider ahmed" userId="fa1866b4a3a82a0e" providerId="LiveId" clId="{DE65E63C-C31B-4752-B897-6C271F9ED30E}" dt="2024-01-14T19:50:19.272" v="28" actId="14100"/>
          <ac:spMkLst>
            <pc:docMk/>
            <pc:sldMk cId="4028766177" sldId="257"/>
            <ac:spMk id="2" creationId="{CC3E7C83-C1A8-7F32-156D-679581FF9F46}"/>
          </ac:spMkLst>
        </pc:spChg>
        <pc:spChg chg="mod">
          <ac:chgData name="haider ahmed" userId="fa1866b4a3a82a0e" providerId="LiveId" clId="{DE65E63C-C31B-4752-B897-6C271F9ED30E}" dt="2024-01-14T19:49:13.563" v="25" actId="20577"/>
          <ac:spMkLst>
            <pc:docMk/>
            <pc:sldMk cId="4028766177" sldId="257"/>
            <ac:spMk id="3" creationId="{941F7144-306C-D685-5202-186E3D186CD7}"/>
          </ac:spMkLst>
        </pc:spChg>
      </pc:sldChg>
      <pc:sldChg chg="modSp new mod">
        <pc:chgData name="haider ahmed" userId="fa1866b4a3a82a0e" providerId="LiveId" clId="{DE65E63C-C31B-4752-B897-6C271F9ED30E}" dt="2024-01-28T12:30:24.931" v="43" actId="1076"/>
        <pc:sldMkLst>
          <pc:docMk/>
          <pc:sldMk cId="419186756" sldId="258"/>
        </pc:sldMkLst>
        <pc:spChg chg="mod">
          <ac:chgData name="haider ahmed" userId="fa1866b4a3a82a0e" providerId="LiveId" clId="{DE65E63C-C31B-4752-B897-6C271F9ED30E}" dt="2024-01-28T12:30:20.007" v="42" actId="14100"/>
          <ac:spMkLst>
            <pc:docMk/>
            <pc:sldMk cId="419186756" sldId="258"/>
            <ac:spMk id="2" creationId="{E89114D0-261F-1560-5DF1-87403CFEEE9A}"/>
          </ac:spMkLst>
        </pc:spChg>
        <pc:spChg chg="mod">
          <ac:chgData name="haider ahmed" userId="fa1866b4a3a82a0e" providerId="LiveId" clId="{DE65E63C-C31B-4752-B897-6C271F9ED30E}" dt="2024-01-28T12:30:24.931" v="43" actId="1076"/>
          <ac:spMkLst>
            <pc:docMk/>
            <pc:sldMk cId="419186756" sldId="258"/>
            <ac:spMk id="3" creationId="{0C4B275A-13D5-A74C-3ACA-34A8B791BA87}"/>
          </ac:spMkLst>
        </pc:spChg>
      </pc:sldChg>
      <pc:sldChg chg="modSp new mod">
        <pc:chgData name="haider ahmed" userId="fa1866b4a3a82a0e" providerId="LiveId" clId="{DE65E63C-C31B-4752-B897-6C271F9ED30E}" dt="2024-01-28T12:34:14.245" v="53" actId="5793"/>
        <pc:sldMkLst>
          <pc:docMk/>
          <pc:sldMk cId="4146360742" sldId="259"/>
        </pc:sldMkLst>
        <pc:spChg chg="mod">
          <ac:chgData name="haider ahmed" userId="fa1866b4a3a82a0e" providerId="LiveId" clId="{DE65E63C-C31B-4752-B897-6C271F9ED30E}" dt="2024-01-28T12:33:41.473" v="48" actId="14100"/>
          <ac:spMkLst>
            <pc:docMk/>
            <pc:sldMk cId="4146360742" sldId="259"/>
            <ac:spMk id="2" creationId="{E830F9BD-0999-F2AF-C145-B790AC082620}"/>
          </ac:spMkLst>
        </pc:spChg>
        <pc:spChg chg="mod">
          <ac:chgData name="haider ahmed" userId="fa1866b4a3a82a0e" providerId="LiveId" clId="{DE65E63C-C31B-4752-B897-6C271F9ED30E}" dt="2024-01-28T12:34:14.245" v="53" actId="5793"/>
          <ac:spMkLst>
            <pc:docMk/>
            <pc:sldMk cId="4146360742" sldId="259"/>
            <ac:spMk id="3" creationId="{A1A1D275-F2C3-58B1-68FA-2FE6E51FF31C}"/>
          </ac:spMkLst>
        </pc:spChg>
      </pc:sldChg>
      <pc:sldChg chg="modSp add mod">
        <pc:chgData name="haider ahmed" userId="fa1866b4a3a82a0e" providerId="LiveId" clId="{DE65E63C-C31B-4752-B897-6C271F9ED30E}" dt="2024-01-28T12:34:09.462" v="52" actId="5793"/>
        <pc:sldMkLst>
          <pc:docMk/>
          <pc:sldMk cId="3532750656" sldId="260"/>
        </pc:sldMkLst>
        <pc:spChg chg="mod">
          <ac:chgData name="haider ahmed" userId="fa1866b4a3a82a0e" providerId="LiveId" clId="{DE65E63C-C31B-4752-B897-6C271F9ED30E}" dt="2024-01-28T12:34:09.462" v="52" actId="5793"/>
          <ac:spMkLst>
            <pc:docMk/>
            <pc:sldMk cId="3532750656" sldId="260"/>
            <ac:spMk id="3" creationId="{A1A1D275-F2C3-58B1-68FA-2FE6E51FF31C}"/>
          </ac:spMkLst>
        </pc:spChg>
      </pc:sldChg>
      <pc:sldChg chg="modSp add mod">
        <pc:chgData name="haider ahmed" userId="fa1866b4a3a82a0e" providerId="LiveId" clId="{DE65E63C-C31B-4752-B897-6C271F9ED30E}" dt="2024-01-28T12:35:16.069" v="61" actId="12"/>
        <pc:sldMkLst>
          <pc:docMk/>
          <pc:sldMk cId="210186511" sldId="261"/>
        </pc:sldMkLst>
        <pc:spChg chg="mod">
          <ac:chgData name="haider ahmed" userId="fa1866b4a3a82a0e" providerId="LiveId" clId="{DE65E63C-C31B-4752-B897-6C271F9ED30E}" dt="2024-01-28T12:35:16.069" v="61" actId="12"/>
          <ac:spMkLst>
            <pc:docMk/>
            <pc:sldMk cId="210186511" sldId="261"/>
            <ac:spMk id="3" creationId="{A1A1D275-F2C3-58B1-68FA-2FE6E51FF31C}"/>
          </ac:spMkLst>
        </pc:spChg>
      </pc:sldChg>
      <pc:sldChg chg="modSp add mod">
        <pc:chgData name="haider ahmed" userId="fa1866b4a3a82a0e" providerId="LiveId" clId="{DE65E63C-C31B-4752-B897-6C271F9ED30E}" dt="2024-01-28T12:36:14.244" v="65" actId="5793"/>
        <pc:sldMkLst>
          <pc:docMk/>
          <pc:sldMk cId="686390903" sldId="262"/>
        </pc:sldMkLst>
        <pc:spChg chg="mod">
          <ac:chgData name="haider ahmed" userId="fa1866b4a3a82a0e" providerId="LiveId" clId="{DE65E63C-C31B-4752-B897-6C271F9ED30E}" dt="2024-01-28T12:36:14.244" v="65" actId="5793"/>
          <ac:spMkLst>
            <pc:docMk/>
            <pc:sldMk cId="686390903" sldId="262"/>
            <ac:spMk id="3" creationId="{A1A1D275-F2C3-58B1-68FA-2FE6E51FF31C}"/>
          </ac:spMkLst>
        </pc:spChg>
      </pc:sldChg>
      <pc:sldChg chg="modSp add mod">
        <pc:chgData name="haider ahmed" userId="fa1866b4a3a82a0e" providerId="LiveId" clId="{DE65E63C-C31B-4752-B897-6C271F9ED30E}" dt="2024-01-28T12:39:07.916" v="69" actId="5793"/>
        <pc:sldMkLst>
          <pc:docMk/>
          <pc:sldMk cId="2601865020" sldId="263"/>
        </pc:sldMkLst>
        <pc:spChg chg="mod">
          <ac:chgData name="haider ahmed" userId="fa1866b4a3a82a0e" providerId="LiveId" clId="{DE65E63C-C31B-4752-B897-6C271F9ED30E}" dt="2024-01-28T12:39:07.916" v="69" actId="5793"/>
          <ac:spMkLst>
            <pc:docMk/>
            <pc:sldMk cId="2601865020" sldId="263"/>
            <ac:spMk id="3" creationId="{A1A1D275-F2C3-58B1-68FA-2FE6E51FF31C}"/>
          </ac:spMkLst>
        </pc:spChg>
      </pc:sldChg>
      <pc:sldChg chg="modSp add mod">
        <pc:chgData name="haider ahmed" userId="fa1866b4a3a82a0e" providerId="LiveId" clId="{DE65E63C-C31B-4752-B897-6C271F9ED30E}" dt="2024-01-28T12:40:38.870" v="73" actId="20577"/>
        <pc:sldMkLst>
          <pc:docMk/>
          <pc:sldMk cId="1535046548" sldId="264"/>
        </pc:sldMkLst>
        <pc:spChg chg="mod">
          <ac:chgData name="haider ahmed" userId="fa1866b4a3a82a0e" providerId="LiveId" clId="{DE65E63C-C31B-4752-B897-6C271F9ED30E}" dt="2024-01-28T12:40:38.870" v="73" actId="20577"/>
          <ac:spMkLst>
            <pc:docMk/>
            <pc:sldMk cId="1535046548" sldId="264"/>
            <ac:spMk id="3" creationId="{A1A1D275-F2C3-58B1-68FA-2FE6E51FF31C}"/>
          </ac:spMkLst>
        </pc:spChg>
      </pc:sldChg>
      <pc:sldChg chg="modSp add mod">
        <pc:chgData name="haider ahmed" userId="fa1866b4a3a82a0e" providerId="LiveId" clId="{DE65E63C-C31B-4752-B897-6C271F9ED30E}" dt="2024-01-28T12:52:29.407" v="75"/>
        <pc:sldMkLst>
          <pc:docMk/>
          <pc:sldMk cId="2134202808" sldId="265"/>
        </pc:sldMkLst>
        <pc:spChg chg="mod">
          <ac:chgData name="haider ahmed" userId="fa1866b4a3a82a0e" providerId="LiveId" clId="{DE65E63C-C31B-4752-B897-6C271F9ED30E}" dt="2024-01-28T12:52:29.407" v="75"/>
          <ac:spMkLst>
            <pc:docMk/>
            <pc:sldMk cId="2134202808" sldId="265"/>
            <ac:spMk id="3" creationId="{0C4B275A-13D5-A74C-3ACA-34A8B791BA87}"/>
          </ac:spMkLst>
        </pc:spChg>
      </pc:sldChg>
      <pc:sldMasterChg chg="addSldLayout">
        <pc:chgData name="haider ahmed" userId="fa1866b4a3a82a0e" providerId="LiveId" clId="{DE65E63C-C31B-4752-B897-6C271F9ED30E}" dt="2024-01-14T19:45:22.505" v="0" actId="680"/>
        <pc:sldMasterMkLst>
          <pc:docMk/>
          <pc:sldMasterMk cId="1299885711" sldId="2147483648"/>
        </pc:sldMasterMkLst>
        <pc:sldLayoutChg chg="add">
          <pc:chgData name="haider ahmed" userId="fa1866b4a3a82a0e" providerId="LiveId" clId="{DE65E63C-C31B-4752-B897-6C271F9ED30E}" dt="2024-01-14T19:45:22.505" v="0" actId="680"/>
          <pc:sldLayoutMkLst>
            <pc:docMk/>
            <pc:sldMasterMk cId="1299885711" sldId="2147483648"/>
            <pc:sldLayoutMk cId="3214687033" sldId="214748364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A9EDEC-D532-4C45-8CE3-2E57A7602DAB}" type="datetimeFigureOut">
              <a:rPr lang="en-US" smtClean="0"/>
              <a:t>2/14/2024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ABE7A5-2EBC-4596-9DFA-CA30A1F828D9}" type="slidenum">
              <a:rPr lang="en-US" smtClean="0"/>
              <a:t>‹#›</a:t>
            </a:fld>
            <a:endParaRPr lang="en-US"/>
          </a:p>
        </p:txBody>
      </p:sp>
    </p:spTree>
    <p:extLst>
      <p:ext uri="{BB962C8B-B14F-4D97-AF65-F5344CB8AC3E}">
        <p14:creationId xmlns:p14="http://schemas.microsoft.com/office/powerpoint/2010/main" val="1262898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4ABE7A5-2EBC-4596-9DFA-CA30A1F828D9}" type="slidenum">
              <a:rPr lang="en-US" smtClean="0"/>
              <a:t>5</a:t>
            </a:fld>
            <a:endParaRPr lang="en-US"/>
          </a:p>
        </p:txBody>
      </p:sp>
    </p:spTree>
    <p:extLst>
      <p:ext uri="{BB962C8B-B14F-4D97-AF65-F5344CB8AC3E}">
        <p14:creationId xmlns:p14="http://schemas.microsoft.com/office/powerpoint/2010/main" val="4145030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68356-FEA7-5353-71F6-75BB994FF2BF}"/>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254221-3056-153A-DAA4-3E91854A191B}"/>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214687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FB4B089-C36A-4E77-AB01-3FF2E3B979FB}"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229956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B4B089-C36A-4E77-AB01-3FF2E3B979FB}"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1780422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B4B089-C36A-4E77-AB01-3FF2E3B979FB}"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250040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B4B089-C36A-4E77-AB01-3FF2E3B979FB}"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3656177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B4B089-C36A-4E77-AB01-3FF2E3B979FB}"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9246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FB4B089-C36A-4E77-AB01-3FF2E3B979FB}"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2299848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B4B089-C36A-4E77-AB01-3FF2E3B979FB}"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556288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B4B089-C36A-4E77-AB01-3FF2E3B979FB}" type="datetimeFigureOut">
              <a:rPr lang="en-US" smtClean="0"/>
              <a:t>2/14/2024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1548345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B4B089-C36A-4E77-AB01-3FF2E3B979FB}" type="datetimeFigureOut">
              <a:rPr lang="en-US" smtClean="0"/>
              <a:t>2/14/2024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646065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4B089-C36A-4E77-AB01-3FF2E3B979FB}" type="datetimeFigureOut">
              <a:rPr lang="en-US" smtClean="0"/>
              <a:t>2/14/2024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3774440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FB4B089-C36A-4E77-AB01-3FF2E3B979FB}"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6B432-8CFB-4589-8D2A-529AFC50C55B}" type="slidenum">
              <a:rPr lang="en-US" smtClean="0"/>
              <a:t>‹#›</a:t>
            </a:fld>
            <a:endParaRPr lang="en-US"/>
          </a:p>
        </p:txBody>
      </p:sp>
    </p:spTree>
    <p:extLst>
      <p:ext uri="{BB962C8B-B14F-4D97-AF65-F5344CB8AC3E}">
        <p14:creationId xmlns:p14="http://schemas.microsoft.com/office/powerpoint/2010/main" val="221024939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9885711"/>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B4B089-C36A-4E77-AB01-3FF2E3B979FB}" type="datetimeFigureOut">
              <a:rPr lang="en-US" smtClean="0"/>
              <a:t>2/14/2024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6B432-8CFB-4589-8D2A-529AFC50C55B}" type="slidenum">
              <a:rPr lang="en-US" smtClean="0"/>
              <a:t>‹#›</a:t>
            </a:fld>
            <a:endParaRPr lang="en-US"/>
          </a:p>
        </p:txBody>
      </p:sp>
    </p:spTree>
    <p:extLst>
      <p:ext uri="{BB962C8B-B14F-4D97-AF65-F5344CB8AC3E}">
        <p14:creationId xmlns:p14="http://schemas.microsoft.com/office/powerpoint/2010/main" val="2037118902"/>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571663" y="221459"/>
            <a:ext cx="2432515" cy="1048603"/>
          </a:xfrm>
          <a:prstGeom prst="rect">
            <a:avLst/>
          </a:prstGeom>
        </p:spPr>
      </p:pic>
      <p:pic>
        <p:nvPicPr>
          <p:cNvPr id="3" name="Picture 2"/>
          <p:cNvPicPr>
            <a:picLocks noChangeAspect="1"/>
          </p:cNvPicPr>
          <p:nvPr/>
        </p:nvPicPr>
        <p:blipFill>
          <a:blip r:embed="rId3"/>
          <a:stretch>
            <a:fillRect/>
          </a:stretch>
        </p:blipFill>
        <p:spPr>
          <a:xfrm>
            <a:off x="5259268" y="221459"/>
            <a:ext cx="1853345" cy="1761897"/>
          </a:xfrm>
          <a:prstGeom prst="rect">
            <a:avLst/>
          </a:prstGeom>
        </p:spPr>
      </p:pic>
      <p:sp>
        <p:nvSpPr>
          <p:cNvPr id="4" name="TextBox 3"/>
          <p:cNvSpPr txBox="1"/>
          <p:nvPr/>
        </p:nvSpPr>
        <p:spPr>
          <a:xfrm>
            <a:off x="179882" y="464695"/>
            <a:ext cx="332781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Al-Mustaqbal University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Department/ Optical techniques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Rectangle 5"/>
          <p:cNvSpPr/>
          <p:nvPr/>
        </p:nvSpPr>
        <p:spPr>
          <a:xfrm>
            <a:off x="3048000" y="2859614"/>
            <a:ext cx="6096000" cy="2616101"/>
          </a:xfrm>
          <a:prstGeom prst="rect">
            <a:avLst/>
          </a:prstGeom>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4472C4">
                    <a:lumMod val="75000"/>
                  </a:srgbClr>
                </a:solidFill>
                <a:effectLst/>
                <a:uLnTx/>
                <a:uFillTx/>
                <a:latin typeface="Arial Rounded MT Bold" pitchFamily="34" charset="0"/>
                <a:ea typeface="+mn-ea"/>
                <a:cs typeface="+mn-cs"/>
              </a:rPr>
              <a:t>Medical glasses </a:t>
            </a:r>
            <a:endParaRPr kumimoji="0" lang="en-US" sz="3600" b="1" i="1" u="none" strike="noStrike" kern="1200" cap="none" spc="0" normalizeH="0" baseline="0" noProof="0" dirty="0">
              <a:ln>
                <a:noFill/>
              </a:ln>
              <a:solidFill>
                <a:srgbClr val="4472C4">
                  <a:lumMod val="75000"/>
                </a:srgbClr>
              </a:solidFill>
              <a:effectLst/>
              <a:uLnTx/>
              <a:uFillTx/>
              <a:latin typeface="Arial Rounded MT Bold" pitchFamily="34" charset="0"/>
              <a:ea typeface="+mn-ea"/>
              <a:cs typeface="Times New Roman" panose="02020603050405020304" pitchFamily="18"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3rd </a:t>
            </a:r>
            <a:r>
              <a:rPr kumimoji="0" lang="en-US" sz="3200" b="1" i="1"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stage</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By</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Dr. Marrwan Hisham Mohammed</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2024/02/12</a:t>
            </a:r>
            <a:endParaRPr kumimoji="0" lang="en-US" sz="32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416668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0F9BD-0999-F2AF-C145-B790AC082620}"/>
              </a:ext>
            </a:extLst>
          </p:cNvPr>
          <p:cNvSpPr>
            <a:spLocks noGrp="1"/>
          </p:cNvSpPr>
          <p:nvPr>
            <p:ph type="ctrTitle"/>
          </p:nvPr>
        </p:nvSpPr>
        <p:spPr>
          <a:xfrm>
            <a:off x="1524000" y="1122363"/>
            <a:ext cx="9144000" cy="1474533"/>
          </a:xfrm>
        </p:spPr>
        <p:txBody>
          <a:bodyPr/>
          <a:lstStyle/>
          <a:p>
            <a:r>
              <a:rPr lang="en-US" sz="6000" b="0" i="0" u="none" strike="noStrike" baseline="0" dirty="0">
                <a:latin typeface="Times New Roman" panose="02020603050405020304" pitchFamily="18" charset="0"/>
              </a:rPr>
              <a:t>IPD (Inter pupil distance)</a:t>
            </a:r>
            <a:endParaRPr lang="en-US" dirty="0"/>
          </a:p>
        </p:txBody>
      </p:sp>
      <p:sp>
        <p:nvSpPr>
          <p:cNvPr id="3" name="Subtitle 2">
            <a:extLst>
              <a:ext uri="{FF2B5EF4-FFF2-40B4-BE49-F238E27FC236}">
                <a16:creationId xmlns:a16="http://schemas.microsoft.com/office/drawing/2014/main" id="{A1A1D275-F2C3-58B1-68FA-2FE6E51FF31C}"/>
              </a:ext>
            </a:extLst>
          </p:cNvPr>
          <p:cNvSpPr>
            <a:spLocks noGrp="1"/>
          </p:cNvSpPr>
          <p:nvPr>
            <p:ph type="subTitle" idx="1"/>
          </p:nvPr>
        </p:nvSpPr>
        <p:spPr/>
        <p:txBody>
          <a:bodyPr/>
          <a:lstStyle/>
          <a:p>
            <a:pPr algn="l"/>
            <a:r>
              <a:rPr lang="en-US" b="1" i="0" dirty="0">
                <a:solidFill>
                  <a:srgbClr val="24292F"/>
                </a:solidFill>
                <a:effectLst/>
                <a:latin typeface="-apple-system"/>
              </a:rPr>
              <a:t>Measurement Methods:</a:t>
            </a:r>
            <a:endParaRPr lang="en-US" b="0" i="0" dirty="0">
              <a:solidFill>
                <a:srgbClr val="24292F"/>
              </a:solidFill>
              <a:effectLst/>
              <a:latin typeface="-apple-system"/>
            </a:endParaRPr>
          </a:p>
          <a:p>
            <a:pPr lvl="1" algn="l"/>
            <a:r>
              <a:rPr lang="en-US" b="0" i="0" dirty="0">
                <a:solidFill>
                  <a:srgbClr val="24292F"/>
                </a:solidFill>
                <a:effectLst/>
                <a:latin typeface="-apple-system"/>
              </a:rPr>
              <a:t>IPD can be measured using various methods. An optometrist may use a pupillometer, a specialized ruler, or other tools during an eye exam. In some cases, it can also be measured using a mirror and a millimeter ruler.</a:t>
            </a:r>
          </a:p>
        </p:txBody>
      </p:sp>
    </p:spTree>
    <p:extLst>
      <p:ext uri="{BB962C8B-B14F-4D97-AF65-F5344CB8AC3E}">
        <p14:creationId xmlns:p14="http://schemas.microsoft.com/office/powerpoint/2010/main" val="26018650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0F9BD-0999-F2AF-C145-B790AC082620}"/>
              </a:ext>
            </a:extLst>
          </p:cNvPr>
          <p:cNvSpPr>
            <a:spLocks noGrp="1"/>
          </p:cNvSpPr>
          <p:nvPr>
            <p:ph type="ctrTitle"/>
          </p:nvPr>
        </p:nvSpPr>
        <p:spPr>
          <a:xfrm>
            <a:off x="1524000" y="1122363"/>
            <a:ext cx="9144000" cy="1474533"/>
          </a:xfrm>
        </p:spPr>
        <p:txBody>
          <a:bodyPr/>
          <a:lstStyle/>
          <a:p>
            <a:r>
              <a:rPr lang="en-US" sz="6000" b="0" i="0" u="none" strike="noStrike" baseline="0" dirty="0">
                <a:latin typeface="Times New Roman" panose="02020603050405020304" pitchFamily="18" charset="0"/>
              </a:rPr>
              <a:t>IPD (Inter pupil distance)</a:t>
            </a:r>
            <a:endParaRPr lang="en-US" dirty="0"/>
          </a:p>
        </p:txBody>
      </p:sp>
      <p:sp>
        <p:nvSpPr>
          <p:cNvPr id="3" name="Subtitle 2">
            <a:extLst>
              <a:ext uri="{FF2B5EF4-FFF2-40B4-BE49-F238E27FC236}">
                <a16:creationId xmlns:a16="http://schemas.microsoft.com/office/drawing/2014/main" id="{A1A1D275-F2C3-58B1-68FA-2FE6E51FF31C}"/>
              </a:ext>
            </a:extLst>
          </p:cNvPr>
          <p:cNvSpPr>
            <a:spLocks noGrp="1"/>
          </p:cNvSpPr>
          <p:nvPr>
            <p:ph type="subTitle" idx="1"/>
          </p:nvPr>
        </p:nvSpPr>
        <p:spPr>
          <a:xfrm>
            <a:off x="1524000" y="3602037"/>
            <a:ext cx="9144000" cy="2133599"/>
          </a:xfrm>
        </p:spPr>
        <p:txBody>
          <a:bodyPr/>
          <a:lstStyle/>
          <a:p>
            <a:pPr algn="l"/>
            <a:r>
              <a:rPr lang="en-US" b="1" i="0" dirty="0">
                <a:solidFill>
                  <a:srgbClr val="24292F"/>
                </a:solidFill>
                <a:effectLst/>
                <a:latin typeface="-apple-system"/>
              </a:rPr>
              <a:t>Prescription Accuracy:</a:t>
            </a:r>
            <a:endParaRPr lang="en-US" b="0" i="0" dirty="0">
              <a:solidFill>
                <a:srgbClr val="24292F"/>
              </a:solidFill>
              <a:effectLst/>
              <a:latin typeface="-apple-system"/>
            </a:endParaRPr>
          </a:p>
          <a:p>
            <a:pPr algn="l">
              <a:buFont typeface="Arial" panose="020B0604020202020204" pitchFamily="34" charset="0"/>
              <a:buChar char="•"/>
            </a:pPr>
            <a:r>
              <a:rPr lang="en-US" b="0" i="0" dirty="0">
                <a:solidFill>
                  <a:srgbClr val="24292F"/>
                </a:solidFill>
                <a:effectLst/>
                <a:latin typeface="-apple-system"/>
              </a:rPr>
              <a:t>When your optometrist provides you with an eyeglass prescription, the PD may be included.</a:t>
            </a:r>
          </a:p>
          <a:p>
            <a:pPr algn="l">
              <a:buFont typeface="Arial" panose="020B0604020202020204" pitchFamily="34" charset="0"/>
              <a:buChar char="•"/>
            </a:pPr>
            <a:r>
              <a:rPr lang="en-US" b="0" i="0" dirty="0">
                <a:solidFill>
                  <a:srgbClr val="24292F"/>
                </a:solidFill>
                <a:effectLst/>
                <a:latin typeface="-apple-system"/>
              </a:rPr>
              <a:t> If not, you can request it, especially if you plan to order glasses online where you might need to provide this measurement</a:t>
            </a:r>
          </a:p>
        </p:txBody>
      </p:sp>
    </p:spTree>
    <p:extLst>
      <p:ext uri="{BB962C8B-B14F-4D97-AF65-F5344CB8AC3E}">
        <p14:creationId xmlns:p14="http://schemas.microsoft.com/office/powerpoint/2010/main" val="15350465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2A979-7D80-D5CA-362F-0741EDCF1157}"/>
              </a:ext>
            </a:extLst>
          </p:cNvPr>
          <p:cNvSpPr>
            <a:spLocks noGrp="1"/>
          </p:cNvSpPr>
          <p:nvPr>
            <p:ph type="ctrTitle"/>
          </p:nvPr>
        </p:nvSpPr>
        <p:spPr>
          <a:xfrm>
            <a:off x="1395984" y="537147"/>
            <a:ext cx="9144000" cy="1511109"/>
          </a:xfrm>
        </p:spPr>
        <p:txBody>
          <a:bodyPr/>
          <a:lstStyle/>
          <a:p>
            <a:r>
              <a:rPr lang="en-US" sz="6000" b="0" i="0" u="none" strike="noStrike" baseline="0" dirty="0">
                <a:latin typeface="Times New Roman" panose="02020603050405020304" pitchFamily="18" charset="0"/>
              </a:rPr>
              <a:t>IPD (Inter pupil distance)</a:t>
            </a:r>
            <a:endParaRPr lang="en-US" dirty="0"/>
          </a:p>
        </p:txBody>
      </p:sp>
      <p:pic>
        <p:nvPicPr>
          <p:cNvPr id="4" name="Picture 3"/>
          <p:cNvPicPr>
            <a:picLocks noChangeAspect="1"/>
          </p:cNvPicPr>
          <p:nvPr/>
        </p:nvPicPr>
        <p:blipFill>
          <a:blip r:embed="rId2"/>
          <a:stretch>
            <a:fillRect/>
          </a:stretch>
        </p:blipFill>
        <p:spPr>
          <a:xfrm>
            <a:off x="2458387" y="2646701"/>
            <a:ext cx="7225259" cy="3139502"/>
          </a:xfrm>
          <a:prstGeom prst="rect">
            <a:avLst/>
          </a:prstGeom>
        </p:spPr>
      </p:pic>
    </p:spTree>
    <p:extLst>
      <p:ext uri="{BB962C8B-B14F-4D97-AF65-F5344CB8AC3E}">
        <p14:creationId xmlns:p14="http://schemas.microsoft.com/office/powerpoint/2010/main" val="497176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E7C83-C1A8-7F32-156D-679581FF9F46}"/>
              </a:ext>
            </a:extLst>
          </p:cNvPr>
          <p:cNvSpPr>
            <a:spLocks noGrp="1"/>
          </p:cNvSpPr>
          <p:nvPr>
            <p:ph type="ctrTitle"/>
          </p:nvPr>
        </p:nvSpPr>
        <p:spPr>
          <a:xfrm>
            <a:off x="1524000" y="374904"/>
            <a:ext cx="9144000" cy="1892807"/>
          </a:xfrm>
        </p:spPr>
        <p:txBody>
          <a:bodyPr/>
          <a:lstStyle/>
          <a:p>
            <a:r>
              <a:rPr lang="en-US" sz="6000" b="0" i="0" u="none" strike="noStrike" baseline="0" dirty="0">
                <a:latin typeface="Times New Roman" panose="02020603050405020304" pitchFamily="18" charset="0"/>
              </a:rPr>
              <a:t>IPD (Inter pupil distance)</a:t>
            </a:r>
            <a:endParaRPr lang="en-US" dirty="0"/>
          </a:p>
        </p:txBody>
      </p:sp>
      <p:sp>
        <p:nvSpPr>
          <p:cNvPr id="3" name="Subtitle 2">
            <a:extLst>
              <a:ext uri="{FF2B5EF4-FFF2-40B4-BE49-F238E27FC236}">
                <a16:creationId xmlns:a16="http://schemas.microsoft.com/office/drawing/2014/main" id="{941F7144-306C-D685-5202-186E3D186CD7}"/>
              </a:ext>
            </a:extLst>
          </p:cNvPr>
          <p:cNvSpPr>
            <a:spLocks noGrp="1"/>
          </p:cNvSpPr>
          <p:nvPr>
            <p:ph type="subTitle" idx="1"/>
          </p:nvPr>
        </p:nvSpPr>
        <p:spPr>
          <a:xfrm>
            <a:off x="1524000" y="2551176"/>
            <a:ext cx="9144000" cy="2706624"/>
          </a:xfrm>
        </p:spPr>
        <p:txBody>
          <a:bodyPr/>
          <a:lstStyle/>
          <a:p>
            <a:pPr algn="l"/>
            <a:r>
              <a:rPr lang="en-US" b="1" i="0" dirty="0" smtClean="0">
                <a:solidFill>
                  <a:srgbClr val="24292F"/>
                </a:solidFill>
                <a:effectLst/>
                <a:latin typeface="-apple-system"/>
              </a:rPr>
              <a:t>(</a:t>
            </a:r>
            <a:r>
              <a:rPr lang="en-US" b="1" i="0" dirty="0">
                <a:solidFill>
                  <a:srgbClr val="24292F"/>
                </a:solidFill>
                <a:effectLst/>
                <a:latin typeface="-apple-system"/>
              </a:rPr>
              <a:t>IPD), </a:t>
            </a:r>
            <a:r>
              <a:rPr lang="en-US" sz="2800" dirty="0"/>
              <a:t>is a measurement of the distance between the </a:t>
            </a:r>
            <a:r>
              <a:rPr lang="en-US" sz="2800" dirty="0" smtClean="0"/>
              <a:t>centers </a:t>
            </a:r>
            <a:r>
              <a:rPr lang="en-US" sz="2800" dirty="0"/>
              <a:t>of your two eyes </a:t>
            </a:r>
            <a:endParaRPr lang="en-US" b="1" i="0" dirty="0" smtClean="0">
              <a:solidFill>
                <a:srgbClr val="24292F"/>
              </a:solidFill>
              <a:effectLst/>
              <a:latin typeface="-apple-system"/>
            </a:endParaRPr>
          </a:p>
          <a:p>
            <a:pPr algn="l"/>
            <a:r>
              <a:rPr lang="en-US" b="1" i="0" dirty="0" smtClean="0">
                <a:solidFill>
                  <a:srgbClr val="24292F"/>
                </a:solidFill>
                <a:effectLst/>
                <a:latin typeface="-apple-system"/>
              </a:rPr>
              <a:t>pupillary </a:t>
            </a:r>
            <a:r>
              <a:rPr lang="en-US" b="1" i="0" dirty="0">
                <a:solidFill>
                  <a:srgbClr val="24292F"/>
                </a:solidFill>
                <a:effectLst/>
                <a:latin typeface="-apple-system"/>
              </a:rPr>
              <a:t>distance (PD), </a:t>
            </a:r>
            <a:r>
              <a:rPr lang="en-US" i="0" dirty="0">
                <a:solidFill>
                  <a:srgbClr val="24292F"/>
                </a:solidFill>
                <a:effectLst/>
                <a:latin typeface="-apple-system"/>
              </a:rPr>
              <a:t>is the distance between the centers of the pupils of your </a:t>
            </a:r>
            <a:r>
              <a:rPr lang="en-US" i="0" dirty="0" smtClean="0">
                <a:solidFill>
                  <a:srgbClr val="24292F"/>
                </a:solidFill>
                <a:effectLst/>
                <a:latin typeface="-apple-system"/>
              </a:rPr>
              <a:t>eyes to the nose.</a:t>
            </a:r>
            <a:endParaRPr lang="en-US" i="0" dirty="0">
              <a:solidFill>
                <a:srgbClr val="24292F"/>
              </a:solidFill>
              <a:effectLst/>
              <a:latin typeface="-apple-system"/>
            </a:endParaRPr>
          </a:p>
          <a:p>
            <a:pPr algn="l"/>
            <a:r>
              <a:rPr lang="en-US" i="0" dirty="0">
                <a:solidFill>
                  <a:srgbClr val="24292F"/>
                </a:solidFill>
                <a:effectLst/>
                <a:latin typeface="-apple-system"/>
              </a:rPr>
              <a:t> This measurement is important in the fitting and manufacturing of eyeglasses to ensure that the optical centers of the lenses align properly with your eyes</a:t>
            </a:r>
            <a:endParaRPr lang="en-US" dirty="0"/>
          </a:p>
        </p:txBody>
      </p:sp>
    </p:spTree>
    <p:extLst>
      <p:ext uri="{BB962C8B-B14F-4D97-AF65-F5344CB8AC3E}">
        <p14:creationId xmlns:p14="http://schemas.microsoft.com/office/powerpoint/2010/main" val="4028766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114D0-261F-1560-5DF1-87403CFEEE9A}"/>
              </a:ext>
            </a:extLst>
          </p:cNvPr>
          <p:cNvSpPr>
            <a:spLocks noGrp="1"/>
          </p:cNvSpPr>
          <p:nvPr>
            <p:ph type="ctrTitle"/>
          </p:nvPr>
        </p:nvSpPr>
        <p:spPr>
          <a:xfrm>
            <a:off x="1524000" y="1122363"/>
            <a:ext cx="9144000" cy="1657413"/>
          </a:xfrm>
        </p:spPr>
        <p:txBody>
          <a:bodyPr/>
          <a:lstStyle/>
          <a:p>
            <a:r>
              <a:rPr lang="en-US" sz="6000" b="0" i="0" u="none" strike="noStrike" baseline="0" dirty="0">
                <a:latin typeface="Times New Roman" panose="02020603050405020304" pitchFamily="18" charset="0"/>
              </a:rPr>
              <a:t>IPD (Inter pupil distance)</a:t>
            </a:r>
            <a:endParaRPr lang="en-US" dirty="0"/>
          </a:p>
        </p:txBody>
      </p:sp>
      <p:sp>
        <p:nvSpPr>
          <p:cNvPr id="3" name="Subtitle 2">
            <a:extLst>
              <a:ext uri="{FF2B5EF4-FFF2-40B4-BE49-F238E27FC236}">
                <a16:creationId xmlns:a16="http://schemas.microsoft.com/office/drawing/2014/main" id="{0C4B275A-13D5-A74C-3ACA-34A8B791BA87}"/>
              </a:ext>
            </a:extLst>
          </p:cNvPr>
          <p:cNvSpPr>
            <a:spLocks noGrp="1"/>
          </p:cNvSpPr>
          <p:nvPr>
            <p:ph type="subTitle" idx="1"/>
          </p:nvPr>
        </p:nvSpPr>
        <p:spPr>
          <a:xfrm>
            <a:off x="1524000" y="3028315"/>
            <a:ext cx="9144000" cy="2707322"/>
          </a:xfrm>
        </p:spPr>
        <p:txBody>
          <a:bodyPr/>
          <a:lstStyle/>
          <a:p>
            <a:pPr algn="l">
              <a:buFont typeface="+mj-lt"/>
              <a:buAutoNum type="arabicPeriod"/>
            </a:pPr>
            <a:r>
              <a:rPr lang="en-US" b="1" i="0" dirty="0">
                <a:solidFill>
                  <a:srgbClr val="24292F"/>
                </a:solidFill>
                <a:effectLst/>
                <a:latin typeface="-apple-system"/>
              </a:rPr>
              <a:t>Measurement:</a:t>
            </a:r>
            <a:endParaRPr lang="en-US" b="0" i="0" dirty="0">
              <a:solidFill>
                <a:srgbClr val="24292F"/>
              </a:solidFill>
              <a:effectLst/>
              <a:latin typeface="-apple-system"/>
            </a:endParaRPr>
          </a:p>
          <a:p>
            <a:pPr lvl="1" algn="l"/>
            <a:r>
              <a:rPr lang="en-US" b="0" i="0" dirty="0">
                <a:solidFill>
                  <a:srgbClr val="24292F"/>
                </a:solidFill>
                <a:effectLst/>
                <a:latin typeface="-apple-system"/>
              </a:rPr>
              <a:t>IPD is measured in millimeters (mm).</a:t>
            </a:r>
          </a:p>
          <a:p>
            <a:pPr lvl="1" algn="l"/>
            <a:r>
              <a:rPr lang="en-US" b="0" i="0" dirty="0">
                <a:solidFill>
                  <a:srgbClr val="24292F"/>
                </a:solidFill>
                <a:effectLst/>
                <a:latin typeface="-apple-system"/>
              </a:rPr>
              <a:t> It is typically measured from the center of one pupil to the center of the other pupil. </a:t>
            </a:r>
          </a:p>
          <a:p>
            <a:pPr lvl="1" algn="l"/>
            <a:r>
              <a:rPr lang="en-US" b="0" i="0" dirty="0">
                <a:solidFill>
                  <a:srgbClr val="24292F"/>
                </a:solidFill>
                <a:effectLst/>
                <a:latin typeface="-apple-system"/>
              </a:rPr>
              <a:t>The measurement can be obtained by an eye care professional during an eye exam.</a:t>
            </a:r>
          </a:p>
          <a:p>
            <a:endParaRPr lang="en-US" dirty="0"/>
          </a:p>
        </p:txBody>
      </p:sp>
    </p:spTree>
    <p:extLst>
      <p:ext uri="{BB962C8B-B14F-4D97-AF65-F5344CB8AC3E}">
        <p14:creationId xmlns:p14="http://schemas.microsoft.com/office/powerpoint/2010/main" val="4191867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114D0-261F-1560-5DF1-87403CFEEE9A}"/>
              </a:ext>
            </a:extLst>
          </p:cNvPr>
          <p:cNvSpPr>
            <a:spLocks noGrp="1"/>
          </p:cNvSpPr>
          <p:nvPr>
            <p:ph type="ctrTitle"/>
          </p:nvPr>
        </p:nvSpPr>
        <p:spPr>
          <a:xfrm>
            <a:off x="1524000" y="1122363"/>
            <a:ext cx="9144000" cy="1657413"/>
          </a:xfrm>
        </p:spPr>
        <p:txBody>
          <a:bodyPr/>
          <a:lstStyle/>
          <a:p>
            <a:r>
              <a:rPr lang="en-US" sz="6000" b="0" i="0" u="none" strike="noStrike" baseline="0" dirty="0">
                <a:latin typeface="Times New Roman" panose="02020603050405020304" pitchFamily="18" charset="0"/>
              </a:rPr>
              <a:t>IPD (Inter pupil distance)</a:t>
            </a:r>
            <a:endParaRPr lang="en-US" dirty="0"/>
          </a:p>
        </p:txBody>
      </p:sp>
      <p:sp>
        <p:nvSpPr>
          <p:cNvPr id="3" name="Subtitle 2">
            <a:extLst>
              <a:ext uri="{FF2B5EF4-FFF2-40B4-BE49-F238E27FC236}">
                <a16:creationId xmlns:a16="http://schemas.microsoft.com/office/drawing/2014/main" id="{0C4B275A-13D5-A74C-3ACA-34A8B791BA87}"/>
              </a:ext>
            </a:extLst>
          </p:cNvPr>
          <p:cNvSpPr>
            <a:spLocks noGrp="1"/>
          </p:cNvSpPr>
          <p:nvPr>
            <p:ph type="subTitle" idx="1"/>
          </p:nvPr>
        </p:nvSpPr>
        <p:spPr>
          <a:xfrm>
            <a:off x="1524000" y="3028315"/>
            <a:ext cx="9778584" cy="2707322"/>
          </a:xfrm>
        </p:spPr>
        <p:txBody>
          <a:bodyPr/>
          <a:lstStyle/>
          <a:p>
            <a:pPr algn="l"/>
            <a:r>
              <a:rPr lang="en-US" b="1" i="0" dirty="0">
                <a:solidFill>
                  <a:srgbClr val="24292F"/>
                </a:solidFill>
                <a:effectLst/>
                <a:latin typeface="-apple-system"/>
              </a:rPr>
              <a:t>Digital Tools:</a:t>
            </a:r>
          </a:p>
          <a:p>
            <a:pPr algn="l">
              <a:buFont typeface="Arial" panose="020B0604020202020204" pitchFamily="34" charset="0"/>
              <a:buChar char="•"/>
            </a:pPr>
            <a:r>
              <a:rPr lang="en-US" b="0" i="0" dirty="0" smtClean="0">
                <a:solidFill>
                  <a:srgbClr val="24292F"/>
                </a:solidFill>
                <a:effectLst/>
                <a:latin typeface="-apple-system"/>
              </a:rPr>
              <a:t> Online </a:t>
            </a:r>
            <a:r>
              <a:rPr lang="en-US" b="0" i="0" dirty="0">
                <a:solidFill>
                  <a:srgbClr val="24292F"/>
                </a:solidFill>
                <a:effectLst/>
                <a:latin typeface="-apple-system"/>
              </a:rPr>
              <a:t>tools and mobile apps are available that use your device's camera to measure your IPD. These tools often guide you through the process, capturing an image of your face and marking the positions of your pupils.</a:t>
            </a:r>
          </a:p>
          <a:p>
            <a:endParaRPr lang="en-US" dirty="0"/>
          </a:p>
        </p:txBody>
      </p:sp>
    </p:spTree>
    <p:extLst>
      <p:ext uri="{BB962C8B-B14F-4D97-AF65-F5344CB8AC3E}">
        <p14:creationId xmlns:p14="http://schemas.microsoft.com/office/powerpoint/2010/main" val="2134202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0F9BD-0999-F2AF-C145-B790AC082620}"/>
              </a:ext>
            </a:extLst>
          </p:cNvPr>
          <p:cNvSpPr>
            <a:spLocks noGrp="1"/>
          </p:cNvSpPr>
          <p:nvPr>
            <p:ph type="ctrTitle"/>
          </p:nvPr>
        </p:nvSpPr>
        <p:spPr>
          <a:xfrm>
            <a:off x="1524000" y="1122363"/>
            <a:ext cx="9144000" cy="1474533"/>
          </a:xfrm>
        </p:spPr>
        <p:txBody>
          <a:bodyPr/>
          <a:lstStyle/>
          <a:p>
            <a:r>
              <a:rPr lang="en-US" sz="6000" b="0" i="0" u="none" strike="noStrike" baseline="0" dirty="0">
                <a:latin typeface="Times New Roman" panose="02020603050405020304" pitchFamily="18" charset="0"/>
              </a:rPr>
              <a:t>IPD (Inter pupil distance)</a:t>
            </a:r>
            <a:endParaRPr lang="en-US" dirty="0"/>
          </a:p>
        </p:txBody>
      </p:sp>
      <p:sp>
        <p:nvSpPr>
          <p:cNvPr id="3" name="Subtitle 2">
            <a:extLst>
              <a:ext uri="{FF2B5EF4-FFF2-40B4-BE49-F238E27FC236}">
                <a16:creationId xmlns:a16="http://schemas.microsoft.com/office/drawing/2014/main" id="{A1A1D275-F2C3-58B1-68FA-2FE6E51FF31C}"/>
              </a:ext>
            </a:extLst>
          </p:cNvPr>
          <p:cNvSpPr>
            <a:spLocks noGrp="1"/>
          </p:cNvSpPr>
          <p:nvPr>
            <p:ph type="subTitle" idx="1"/>
          </p:nvPr>
        </p:nvSpPr>
        <p:spPr>
          <a:xfrm>
            <a:off x="1524000" y="3602038"/>
            <a:ext cx="9144000" cy="2424008"/>
          </a:xfrm>
        </p:spPr>
        <p:txBody>
          <a:bodyPr/>
          <a:lstStyle/>
          <a:p>
            <a:pPr algn="l"/>
            <a:r>
              <a:rPr lang="en-US" b="1" i="0" dirty="0">
                <a:solidFill>
                  <a:srgbClr val="24292F"/>
                </a:solidFill>
                <a:effectLst/>
                <a:latin typeface="-apple-system"/>
              </a:rPr>
              <a:t>Importance </a:t>
            </a:r>
            <a:r>
              <a:rPr lang="en-US" b="1" i="0" dirty="0" smtClean="0">
                <a:solidFill>
                  <a:srgbClr val="24292F"/>
                </a:solidFill>
                <a:effectLst/>
                <a:latin typeface="-apple-system"/>
              </a:rPr>
              <a:t>of </a:t>
            </a:r>
            <a:r>
              <a:rPr lang="en-US" b="1" i="0" dirty="0">
                <a:solidFill>
                  <a:srgbClr val="24292F"/>
                </a:solidFill>
                <a:effectLst/>
                <a:latin typeface="-apple-system"/>
              </a:rPr>
              <a:t>Eyeglasses:</a:t>
            </a:r>
            <a:endParaRPr lang="en-US" b="0" i="0" dirty="0">
              <a:solidFill>
                <a:srgbClr val="24292F"/>
              </a:solidFill>
              <a:effectLst/>
              <a:latin typeface="-apple-system"/>
            </a:endParaRPr>
          </a:p>
          <a:p>
            <a:pPr lvl="1" algn="l">
              <a:lnSpc>
                <a:spcPct val="150000"/>
              </a:lnSpc>
            </a:pPr>
            <a:r>
              <a:rPr lang="en-US" b="0" i="0" dirty="0">
                <a:solidFill>
                  <a:srgbClr val="24292F"/>
                </a:solidFill>
                <a:effectLst/>
                <a:latin typeface="-apple-system"/>
              </a:rPr>
              <a:t>Properly aligning the optical centers of the lenses with your pupils is crucial for optimal vision correction. If the lenses are not centered correctly, it can result in visual discomfort, distortion, or eyestrain.</a:t>
            </a:r>
          </a:p>
          <a:p>
            <a:pPr>
              <a:lnSpc>
                <a:spcPct val="150000"/>
              </a:lnSpc>
            </a:pPr>
            <a:endParaRPr lang="en-US" dirty="0"/>
          </a:p>
        </p:txBody>
      </p:sp>
    </p:spTree>
    <p:extLst>
      <p:ext uri="{BB962C8B-B14F-4D97-AF65-F5344CB8AC3E}">
        <p14:creationId xmlns:p14="http://schemas.microsoft.com/office/powerpoint/2010/main" val="4146360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0F9BD-0999-F2AF-C145-B790AC082620}"/>
              </a:ext>
            </a:extLst>
          </p:cNvPr>
          <p:cNvSpPr>
            <a:spLocks noGrp="1"/>
          </p:cNvSpPr>
          <p:nvPr>
            <p:ph type="ctrTitle"/>
          </p:nvPr>
        </p:nvSpPr>
        <p:spPr>
          <a:xfrm>
            <a:off x="1524000" y="1122363"/>
            <a:ext cx="9144000" cy="1474533"/>
          </a:xfrm>
        </p:spPr>
        <p:txBody>
          <a:bodyPr/>
          <a:lstStyle/>
          <a:p>
            <a:r>
              <a:rPr lang="en-US" sz="6000" b="0" i="0" u="none" strike="noStrike" baseline="0" dirty="0">
                <a:latin typeface="Times New Roman" panose="02020603050405020304" pitchFamily="18" charset="0"/>
              </a:rPr>
              <a:t>IPD (Inter pupil distance)</a:t>
            </a:r>
            <a:endParaRPr lang="en-US" dirty="0"/>
          </a:p>
        </p:txBody>
      </p:sp>
      <p:sp>
        <p:nvSpPr>
          <p:cNvPr id="3" name="Subtitle 2">
            <a:extLst>
              <a:ext uri="{FF2B5EF4-FFF2-40B4-BE49-F238E27FC236}">
                <a16:creationId xmlns:a16="http://schemas.microsoft.com/office/drawing/2014/main" id="{A1A1D275-F2C3-58B1-68FA-2FE6E51FF31C}"/>
              </a:ext>
            </a:extLst>
          </p:cNvPr>
          <p:cNvSpPr>
            <a:spLocks noGrp="1"/>
          </p:cNvSpPr>
          <p:nvPr>
            <p:ph type="subTitle" idx="1"/>
          </p:nvPr>
        </p:nvSpPr>
        <p:spPr>
          <a:xfrm>
            <a:off x="1524000" y="3602038"/>
            <a:ext cx="9298898" cy="1655762"/>
          </a:xfrm>
        </p:spPr>
        <p:txBody>
          <a:bodyPr/>
          <a:lstStyle/>
          <a:p>
            <a:pPr algn="l"/>
            <a:r>
              <a:rPr lang="en-US" b="1" i="0" dirty="0">
                <a:solidFill>
                  <a:srgbClr val="24292F"/>
                </a:solidFill>
                <a:effectLst/>
                <a:latin typeface="-apple-system"/>
              </a:rPr>
              <a:t>Standard Ranges:</a:t>
            </a:r>
            <a:endParaRPr lang="en-US" b="0" i="0" dirty="0">
              <a:solidFill>
                <a:srgbClr val="24292F"/>
              </a:solidFill>
              <a:effectLst/>
              <a:latin typeface="-apple-system"/>
            </a:endParaRPr>
          </a:p>
          <a:p>
            <a:pPr lvl="1" algn="l">
              <a:lnSpc>
                <a:spcPct val="100000"/>
              </a:lnSpc>
            </a:pPr>
            <a:r>
              <a:rPr lang="en-US" b="0" i="0" dirty="0">
                <a:solidFill>
                  <a:srgbClr val="24292F"/>
                </a:solidFill>
                <a:effectLst/>
                <a:latin typeface="-apple-system"/>
              </a:rPr>
              <a:t>The average adult IPD typically falls within a range of 54 to 74 mm. The average for men is around 64 mm, and for women, it's around 62 mm. Children generally have smaller IPDs.</a:t>
            </a:r>
          </a:p>
          <a:p>
            <a:r>
              <a:rPr lang="en-US" dirty="0"/>
              <a:t/>
            </a:r>
            <a:br>
              <a:rPr lang="en-US" dirty="0"/>
            </a:br>
            <a:endParaRPr lang="en-US" dirty="0"/>
          </a:p>
        </p:txBody>
      </p:sp>
    </p:spTree>
    <p:extLst>
      <p:ext uri="{BB962C8B-B14F-4D97-AF65-F5344CB8AC3E}">
        <p14:creationId xmlns:p14="http://schemas.microsoft.com/office/powerpoint/2010/main" val="35327506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0F9BD-0999-F2AF-C145-B790AC082620}"/>
              </a:ext>
            </a:extLst>
          </p:cNvPr>
          <p:cNvSpPr>
            <a:spLocks noGrp="1"/>
          </p:cNvSpPr>
          <p:nvPr>
            <p:ph type="ctrTitle"/>
          </p:nvPr>
        </p:nvSpPr>
        <p:spPr>
          <a:xfrm>
            <a:off x="1524000" y="1122363"/>
            <a:ext cx="9144000" cy="1474533"/>
          </a:xfrm>
        </p:spPr>
        <p:txBody>
          <a:bodyPr/>
          <a:lstStyle/>
          <a:p>
            <a:r>
              <a:rPr lang="en-US" sz="6000" b="0" i="0" u="none" strike="noStrike" baseline="0" dirty="0">
                <a:latin typeface="Times New Roman" panose="02020603050405020304" pitchFamily="18" charset="0"/>
              </a:rPr>
              <a:t>IPD (Inter pupil distance)</a:t>
            </a:r>
            <a:endParaRPr lang="en-US" dirty="0"/>
          </a:p>
        </p:txBody>
      </p:sp>
      <p:sp>
        <p:nvSpPr>
          <p:cNvPr id="3" name="Subtitle 2">
            <a:extLst>
              <a:ext uri="{FF2B5EF4-FFF2-40B4-BE49-F238E27FC236}">
                <a16:creationId xmlns:a16="http://schemas.microsoft.com/office/drawing/2014/main" id="{A1A1D275-F2C3-58B1-68FA-2FE6E51FF31C}"/>
              </a:ext>
            </a:extLst>
          </p:cNvPr>
          <p:cNvSpPr>
            <a:spLocks noGrp="1"/>
          </p:cNvSpPr>
          <p:nvPr>
            <p:ph type="subTitle" idx="1"/>
          </p:nvPr>
        </p:nvSpPr>
        <p:spPr/>
        <p:txBody>
          <a:bodyPr/>
          <a:lstStyle/>
          <a:p>
            <a:pPr algn="l"/>
            <a:r>
              <a:rPr lang="en-US" b="1" i="0" dirty="0">
                <a:solidFill>
                  <a:srgbClr val="24292F"/>
                </a:solidFill>
                <a:effectLst/>
                <a:latin typeface="-apple-system"/>
              </a:rPr>
              <a:t>Single PD vs. Binocular PD:</a:t>
            </a:r>
            <a:endParaRPr lang="en-US" b="0" i="0" dirty="0">
              <a:solidFill>
                <a:srgbClr val="24292F"/>
              </a:solidFill>
              <a:effectLst/>
              <a:latin typeface="-apple-system"/>
            </a:endParaRPr>
          </a:p>
          <a:p>
            <a:pPr marL="800100" lvl="1" indent="-342900" algn="l">
              <a:buFont typeface="Arial" panose="020B0604020202020204" pitchFamily="34" charset="0"/>
              <a:buChar char="•"/>
            </a:pPr>
            <a:r>
              <a:rPr lang="en-US" b="0" i="0" dirty="0">
                <a:solidFill>
                  <a:srgbClr val="24292F"/>
                </a:solidFill>
                <a:effectLst/>
                <a:latin typeface="-apple-system"/>
              </a:rPr>
              <a:t>Single PD refers to the distance between each pupil and the bridge of the nose.</a:t>
            </a:r>
          </a:p>
          <a:p>
            <a:pPr marL="800100" lvl="1" indent="-342900" algn="l">
              <a:buFont typeface="Arial" panose="020B0604020202020204" pitchFamily="34" charset="0"/>
              <a:buChar char="•"/>
            </a:pPr>
            <a:r>
              <a:rPr lang="en-US" b="0" i="0" dirty="0">
                <a:solidFill>
                  <a:srgbClr val="24292F"/>
                </a:solidFill>
                <a:effectLst/>
                <a:latin typeface="-apple-system"/>
              </a:rPr>
              <a:t>Binocular PD refers to the total distance between the centers of both pupils.</a:t>
            </a:r>
          </a:p>
          <a:p>
            <a:r>
              <a:rPr lang="en-US" dirty="0"/>
              <a:t/>
            </a:r>
            <a:br>
              <a:rPr lang="en-US" dirty="0"/>
            </a:br>
            <a:endParaRPr lang="en-US" dirty="0"/>
          </a:p>
        </p:txBody>
      </p:sp>
    </p:spTree>
    <p:extLst>
      <p:ext uri="{BB962C8B-B14F-4D97-AF65-F5344CB8AC3E}">
        <p14:creationId xmlns:p14="http://schemas.microsoft.com/office/powerpoint/2010/main" val="210186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0F9BD-0999-F2AF-C145-B790AC082620}"/>
              </a:ext>
            </a:extLst>
          </p:cNvPr>
          <p:cNvSpPr>
            <a:spLocks noGrp="1"/>
          </p:cNvSpPr>
          <p:nvPr>
            <p:ph type="ctrTitle"/>
          </p:nvPr>
        </p:nvSpPr>
        <p:spPr>
          <a:xfrm>
            <a:off x="1524000" y="1122363"/>
            <a:ext cx="9144000" cy="1474533"/>
          </a:xfrm>
        </p:spPr>
        <p:txBody>
          <a:bodyPr/>
          <a:lstStyle/>
          <a:p>
            <a:r>
              <a:rPr lang="en-US" sz="6000" b="0" i="0" u="none" strike="noStrike" baseline="0" dirty="0">
                <a:latin typeface="Times New Roman" panose="02020603050405020304" pitchFamily="18" charset="0"/>
              </a:rPr>
              <a:t>IPD (Inter pupil distance)</a:t>
            </a:r>
            <a:endParaRPr lang="en-US" dirty="0"/>
          </a:p>
        </p:txBody>
      </p:sp>
      <p:sp>
        <p:nvSpPr>
          <p:cNvPr id="3" name="Subtitle 2">
            <a:extLst>
              <a:ext uri="{FF2B5EF4-FFF2-40B4-BE49-F238E27FC236}">
                <a16:creationId xmlns:a16="http://schemas.microsoft.com/office/drawing/2014/main" id="{A1A1D275-F2C3-58B1-68FA-2FE6E51FF31C}"/>
              </a:ext>
            </a:extLst>
          </p:cNvPr>
          <p:cNvSpPr>
            <a:spLocks noGrp="1"/>
          </p:cNvSpPr>
          <p:nvPr>
            <p:ph type="subTitle" idx="1"/>
          </p:nvPr>
        </p:nvSpPr>
        <p:spPr>
          <a:xfrm>
            <a:off x="1524000" y="3602037"/>
            <a:ext cx="9144000" cy="2364047"/>
          </a:xfrm>
        </p:spPr>
        <p:txBody>
          <a:bodyPr/>
          <a:lstStyle/>
          <a:p>
            <a:pPr algn="l"/>
            <a:r>
              <a:rPr lang="en-US" b="1" i="0" dirty="0">
                <a:solidFill>
                  <a:srgbClr val="24292F"/>
                </a:solidFill>
                <a:effectLst/>
                <a:latin typeface="-apple-system"/>
              </a:rPr>
              <a:t>Importance </a:t>
            </a:r>
            <a:r>
              <a:rPr lang="en-US" b="1" i="0" dirty="0" smtClean="0">
                <a:solidFill>
                  <a:srgbClr val="24292F"/>
                </a:solidFill>
                <a:effectLst/>
                <a:latin typeface="-apple-system"/>
              </a:rPr>
              <a:t>of </a:t>
            </a:r>
            <a:r>
              <a:rPr lang="en-US" b="1" i="0" dirty="0">
                <a:solidFill>
                  <a:srgbClr val="24292F"/>
                </a:solidFill>
                <a:effectLst/>
                <a:latin typeface="-apple-system"/>
              </a:rPr>
              <a:t>Virtual Reality (VR) and Augmented Reality (AR):</a:t>
            </a:r>
            <a:endParaRPr lang="en-US" b="0" i="0" dirty="0">
              <a:solidFill>
                <a:srgbClr val="24292F"/>
              </a:solidFill>
              <a:effectLst/>
              <a:latin typeface="-apple-system"/>
            </a:endParaRPr>
          </a:p>
          <a:p>
            <a:pPr lvl="1" algn="l"/>
            <a:r>
              <a:rPr lang="en-US" b="0" i="0" dirty="0">
                <a:solidFill>
                  <a:srgbClr val="24292F"/>
                </a:solidFill>
                <a:effectLst/>
                <a:latin typeface="-apple-system"/>
              </a:rPr>
              <a:t>In virtual reality and augmented reality applications, an accurate IPD measurement is crucial to create a realistic and comfortable viewing experience. Many VR headsets have adjustable IPD settings to accommodate different users.</a:t>
            </a:r>
          </a:p>
          <a:p>
            <a:r>
              <a:rPr lang="en-US" dirty="0"/>
              <a:t/>
            </a:r>
            <a:br>
              <a:rPr lang="en-US" dirty="0"/>
            </a:br>
            <a:endParaRPr lang="en-US" dirty="0"/>
          </a:p>
        </p:txBody>
      </p:sp>
    </p:spTree>
    <p:extLst>
      <p:ext uri="{BB962C8B-B14F-4D97-AF65-F5344CB8AC3E}">
        <p14:creationId xmlns:p14="http://schemas.microsoft.com/office/powerpoint/2010/main" val="686390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TotalTime>
  <Words>494</Words>
  <Application>Microsoft Office PowerPoint</Application>
  <PresentationFormat>Widescreen</PresentationFormat>
  <Paragraphs>44</Paragraphs>
  <Slides>11</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-apple-system</vt:lpstr>
      <vt:lpstr>Arial</vt:lpstr>
      <vt:lpstr>Arial Rounded MT Bold</vt:lpstr>
      <vt:lpstr>Calibri</vt:lpstr>
      <vt:lpstr>Calibri Light</vt:lpstr>
      <vt:lpstr>Times New Roman</vt:lpstr>
      <vt:lpstr>Office Theme</vt:lpstr>
      <vt:lpstr>1_Office Theme</vt:lpstr>
      <vt:lpstr>PowerPoint Presentation</vt:lpstr>
      <vt:lpstr>IPD (Inter pupil distance)</vt:lpstr>
      <vt:lpstr>IPD (Inter pupil distance)</vt:lpstr>
      <vt:lpstr>IPD (Inter pupil distance)</vt:lpstr>
      <vt:lpstr>IPD (Inter pupil distance)</vt:lpstr>
      <vt:lpstr>IPD (Inter pupil distance)</vt:lpstr>
      <vt:lpstr>IPD (Inter pupil distance)</vt:lpstr>
      <vt:lpstr>IPD (Inter pupil distance)</vt:lpstr>
      <vt:lpstr>IPD (Inter pupil distance)</vt:lpstr>
      <vt:lpstr>IPD (Inter pupil distance)</vt:lpstr>
      <vt:lpstr>IPD (Inter pupil distance)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IPD (Inter pupil distance)</dc:title>
  <dc:creator>haider ahmed</dc:creator>
  <cp:lastModifiedBy>marrwan ALhadeethi</cp:lastModifiedBy>
  <cp:revision>4</cp:revision>
  <dcterms:created xsi:type="dcterms:W3CDTF">2024-01-14T19:45:19Z</dcterms:created>
  <dcterms:modified xsi:type="dcterms:W3CDTF">2024-02-14T08:02:00Z</dcterms:modified>
</cp:coreProperties>
</file>