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</p:sldIdLst>
  <p:sldSz cx="9144000" cy="6858000" type="screen4x3"/>
  <p:notesSz cx="9144000" cy="685800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2" d="100"/>
          <a:sy n="72" d="100"/>
        </p:scale>
        <p:origin x="-1242" y="1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1" i="1">
                <a:solidFill>
                  <a:srgbClr val="FF0000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3/20/2024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1" i="1">
                <a:solidFill>
                  <a:srgbClr val="FF0000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3/20/2024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1" i="1">
                <a:solidFill>
                  <a:srgbClr val="FF0000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3/20/2024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1" i="1">
                <a:solidFill>
                  <a:srgbClr val="FF0000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3/20/2024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3/20/2024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64947" y="307086"/>
            <a:ext cx="8814104" cy="5124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1" i="1">
                <a:solidFill>
                  <a:srgbClr val="FF0000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02437" y="1948688"/>
            <a:ext cx="8415020" cy="390461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3/20/2024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jpg"/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jpg"/><Relationship Id="rId2" Type="http://schemas.openxmlformats.org/officeDocument/2006/relationships/image" Target="../media/image36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jpg"/><Relationship Id="rId2" Type="http://schemas.openxmlformats.org/officeDocument/2006/relationships/image" Target="../media/image38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.jpg"/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3.png"/><Relationship Id="rId2" Type="http://schemas.openxmlformats.org/officeDocument/2006/relationships/image" Target="../media/image4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5.jpg"/><Relationship Id="rId2" Type="http://schemas.openxmlformats.org/officeDocument/2006/relationships/image" Target="../media/image44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6.jp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8.jpg"/><Relationship Id="rId2" Type="http://schemas.openxmlformats.org/officeDocument/2006/relationships/image" Target="../media/image47.jp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jpg"/><Relationship Id="rId5" Type="http://schemas.openxmlformats.org/officeDocument/2006/relationships/image" Target="../media/image8.jpg"/><Relationship Id="rId4" Type="http://schemas.openxmlformats.org/officeDocument/2006/relationships/image" Target="../media/image7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0.jpg"/><Relationship Id="rId2" Type="http://schemas.openxmlformats.org/officeDocument/2006/relationships/image" Target="../media/image49.jpg"/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2.jpg"/><Relationship Id="rId2" Type="http://schemas.openxmlformats.org/officeDocument/2006/relationships/image" Target="../media/image51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3.jp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5.jpg"/><Relationship Id="rId2" Type="http://schemas.openxmlformats.org/officeDocument/2006/relationships/image" Target="../media/image54.pn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57.jpg"/><Relationship Id="rId4" Type="http://schemas.openxmlformats.org/officeDocument/2006/relationships/image" Target="../media/image56.png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8.jp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g"/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1.jpg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25.jp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8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356994" y="2517597"/>
            <a:ext cx="8218170" cy="1193165"/>
            <a:chOff x="356994" y="2517597"/>
            <a:chExt cx="8218170" cy="1193165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56994" y="2615509"/>
              <a:ext cx="8217920" cy="1094800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999743" y="2517597"/>
              <a:ext cx="7036054" cy="1046784"/>
            </a:xfrm>
            <a:prstGeom prst="rect">
              <a:avLst/>
            </a:prstGeom>
          </p:spPr>
        </p:pic>
        <p:pic>
          <p:nvPicPr>
            <p:cNvPr id="5" name="object 5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397764" y="2634995"/>
              <a:ext cx="8141208" cy="1018031"/>
            </a:xfrm>
            <a:prstGeom prst="rect">
              <a:avLst/>
            </a:prstGeom>
          </p:spPr>
        </p:pic>
      </p:grpSp>
      <p:sp>
        <p:nvSpPr>
          <p:cNvPr id="6" name="object 6"/>
          <p:cNvSpPr txBox="1"/>
          <p:nvPr/>
        </p:nvSpPr>
        <p:spPr>
          <a:xfrm>
            <a:off x="397763" y="2634995"/>
            <a:ext cx="8141334" cy="1018540"/>
          </a:xfrm>
          <a:prstGeom prst="rect">
            <a:avLst/>
          </a:prstGeom>
          <a:ln w="9144">
            <a:solidFill>
              <a:srgbClr val="97B853"/>
            </a:solidFill>
          </a:ln>
        </p:spPr>
        <p:txBody>
          <a:bodyPr vert="horz" wrap="square" lIns="0" tIns="31115" rIns="0" bIns="0" rtlCol="0">
            <a:spAutoFit/>
          </a:bodyPr>
          <a:lstStyle/>
          <a:p>
            <a:pPr marL="921385">
              <a:lnSpc>
                <a:spcPct val="100000"/>
              </a:lnSpc>
              <a:spcBef>
                <a:spcPts val="245"/>
              </a:spcBef>
            </a:pPr>
            <a:r>
              <a:rPr sz="3600" b="1" dirty="0">
                <a:solidFill>
                  <a:srgbClr val="C00000"/>
                </a:solidFill>
                <a:latin typeface="Times New Roman"/>
                <a:cs typeface="Times New Roman"/>
              </a:rPr>
              <a:t>Principles</a:t>
            </a:r>
            <a:r>
              <a:rPr sz="3600" b="1" spc="-95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3600" b="1" dirty="0">
                <a:solidFill>
                  <a:srgbClr val="C00000"/>
                </a:solidFill>
                <a:latin typeface="Times New Roman"/>
                <a:cs typeface="Times New Roman"/>
              </a:rPr>
              <a:t>of</a:t>
            </a:r>
            <a:r>
              <a:rPr sz="3600" b="1" spc="-55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3600" b="1" dirty="0">
                <a:solidFill>
                  <a:srgbClr val="C00000"/>
                </a:solidFill>
                <a:latin typeface="Times New Roman"/>
                <a:cs typeface="Times New Roman"/>
              </a:rPr>
              <a:t>Pharmacy</a:t>
            </a:r>
            <a:r>
              <a:rPr sz="3600" b="1" spc="-75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3600" b="1" spc="-10" dirty="0">
                <a:solidFill>
                  <a:srgbClr val="C00000"/>
                </a:solidFill>
                <a:latin typeface="Times New Roman"/>
                <a:cs typeface="Times New Roman"/>
              </a:rPr>
              <a:t>Practice</a:t>
            </a:r>
            <a:endParaRPr sz="3600">
              <a:latin typeface="Times New Roman"/>
              <a:cs typeface="Times New Roman"/>
            </a:endParaRPr>
          </a:p>
        </p:txBody>
      </p:sp>
      <p:pic>
        <p:nvPicPr>
          <p:cNvPr id="7" name="object 7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6349913" y="405384"/>
            <a:ext cx="2000677" cy="1767839"/>
          </a:xfrm>
          <a:prstGeom prst="rect">
            <a:avLst/>
          </a:prstGeom>
        </p:spPr>
      </p:pic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654202" y="958672"/>
            <a:ext cx="375412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95"/>
              </a:spcBef>
            </a:pPr>
            <a:r>
              <a:rPr i="0" dirty="0">
                <a:solidFill>
                  <a:srgbClr val="000000"/>
                </a:solidFill>
                <a:latin typeface="Times New Roman"/>
                <a:cs typeface="Times New Roman"/>
              </a:rPr>
              <a:t>AL-</a:t>
            </a:r>
            <a:r>
              <a:rPr i="0" spc="-3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i="0" dirty="0">
                <a:solidFill>
                  <a:srgbClr val="000000"/>
                </a:solidFill>
                <a:latin typeface="Times New Roman"/>
                <a:cs typeface="Times New Roman"/>
              </a:rPr>
              <a:t>Mustaqbal</a:t>
            </a:r>
            <a:r>
              <a:rPr i="0" spc="-11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i="0" dirty="0">
                <a:solidFill>
                  <a:srgbClr val="000000"/>
                </a:solidFill>
                <a:latin typeface="Times New Roman"/>
                <a:cs typeface="Times New Roman"/>
              </a:rPr>
              <a:t>University</a:t>
            </a:r>
            <a:r>
              <a:rPr i="0" spc="-5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i="0" spc="-10" dirty="0">
                <a:solidFill>
                  <a:srgbClr val="000000"/>
                </a:solidFill>
                <a:latin typeface="Times New Roman"/>
                <a:cs typeface="Times New Roman"/>
              </a:rPr>
              <a:t>College</a:t>
            </a:r>
          </a:p>
          <a:p>
            <a:pPr algn="ctr">
              <a:lnSpc>
                <a:spcPct val="100000"/>
              </a:lnSpc>
            </a:pPr>
            <a:r>
              <a:rPr i="0" dirty="0">
                <a:solidFill>
                  <a:srgbClr val="000000"/>
                </a:solidFill>
                <a:latin typeface="Times New Roman"/>
                <a:cs typeface="Times New Roman"/>
              </a:rPr>
              <a:t>Pharmacy</a:t>
            </a:r>
            <a:r>
              <a:rPr i="0" spc="-9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i="0" spc="-10" dirty="0">
                <a:solidFill>
                  <a:srgbClr val="000000"/>
                </a:solidFill>
              </a:rPr>
              <a:t>College</a:t>
            </a:r>
            <a:endParaRPr i="0" spc="-10" dirty="0">
              <a:solidFill>
                <a:srgbClr val="000000"/>
              </a:solidFill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149090" y="5111622"/>
            <a:ext cx="3766820" cy="93916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2000" b="1" dirty="0">
                <a:latin typeface="Times New Roman"/>
                <a:cs typeface="Times New Roman"/>
              </a:rPr>
              <a:t>Lectuer:</a:t>
            </a:r>
            <a:r>
              <a:rPr sz="2000" b="1" spc="-50" dirty="0">
                <a:latin typeface="Times New Roman"/>
                <a:cs typeface="Times New Roman"/>
              </a:rPr>
              <a:t> 3</a:t>
            </a:r>
            <a:endParaRPr sz="20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000" b="1" dirty="0">
                <a:latin typeface="Times New Roman"/>
                <a:cs typeface="Times New Roman"/>
              </a:rPr>
              <a:t>Prof.</a:t>
            </a:r>
            <a:r>
              <a:rPr sz="2000" b="1" spc="-95" dirty="0">
                <a:latin typeface="Times New Roman"/>
                <a:cs typeface="Times New Roman"/>
              </a:rPr>
              <a:t> </a:t>
            </a:r>
            <a:r>
              <a:rPr sz="2000" b="1" spc="-40" dirty="0">
                <a:latin typeface="Times New Roman"/>
                <a:cs typeface="Times New Roman"/>
              </a:rPr>
              <a:t>Dr.</a:t>
            </a:r>
            <a:r>
              <a:rPr sz="2000" b="1" spc="-15" dirty="0">
                <a:latin typeface="Times New Roman"/>
                <a:cs typeface="Times New Roman"/>
              </a:rPr>
              <a:t> </a:t>
            </a:r>
            <a:r>
              <a:rPr sz="2000" b="1" dirty="0">
                <a:latin typeface="Times New Roman"/>
                <a:cs typeface="Times New Roman"/>
              </a:rPr>
              <a:t>Jabar</a:t>
            </a:r>
            <a:r>
              <a:rPr sz="2000" b="1" spc="-80" dirty="0">
                <a:latin typeface="Times New Roman"/>
                <a:cs typeface="Times New Roman"/>
              </a:rPr>
              <a:t> </a:t>
            </a:r>
            <a:r>
              <a:rPr sz="2000" b="1" spc="-10" dirty="0">
                <a:latin typeface="Times New Roman"/>
                <a:cs typeface="Times New Roman"/>
              </a:rPr>
              <a:t>Faraj</a:t>
            </a:r>
            <a:r>
              <a:rPr sz="2000" b="1" spc="-135" dirty="0">
                <a:latin typeface="Times New Roman"/>
                <a:cs typeface="Times New Roman"/>
              </a:rPr>
              <a:t> </a:t>
            </a:r>
            <a:r>
              <a:rPr sz="2000" b="1" spc="-10" dirty="0">
                <a:latin typeface="Times New Roman"/>
                <a:cs typeface="Times New Roman"/>
              </a:rPr>
              <a:t>AL-Wakeel</a:t>
            </a:r>
            <a:endParaRPr sz="20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lang="en-US" sz="2000" b="1" dirty="0" smtClean="0">
                <a:latin typeface="Times New Roman"/>
                <a:cs typeface="Times New Roman"/>
              </a:rPr>
              <a:t>Assist. Lecturer. Mustafa </a:t>
            </a:r>
            <a:r>
              <a:rPr lang="en-US" sz="2000" b="1" dirty="0" err="1" smtClean="0">
                <a:latin typeface="Times New Roman"/>
                <a:cs typeface="Times New Roman"/>
              </a:rPr>
              <a:t>Ewad</a:t>
            </a:r>
            <a:endParaRPr lang="en-US" sz="2000" b="1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52984" y="115823"/>
            <a:ext cx="8784590" cy="792480"/>
          </a:xfrm>
          <a:prstGeom prst="rect">
            <a:avLst/>
          </a:prstGeom>
          <a:solidFill>
            <a:srgbClr val="C0504D"/>
          </a:solidFill>
          <a:ln w="24384">
            <a:solidFill>
              <a:srgbClr val="8B3836"/>
            </a:solidFill>
          </a:ln>
        </p:spPr>
        <p:txBody>
          <a:bodyPr vert="horz" wrap="square" lIns="0" tIns="107314" rIns="0" bIns="0" rtlCol="0">
            <a:spAutoFit/>
          </a:bodyPr>
          <a:lstStyle/>
          <a:p>
            <a:pPr marL="1605915">
              <a:lnSpc>
                <a:spcPct val="100000"/>
              </a:lnSpc>
              <a:spcBef>
                <a:spcPts val="844"/>
              </a:spcBef>
            </a:pPr>
            <a:r>
              <a:rPr sz="3600" i="0" dirty="0">
                <a:solidFill>
                  <a:srgbClr val="FFFFFF"/>
                </a:solidFill>
                <a:latin typeface="Times New Roman"/>
                <a:cs typeface="Times New Roman"/>
              </a:rPr>
              <a:t>1.</a:t>
            </a:r>
            <a:r>
              <a:rPr sz="3600" i="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600" i="0" dirty="0">
                <a:solidFill>
                  <a:srgbClr val="FFFFFF"/>
                </a:solidFill>
                <a:latin typeface="Times New Roman"/>
                <a:cs typeface="Times New Roman"/>
              </a:rPr>
              <a:t>known</a:t>
            </a:r>
            <a:r>
              <a:rPr sz="3600" i="0" spc="-3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600" i="0" dirty="0">
                <a:solidFill>
                  <a:srgbClr val="FFFFFF"/>
                </a:solidFill>
                <a:latin typeface="Times New Roman"/>
                <a:cs typeface="Times New Roman"/>
              </a:rPr>
              <a:t>weight</a:t>
            </a:r>
            <a:r>
              <a:rPr sz="3600" i="0" spc="-7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600" i="0" dirty="0">
                <a:solidFill>
                  <a:srgbClr val="FFFFFF"/>
                </a:solidFill>
                <a:latin typeface="Times New Roman"/>
                <a:cs typeface="Times New Roman"/>
              </a:rPr>
              <a:t>and</a:t>
            </a:r>
            <a:r>
              <a:rPr sz="3600" i="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600" i="0" spc="-10" dirty="0">
                <a:solidFill>
                  <a:srgbClr val="FFFFFF"/>
                </a:solidFill>
                <a:latin typeface="Times New Roman"/>
                <a:cs typeface="Times New Roman"/>
              </a:rPr>
              <a:t>volume</a:t>
            </a:r>
            <a:endParaRPr sz="36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79831" y="1197863"/>
            <a:ext cx="8857615" cy="5633085"/>
          </a:xfrm>
          <a:custGeom>
            <a:avLst/>
            <a:gdLst/>
            <a:ahLst/>
            <a:cxnLst/>
            <a:rect l="l" t="t" r="r" b="b"/>
            <a:pathLst>
              <a:path w="8857615" h="5633084">
                <a:moveTo>
                  <a:pt x="0" y="5632704"/>
                </a:moveTo>
                <a:lnTo>
                  <a:pt x="8857488" y="5632704"/>
                </a:lnTo>
                <a:lnTo>
                  <a:pt x="8857488" y="0"/>
                </a:lnTo>
                <a:lnTo>
                  <a:pt x="0" y="0"/>
                </a:lnTo>
                <a:lnTo>
                  <a:pt x="0" y="5632704"/>
                </a:lnTo>
                <a:close/>
              </a:path>
            </a:pathLst>
          </a:custGeom>
          <a:ln w="24384">
            <a:solidFill>
              <a:srgbClr val="C0504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258267" y="3050489"/>
            <a:ext cx="8655050" cy="7581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solidFill>
                  <a:srgbClr val="FF0000"/>
                </a:solidFill>
                <a:latin typeface="Times New Roman"/>
                <a:cs typeface="Times New Roman"/>
              </a:rPr>
              <a:t>Ex</a:t>
            </a:r>
            <a:r>
              <a:rPr sz="2400" spc="-2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0000"/>
                </a:solidFill>
                <a:latin typeface="Times New Roman"/>
                <a:cs typeface="Times New Roman"/>
              </a:rPr>
              <a:t>1:</a:t>
            </a:r>
            <a:r>
              <a:rPr sz="2400" spc="-1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0000"/>
                </a:solidFill>
                <a:latin typeface="Times New Roman"/>
                <a:cs typeface="Times New Roman"/>
              </a:rPr>
              <a:t>If</a:t>
            </a:r>
            <a:r>
              <a:rPr sz="2400" spc="2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0000"/>
                </a:solidFill>
                <a:latin typeface="Times New Roman"/>
                <a:cs typeface="Times New Roman"/>
              </a:rPr>
              <a:t>54.96</a:t>
            </a:r>
            <a:r>
              <a:rPr sz="2400" spc="-2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0000"/>
                </a:solidFill>
                <a:latin typeface="Times New Roman"/>
                <a:cs typeface="Times New Roman"/>
              </a:rPr>
              <a:t>mL</a:t>
            </a:r>
            <a:r>
              <a:rPr sz="2400" spc="-114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0000"/>
                </a:solidFill>
                <a:latin typeface="Times New Roman"/>
                <a:cs typeface="Times New Roman"/>
              </a:rPr>
              <a:t>of</a:t>
            </a:r>
            <a:r>
              <a:rPr sz="2400" spc="-2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0000"/>
                </a:solidFill>
                <a:latin typeface="Times New Roman"/>
                <a:cs typeface="Times New Roman"/>
              </a:rPr>
              <a:t>an</a:t>
            </a:r>
            <a:r>
              <a:rPr sz="2400" spc="-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0000"/>
                </a:solidFill>
                <a:latin typeface="Times New Roman"/>
                <a:cs typeface="Times New Roman"/>
              </a:rPr>
              <a:t>oil</a:t>
            </a:r>
            <a:r>
              <a:rPr sz="2400" spc="-3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0000"/>
                </a:solidFill>
                <a:latin typeface="Times New Roman"/>
                <a:cs typeface="Times New Roman"/>
              </a:rPr>
              <a:t>weighs</a:t>
            </a:r>
            <a:r>
              <a:rPr sz="2400" spc="1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0000"/>
                </a:solidFill>
                <a:latin typeface="Times New Roman"/>
                <a:cs typeface="Times New Roman"/>
              </a:rPr>
              <a:t>52.78</a:t>
            </a:r>
            <a:r>
              <a:rPr sz="2400" spc="-1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0000"/>
                </a:solidFill>
                <a:latin typeface="Times New Roman"/>
                <a:cs typeface="Times New Roman"/>
              </a:rPr>
              <a:t>g,</a:t>
            </a:r>
            <a:r>
              <a:rPr sz="2400" spc="-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0000"/>
                </a:solidFill>
                <a:latin typeface="Times New Roman"/>
                <a:cs typeface="Times New Roman"/>
              </a:rPr>
              <a:t>what</a:t>
            </a:r>
            <a:r>
              <a:rPr sz="2400" spc="-1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0000"/>
                </a:solidFill>
                <a:latin typeface="Times New Roman"/>
                <a:cs typeface="Times New Roman"/>
              </a:rPr>
              <a:t>is</a:t>
            </a:r>
            <a:r>
              <a:rPr sz="2400" spc="-2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0000"/>
                </a:solidFill>
                <a:latin typeface="Times New Roman"/>
                <a:cs typeface="Times New Roman"/>
              </a:rPr>
              <a:t>the</a:t>
            </a:r>
            <a:r>
              <a:rPr sz="2400" spc="-2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0000"/>
                </a:solidFill>
                <a:latin typeface="Times New Roman"/>
                <a:cs typeface="Times New Roman"/>
              </a:rPr>
              <a:t>specific</a:t>
            </a:r>
            <a:r>
              <a:rPr sz="2400" spc="-3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400" spc="-10" dirty="0">
                <a:solidFill>
                  <a:srgbClr val="FF0000"/>
                </a:solidFill>
                <a:latin typeface="Times New Roman"/>
                <a:cs typeface="Times New Roman"/>
              </a:rPr>
              <a:t>gravity</a:t>
            </a:r>
            <a:endParaRPr sz="2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2400" dirty="0">
                <a:solidFill>
                  <a:srgbClr val="FF0000"/>
                </a:solidFill>
                <a:latin typeface="Times New Roman"/>
                <a:cs typeface="Times New Roman"/>
              </a:rPr>
              <a:t>of</a:t>
            </a:r>
            <a:r>
              <a:rPr sz="2400" spc="-1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0000"/>
                </a:solidFill>
                <a:latin typeface="Times New Roman"/>
                <a:cs typeface="Times New Roman"/>
              </a:rPr>
              <a:t>the</a:t>
            </a:r>
            <a:r>
              <a:rPr sz="2400" spc="-20" dirty="0">
                <a:solidFill>
                  <a:srgbClr val="FF0000"/>
                </a:solidFill>
                <a:latin typeface="Times New Roman"/>
                <a:cs typeface="Times New Roman"/>
              </a:rPr>
              <a:t> oil?</a:t>
            </a:r>
            <a:endParaRPr sz="2400">
              <a:latin typeface="Times New Roman"/>
              <a:cs typeface="Times New Roman"/>
            </a:endParaRPr>
          </a:p>
        </p:txBody>
      </p:sp>
      <p:grpSp>
        <p:nvGrpSpPr>
          <p:cNvPr id="5" name="object 5"/>
          <p:cNvGrpSpPr/>
          <p:nvPr/>
        </p:nvGrpSpPr>
        <p:grpSpPr>
          <a:xfrm>
            <a:off x="612648" y="1475232"/>
            <a:ext cx="7919084" cy="3916679"/>
            <a:chOff x="612648" y="1475232"/>
            <a:chExt cx="7919084" cy="3916679"/>
          </a:xfrm>
        </p:grpSpPr>
        <p:pic>
          <p:nvPicPr>
            <p:cNvPr id="6" name="object 6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266737" y="1475232"/>
              <a:ext cx="6402030" cy="1088136"/>
            </a:xfrm>
            <a:prstGeom prst="rect">
              <a:avLst/>
            </a:prstGeom>
          </p:spPr>
        </p:pic>
        <p:pic>
          <p:nvPicPr>
            <p:cNvPr id="7" name="object 7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12648" y="3794760"/>
              <a:ext cx="7918704" cy="1597152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23088" y="405384"/>
            <a:ext cx="8568055" cy="6178550"/>
          </a:xfrm>
          <a:custGeom>
            <a:avLst/>
            <a:gdLst/>
            <a:ahLst/>
            <a:cxnLst/>
            <a:rect l="l" t="t" r="r" b="b"/>
            <a:pathLst>
              <a:path w="8568055" h="6178550">
                <a:moveTo>
                  <a:pt x="0" y="6178296"/>
                </a:moveTo>
                <a:lnTo>
                  <a:pt x="8567928" y="6178296"/>
                </a:lnTo>
                <a:lnTo>
                  <a:pt x="8567928" y="0"/>
                </a:lnTo>
                <a:lnTo>
                  <a:pt x="0" y="0"/>
                </a:lnTo>
                <a:lnTo>
                  <a:pt x="0" y="6178296"/>
                </a:lnTo>
                <a:close/>
              </a:path>
            </a:pathLst>
          </a:custGeom>
          <a:ln w="24384">
            <a:solidFill>
              <a:srgbClr val="C0504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02437" y="429005"/>
            <a:ext cx="8414385" cy="7575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  <a:tabLst>
                <a:tab pos="558165" algn="l"/>
                <a:tab pos="850900" algn="l"/>
                <a:tab pos="1088390" algn="l"/>
                <a:tab pos="1447800" algn="l"/>
                <a:tab pos="1736725" algn="l"/>
                <a:tab pos="2370455" algn="l"/>
                <a:tab pos="2760345" algn="l"/>
                <a:tab pos="3052445" algn="l"/>
                <a:tab pos="4069715" algn="l"/>
                <a:tab pos="4940300" algn="l"/>
                <a:tab pos="5948680" algn="l"/>
                <a:tab pos="6546215" algn="l"/>
                <a:tab pos="6911975" algn="l"/>
                <a:tab pos="7665084" algn="l"/>
                <a:tab pos="8009255" algn="l"/>
              </a:tabLst>
            </a:pPr>
            <a:r>
              <a:rPr sz="2400" spc="-25" dirty="0"/>
              <a:t>EX</a:t>
            </a:r>
            <a:r>
              <a:rPr sz="2400" dirty="0"/>
              <a:t>	</a:t>
            </a:r>
            <a:r>
              <a:rPr sz="2400" spc="-50" dirty="0"/>
              <a:t>2</a:t>
            </a:r>
            <a:r>
              <a:rPr sz="2400" dirty="0"/>
              <a:t>	</a:t>
            </a:r>
            <a:r>
              <a:rPr sz="2400" spc="-50" dirty="0"/>
              <a:t>:</a:t>
            </a:r>
            <a:r>
              <a:rPr sz="2400" dirty="0"/>
              <a:t>	</a:t>
            </a:r>
            <a:r>
              <a:rPr sz="2400" spc="-25" dirty="0"/>
              <a:t>If</a:t>
            </a:r>
            <a:r>
              <a:rPr sz="2400" dirty="0"/>
              <a:t>	</a:t>
            </a:r>
            <a:r>
              <a:rPr sz="2400" spc="-50" dirty="0"/>
              <a:t>a</a:t>
            </a:r>
            <a:r>
              <a:rPr sz="2400" dirty="0"/>
              <a:t>	</a:t>
            </a:r>
            <a:r>
              <a:rPr sz="2400" spc="-20" dirty="0"/>
              <a:t>pint</a:t>
            </a:r>
            <a:r>
              <a:rPr sz="2400" dirty="0"/>
              <a:t>	</a:t>
            </a:r>
            <a:r>
              <a:rPr sz="2400" spc="-25" dirty="0"/>
              <a:t>of</a:t>
            </a:r>
            <a:r>
              <a:rPr sz="2400" dirty="0"/>
              <a:t>	</a:t>
            </a:r>
            <a:r>
              <a:rPr sz="2400" spc="-50" dirty="0"/>
              <a:t>a</a:t>
            </a:r>
            <a:r>
              <a:rPr sz="2400" dirty="0"/>
              <a:t>	</a:t>
            </a:r>
            <a:r>
              <a:rPr sz="2400" spc="-10" dirty="0"/>
              <a:t>certain</a:t>
            </a:r>
            <a:r>
              <a:rPr sz="2400" dirty="0"/>
              <a:t>	</a:t>
            </a:r>
            <a:r>
              <a:rPr sz="2400" spc="-10" dirty="0"/>
              <a:t>liquid</a:t>
            </a:r>
            <a:r>
              <a:rPr sz="2400" dirty="0"/>
              <a:t>	</a:t>
            </a:r>
            <a:r>
              <a:rPr sz="2400" spc="-10" dirty="0"/>
              <a:t>weighs</a:t>
            </a:r>
            <a:r>
              <a:rPr sz="2400" dirty="0"/>
              <a:t>	</a:t>
            </a:r>
            <a:r>
              <a:rPr sz="2400" spc="-25" dirty="0"/>
              <a:t>601</a:t>
            </a:r>
            <a:r>
              <a:rPr sz="2400" dirty="0"/>
              <a:t>	</a:t>
            </a:r>
            <a:r>
              <a:rPr sz="2400" spc="-25" dirty="0"/>
              <a:t>g,</a:t>
            </a:r>
            <a:r>
              <a:rPr sz="2400" dirty="0"/>
              <a:t>	</a:t>
            </a:r>
            <a:r>
              <a:rPr sz="2400" spc="-20" dirty="0"/>
              <a:t>what</a:t>
            </a:r>
            <a:r>
              <a:rPr sz="2400" dirty="0"/>
              <a:t>	</a:t>
            </a:r>
            <a:r>
              <a:rPr sz="2400" spc="-25" dirty="0"/>
              <a:t>is</a:t>
            </a:r>
            <a:r>
              <a:rPr sz="2400" dirty="0"/>
              <a:t>	</a:t>
            </a:r>
            <a:r>
              <a:rPr sz="2400" spc="-25" dirty="0"/>
              <a:t>the </a:t>
            </a:r>
            <a:r>
              <a:rPr sz="2400" dirty="0"/>
              <a:t>specific</a:t>
            </a:r>
            <a:r>
              <a:rPr sz="2400" spc="-20" dirty="0"/>
              <a:t> </a:t>
            </a:r>
            <a:r>
              <a:rPr sz="2400" dirty="0"/>
              <a:t>gravity</a:t>
            </a:r>
            <a:r>
              <a:rPr sz="2400" spc="-15" dirty="0"/>
              <a:t> </a:t>
            </a:r>
            <a:r>
              <a:rPr sz="2400" dirty="0"/>
              <a:t>of the</a:t>
            </a:r>
            <a:r>
              <a:rPr sz="2400" spc="-15" dirty="0"/>
              <a:t> </a:t>
            </a:r>
            <a:r>
              <a:rPr sz="2400" spc="-10" dirty="0"/>
              <a:t>liquid?</a:t>
            </a:r>
            <a:endParaRPr sz="2400"/>
          </a:p>
        </p:txBody>
      </p:sp>
      <p:sp>
        <p:nvSpPr>
          <p:cNvPr id="4" name="object 4"/>
          <p:cNvSpPr txBox="1"/>
          <p:nvPr/>
        </p:nvSpPr>
        <p:spPr>
          <a:xfrm>
            <a:off x="554837" y="2770565"/>
            <a:ext cx="4090670" cy="134302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20100"/>
              </a:lnSpc>
              <a:spcBef>
                <a:spcPts val="95"/>
              </a:spcBef>
            </a:pPr>
            <a:r>
              <a:rPr sz="2400" dirty="0">
                <a:latin typeface="Times New Roman"/>
                <a:cs typeface="Times New Roman"/>
              </a:rPr>
              <a:t>1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pint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=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16 fl.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oz.=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473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spc="-25" dirty="0">
                <a:latin typeface="Times New Roman"/>
                <a:cs typeface="Times New Roman"/>
              </a:rPr>
              <a:t>mL</a:t>
            </a:r>
            <a:r>
              <a:rPr sz="2400" spc="60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Equal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volume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of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water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=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473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spc="-25" dirty="0">
                <a:latin typeface="Times New Roman"/>
                <a:cs typeface="Times New Roman"/>
              </a:rPr>
              <a:t>mL </a:t>
            </a:r>
            <a:r>
              <a:rPr sz="2400" dirty="0">
                <a:latin typeface="Times New Roman"/>
                <a:cs typeface="Times New Roman"/>
              </a:rPr>
              <a:t>1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pint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of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water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weighs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473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spc="-50" dirty="0">
                <a:latin typeface="Times New Roman"/>
                <a:cs typeface="Times New Roman"/>
              </a:rPr>
              <a:t>g</a:t>
            </a:r>
            <a:endParaRPr sz="2400">
              <a:latin typeface="Times New Roman"/>
              <a:cs typeface="Times New Roman"/>
            </a:endParaRPr>
          </a:p>
        </p:txBody>
      </p:sp>
      <p:grpSp>
        <p:nvGrpSpPr>
          <p:cNvPr id="5" name="object 5"/>
          <p:cNvGrpSpPr/>
          <p:nvPr/>
        </p:nvGrpSpPr>
        <p:grpSpPr>
          <a:xfrm>
            <a:off x="1847604" y="1567725"/>
            <a:ext cx="4939030" cy="3629660"/>
            <a:chOff x="1847604" y="1567725"/>
            <a:chExt cx="4939030" cy="3629660"/>
          </a:xfrm>
        </p:grpSpPr>
        <p:pic>
          <p:nvPicPr>
            <p:cNvPr id="6" name="object 6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847604" y="1567725"/>
              <a:ext cx="4938866" cy="692385"/>
            </a:xfrm>
            <a:prstGeom prst="rect">
              <a:avLst/>
            </a:prstGeom>
          </p:spPr>
        </p:pic>
        <p:pic>
          <p:nvPicPr>
            <p:cNvPr id="7" name="object 7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849185" y="4623572"/>
              <a:ext cx="4648591" cy="573511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53568" y="1124711"/>
            <a:ext cx="8537575" cy="5401310"/>
          </a:xfrm>
          <a:custGeom>
            <a:avLst/>
            <a:gdLst/>
            <a:ahLst/>
            <a:cxnLst/>
            <a:rect l="l" t="t" r="r" b="b"/>
            <a:pathLst>
              <a:path w="8537575" h="5401309">
                <a:moveTo>
                  <a:pt x="0" y="5401056"/>
                </a:moveTo>
                <a:lnTo>
                  <a:pt x="8537448" y="5401056"/>
                </a:lnTo>
                <a:lnTo>
                  <a:pt x="8537448" y="0"/>
                </a:lnTo>
                <a:lnTo>
                  <a:pt x="0" y="0"/>
                </a:lnTo>
                <a:lnTo>
                  <a:pt x="0" y="5401056"/>
                </a:lnTo>
                <a:close/>
              </a:path>
            </a:pathLst>
          </a:custGeom>
          <a:ln w="24384">
            <a:solidFill>
              <a:srgbClr val="C0504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433222" y="1148918"/>
            <a:ext cx="8383270" cy="303720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6870" indent="-344170">
              <a:lnSpc>
                <a:spcPct val="100000"/>
              </a:lnSpc>
              <a:spcBef>
                <a:spcPts val="100"/>
              </a:spcBef>
              <a:buFont typeface="Arial MT"/>
              <a:buChar char="•"/>
              <a:tabLst>
                <a:tab pos="356870" algn="l"/>
              </a:tabLst>
            </a:pPr>
            <a:r>
              <a:rPr sz="2400" dirty="0">
                <a:latin typeface="Times New Roman"/>
                <a:cs typeface="Times New Roman"/>
              </a:rPr>
              <a:t>A</a:t>
            </a:r>
            <a:r>
              <a:rPr sz="2400" spc="-5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pycnometer</a:t>
            </a:r>
            <a:r>
              <a:rPr sz="2400" spc="1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is</a:t>
            </a:r>
            <a:r>
              <a:rPr sz="2400" spc="1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</a:t>
            </a:r>
            <a:r>
              <a:rPr sz="2400" spc="1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special</a:t>
            </a:r>
            <a:r>
              <a:rPr sz="2400" spc="114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glass</a:t>
            </a:r>
            <a:r>
              <a:rPr sz="2400" spc="114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bottle</a:t>
            </a:r>
            <a:r>
              <a:rPr sz="2400" spc="1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used</a:t>
            </a:r>
            <a:r>
              <a:rPr sz="2400" spc="114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to</a:t>
            </a:r>
            <a:r>
              <a:rPr sz="2400" spc="1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determine</a:t>
            </a:r>
            <a:r>
              <a:rPr sz="2400" spc="114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specific</a:t>
            </a:r>
            <a:endParaRPr sz="2400">
              <a:latin typeface="Times New Roman"/>
              <a:cs typeface="Times New Roman"/>
            </a:endParaRPr>
          </a:p>
          <a:p>
            <a:pPr marL="356870">
              <a:lnSpc>
                <a:spcPct val="100000"/>
              </a:lnSpc>
              <a:spcBef>
                <a:spcPts val="5"/>
              </a:spcBef>
            </a:pPr>
            <a:r>
              <a:rPr sz="2400" spc="-10" dirty="0">
                <a:latin typeface="Times New Roman"/>
                <a:cs typeface="Times New Roman"/>
              </a:rPr>
              <a:t>gravity.</a:t>
            </a:r>
            <a:endParaRPr sz="2400">
              <a:latin typeface="Times New Roman"/>
              <a:cs typeface="Times New Roman"/>
            </a:endParaRPr>
          </a:p>
          <a:p>
            <a:pPr marL="356870" marR="5080" indent="-344805">
              <a:lnSpc>
                <a:spcPct val="100000"/>
              </a:lnSpc>
              <a:spcBef>
                <a:spcPts val="575"/>
              </a:spcBef>
              <a:buFont typeface="Arial MT"/>
              <a:buChar char="•"/>
              <a:tabLst>
                <a:tab pos="356870" algn="l"/>
              </a:tabLst>
            </a:pPr>
            <a:r>
              <a:rPr sz="2400" dirty="0">
                <a:latin typeface="Times New Roman"/>
                <a:cs typeface="Times New Roman"/>
              </a:rPr>
              <a:t>Pycnometers</a:t>
            </a:r>
            <a:r>
              <a:rPr sz="2400" spc="24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are</a:t>
            </a:r>
            <a:r>
              <a:rPr sz="2400" spc="25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generally</a:t>
            </a:r>
            <a:r>
              <a:rPr sz="2400" spc="20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available</a:t>
            </a:r>
            <a:r>
              <a:rPr sz="2400" spc="26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in</a:t>
            </a:r>
            <a:r>
              <a:rPr sz="2400" spc="27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volumes</a:t>
            </a:r>
            <a:r>
              <a:rPr sz="2400" spc="27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ranging</a:t>
            </a:r>
            <a:r>
              <a:rPr sz="2400" spc="254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from</a:t>
            </a:r>
            <a:r>
              <a:rPr sz="2400" spc="325" dirty="0">
                <a:latin typeface="Times New Roman"/>
                <a:cs typeface="Times New Roman"/>
              </a:rPr>
              <a:t> </a:t>
            </a:r>
            <a:r>
              <a:rPr sz="2400" spc="-50" dirty="0">
                <a:latin typeface="Times New Roman"/>
                <a:cs typeface="Times New Roman"/>
              </a:rPr>
              <a:t>1 </a:t>
            </a:r>
            <a:r>
              <a:rPr sz="2400" dirty="0">
                <a:latin typeface="Times New Roman"/>
                <a:cs typeface="Times New Roman"/>
              </a:rPr>
              <a:t>mL</a:t>
            </a:r>
            <a:r>
              <a:rPr sz="2400" spc="-10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to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50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spc="-25" dirty="0">
                <a:latin typeface="Times New Roman"/>
                <a:cs typeface="Times New Roman"/>
              </a:rPr>
              <a:t>mL.</a:t>
            </a:r>
            <a:endParaRPr sz="2400">
              <a:latin typeface="Times New Roman"/>
              <a:cs typeface="Times New Roman"/>
            </a:endParaRPr>
          </a:p>
          <a:p>
            <a:pPr marL="356870" indent="-344170">
              <a:lnSpc>
                <a:spcPct val="100000"/>
              </a:lnSpc>
              <a:spcBef>
                <a:spcPts val="580"/>
              </a:spcBef>
              <a:buFont typeface="Arial MT"/>
              <a:buChar char="•"/>
              <a:tabLst>
                <a:tab pos="356870" algn="l"/>
              </a:tabLst>
            </a:pPr>
            <a:r>
              <a:rPr sz="2400" dirty="0">
                <a:latin typeface="Times New Roman"/>
                <a:cs typeface="Times New Roman"/>
              </a:rPr>
              <a:t>In</a:t>
            </a:r>
            <a:r>
              <a:rPr sz="2400" spc="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using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pycnometer</a:t>
            </a:r>
            <a:endParaRPr sz="2400">
              <a:latin typeface="Times New Roman"/>
              <a:cs typeface="Times New Roman"/>
            </a:endParaRPr>
          </a:p>
          <a:p>
            <a:pPr marL="756285" lvl="1" indent="-286385">
              <a:lnSpc>
                <a:spcPct val="100000"/>
              </a:lnSpc>
              <a:spcBef>
                <a:spcPts val="470"/>
              </a:spcBef>
              <a:buFont typeface="Arial MT"/>
              <a:buChar char="–"/>
              <a:tabLst>
                <a:tab pos="756285" algn="l"/>
              </a:tabLst>
            </a:pPr>
            <a:r>
              <a:rPr sz="2000" dirty="0">
                <a:latin typeface="Times New Roman"/>
                <a:cs typeface="Times New Roman"/>
              </a:rPr>
              <a:t>Determine</a:t>
            </a:r>
            <a:r>
              <a:rPr sz="2000" spc="-3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the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weight</a:t>
            </a:r>
            <a:r>
              <a:rPr sz="2000" spc="-3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of</a:t>
            </a:r>
            <a:r>
              <a:rPr sz="2000" spc="-2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the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pycnometer</a:t>
            </a:r>
            <a:r>
              <a:rPr sz="2000" spc="-2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empty,</a:t>
            </a:r>
            <a:r>
              <a:rPr sz="2000" spc="-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then</a:t>
            </a:r>
            <a:r>
              <a:rPr sz="2000" spc="-2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filled</a:t>
            </a:r>
            <a:r>
              <a:rPr sz="2000" spc="-2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with</a:t>
            </a:r>
            <a:r>
              <a:rPr sz="2000" spc="-3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water, </a:t>
            </a:r>
            <a:r>
              <a:rPr sz="2000" spc="-25" dirty="0">
                <a:latin typeface="Times New Roman"/>
                <a:cs typeface="Times New Roman"/>
              </a:rPr>
              <a:t>and</a:t>
            </a:r>
            <a:endParaRPr sz="2000">
              <a:latin typeface="Times New Roman"/>
              <a:cs typeface="Times New Roman"/>
            </a:endParaRPr>
          </a:p>
          <a:p>
            <a:pPr marL="756285">
              <a:lnSpc>
                <a:spcPct val="100000"/>
              </a:lnSpc>
              <a:spcBef>
                <a:spcPts val="5"/>
              </a:spcBef>
            </a:pPr>
            <a:r>
              <a:rPr sz="2000" dirty="0">
                <a:latin typeface="Times New Roman"/>
                <a:cs typeface="Times New Roman"/>
              </a:rPr>
              <a:t>then</a:t>
            </a:r>
            <a:r>
              <a:rPr sz="2000" spc="-4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filled</a:t>
            </a:r>
            <a:r>
              <a:rPr sz="2000" spc="-4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with</a:t>
            </a:r>
            <a:r>
              <a:rPr sz="2000" spc="-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liquid</a:t>
            </a:r>
            <a:r>
              <a:rPr sz="2000" spc="-4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for</a:t>
            </a:r>
            <a:r>
              <a:rPr sz="2000" spc="-4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which</a:t>
            </a:r>
            <a:r>
              <a:rPr sz="2000" spc="-2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we</a:t>
            </a:r>
            <a:r>
              <a:rPr sz="2000" spc="1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need</a:t>
            </a:r>
            <a:r>
              <a:rPr sz="2000" spc="-4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to</a:t>
            </a:r>
            <a:r>
              <a:rPr sz="2000" spc="-4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determine</a:t>
            </a:r>
            <a:r>
              <a:rPr sz="2000" spc="-4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the</a:t>
            </a:r>
            <a:r>
              <a:rPr sz="2000" spc="-3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specific</a:t>
            </a:r>
            <a:r>
              <a:rPr sz="2000" spc="-5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gravity.</a:t>
            </a:r>
            <a:endParaRPr sz="2000">
              <a:latin typeface="Times New Roman"/>
              <a:cs typeface="Times New Roman"/>
            </a:endParaRPr>
          </a:p>
          <a:p>
            <a:pPr marL="756285" lvl="1" indent="-286385">
              <a:lnSpc>
                <a:spcPct val="100000"/>
              </a:lnSpc>
              <a:spcBef>
                <a:spcPts val="480"/>
              </a:spcBef>
              <a:buFont typeface="Arial MT"/>
              <a:buChar char="–"/>
              <a:tabLst>
                <a:tab pos="756285" algn="l"/>
              </a:tabLst>
            </a:pPr>
            <a:r>
              <a:rPr sz="2000" dirty="0">
                <a:latin typeface="Times New Roman"/>
                <a:cs typeface="Times New Roman"/>
              </a:rPr>
              <a:t>After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that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use</a:t>
            </a:r>
            <a:r>
              <a:rPr sz="2000" spc="-4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the</a:t>
            </a:r>
            <a:r>
              <a:rPr sz="2000" spc="-2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measurements</a:t>
            </a:r>
            <a:r>
              <a:rPr sz="2000" spc="4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in</a:t>
            </a:r>
            <a:r>
              <a:rPr sz="2000" spc="-3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the</a:t>
            </a:r>
            <a:r>
              <a:rPr sz="2000" spc="-4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equation</a:t>
            </a:r>
            <a:r>
              <a:rPr sz="2000" spc="-6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of</a:t>
            </a:r>
            <a:r>
              <a:rPr sz="2000" spc="-6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sp</a:t>
            </a:r>
            <a:r>
              <a:rPr sz="2000" spc="-40" dirty="0">
                <a:latin typeface="Times New Roman"/>
                <a:cs typeface="Times New Roman"/>
              </a:rPr>
              <a:t> </a:t>
            </a:r>
            <a:r>
              <a:rPr sz="2000" spc="-25" dirty="0">
                <a:latin typeface="Times New Roman"/>
                <a:cs typeface="Times New Roman"/>
              </a:rPr>
              <a:t>gr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353568" y="161544"/>
            <a:ext cx="8437245" cy="820419"/>
          </a:xfrm>
          <a:prstGeom prst="rect">
            <a:avLst/>
          </a:prstGeom>
          <a:solidFill>
            <a:srgbClr val="C0504D"/>
          </a:solidFill>
          <a:ln w="24384">
            <a:solidFill>
              <a:srgbClr val="8B3836"/>
            </a:solidFill>
          </a:ln>
        </p:spPr>
        <p:txBody>
          <a:bodyPr vert="horz" wrap="square" lIns="0" tIns="119380" rIns="0" bIns="0" rtlCol="0">
            <a:spAutoFit/>
          </a:bodyPr>
          <a:lstStyle/>
          <a:p>
            <a:pPr marL="406400">
              <a:lnSpc>
                <a:spcPct val="100000"/>
              </a:lnSpc>
              <a:spcBef>
                <a:spcPts val="940"/>
              </a:spcBef>
            </a:pPr>
            <a:r>
              <a:rPr sz="3600" i="0" dirty="0">
                <a:solidFill>
                  <a:srgbClr val="FFFFFF"/>
                </a:solidFill>
                <a:latin typeface="Times New Roman"/>
                <a:cs typeface="Times New Roman"/>
              </a:rPr>
              <a:t>2.</a:t>
            </a:r>
            <a:r>
              <a:rPr sz="3600" i="0" spc="-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600" i="0" dirty="0">
                <a:solidFill>
                  <a:srgbClr val="FFFFFF"/>
                </a:solidFill>
                <a:latin typeface="Times New Roman"/>
                <a:cs typeface="Times New Roman"/>
              </a:rPr>
              <a:t>Pycnometer</a:t>
            </a:r>
            <a:r>
              <a:rPr sz="3600" i="0" spc="-12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600" i="0" dirty="0">
                <a:solidFill>
                  <a:srgbClr val="FFFFFF"/>
                </a:solidFill>
                <a:latin typeface="Times New Roman"/>
                <a:cs typeface="Times New Roman"/>
              </a:rPr>
              <a:t>or</a:t>
            </a:r>
            <a:r>
              <a:rPr sz="3600" i="0" spc="-6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600" i="0" dirty="0">
                <a:solidFill>
                  <a:srgbClr val="FFFFFF"/>
                </a:solidFill>
                <a:latin typeface="Times New Roman"/>
                <a:cs typeface="Times New Roman"/>
              </a:rPr>
              <a:t>specific</a:t>
            </a:r>
            <a:r>
              <a:rPr sz="3600" i="0" spc="-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600" i="0" dirty="0">
                <a:solidFill>
                  <a:srgbClr val="FFFFFF"/>
                </a:solidFill>
                <a:latin typeface="Times New Roman"/>
                <a:cs typeface="Times New Roman"/>
              </a:rPr>
              <a:t>gravity</a:t>
            </a:r>
            <a:r>
              <a:rPr sz="3600" i="0" spc="-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600" i="0" spc="-10" dirty="0">
                <a:solidFill>
                  <a:srgbClr val="FFFFFF"/>
                </a:solidFill>
                <a:latin typeface="Times New Roman"/>
                <a:cs typeface="Times New Roman"/>
              </a:rPr>
              <a:t>bottle</a:t>
            </a:r>
            <a:endParaRPr sz="3600">
              <a:latin typeface="Times New Roman"/>
              <a:cs typeface="Times New Roman"/>
            </a:endParaRPr>
          </a:p>
        </p:txBody>
      </p:sp>
      <p:grpSp>
        <p:nvGrpSpPr>
          <p:cNvPr id="5" name="object 5"/>
          <p:cNvGrpSpPr/>
          <p:nvPr/>
        </p:nvGrpSpPr>
        <p:grpSpPr>
          <a:xfrm>
            <a:off x="1191873" y="4221479"/>
            <a:ext cx="7409180" cy="2109470"/>
            <a:chOff x="1191873" y="4221479"/>
            <a:chExt cx="7409180" cy="2109470"/>
          </a:xfrm>
        </p:grpSpPr>
        <p:pic>
          <p:nvPicPr>
            <p:cNvPr id="6" name="object 6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191873" y="4724399"/>
              <a:ext cx="4807272" cy="611384"/>
            </a:xfrm>
            <a:prstGeom prst="rect">
              <a:avLst/>
            </a:prstGeom>
          </p:spPr>
        </p:pic>
        <p:pic>
          <p:nvPicPr>
            <p:cNvPr id="7" name="object 7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842760" y="4221479"/>
              <a:ext cx="1758284" cy="2109216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79831" y="274320"/>
            <a:ext cx="8711565" cy="707390"/>
          </a:xfrm>
          <a:prstGeom prst="rect">
            <a:avLst/>
          </a:prstGeom>
          <a:solidFill>
            <a:srgbClr val="C0504D"/>
          </a:solidFill>
          <a:ln w="24384">
            <a:solidFill>
              <a:srgbClr val="8B3836"/>
            </a:solidFill>
          </a:ln>
        </p:spPr>
        <p:txBody>
          <a:bodyPr vert="horz" wrap="square" lIns="0" tIns="64135" rIns="0" bIns="0" rtlCol="0">
            <a:spAutoFit/>
          </a:bodyPr>
          <a:lstStyle/>
          <a:p>
            <a:pPr marL="814069">
              <a:lnSpc>
                <a:spcPct val="100000"/>
              </a:lnSpc>
              <a:spcBef>
                <a:spcPts val="505"/>
              </a:spcBef>
            </a:pPr>
            <a:r>
              <a:rPr sz="3600" i="0" dirty="0">
                <a:solidFill>
                  <a:srgbClr val="FFFFFF"/>
                </a:solidFill>
                <a:latin typeface="Times New Roman"/>
                <a:cs typeface="Times New Roman"/>
              </a:rPr>
              <a:t>3.</a:t>
            </a:r>
            <a:r>
              <a:rPr sz="3600" i="0" spc="-7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600" i="0" dirty="0">
                <a:solidFill>
                  <a:srgbClr val="FFFFFF"/>
                </a:solidFill>
                <a:latin typeface="Times New Roman"/>
                <a:cs typeface="Times New Roman"/>
              </a:rPr>
              <a:t>Displacement</a:t>
            </a:r>
            <a:r>
              <a:rPr sz="3600" i="0" spc="-7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600" i="0" dirty="0">
                <a:solidFill>
                  <a:srgbClr val="FFFFFF"/>
                </a:solidFill>
                <a:latin typeface="Times New Roman"/>
                <a:cs typeface="Times New Roman"/>
              </a:rPr>
              <a:t>or</a:t>
            </a:r>
            <a:r>
              <a:rPr sz="3600" i="0" spc="-1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600" i="0" dirty="0">
                <a:solidFill>
                  <a:srgbClr val="FFFFFF"/>
                </a:solidFill>
                <a:latin typeface="Times New Roman"/>
                <a:cs typeface="Times New Roman"/>
              </a:rPr>
              <a:t>plummet</a:t>
            </a:r>
            <a:r>
              <a:rPr sz="3600" i="0" spc="-7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600" i="0" spc="-10" dirty="0">
                <a:solidFill>
                  <a:srgbClr val="FFFFFF"/>
                </a:solidFill>
                <a:latin typeface="Times New Roman"/>
                <a:cs typeface="Times New Roman"/>
              </a:rPr>
              <a:t>method</a:t>
            </a:r>
            <a:endParaRPr sz="36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23088" y="1124711"/>
            <a:ext cx="8568055" cy="5459095"/>
          </a:xfrm>
          <a:custGeom>
            <a:avLst/>
            <a:gdLst/>
            <a:ahLst/>
            <a:cxnLst/>
            <a:rect l="l" t="t" r="r" b="b"/>
            <a:pathLst>
              <a:path w="8568055" h="5459095">
                <a:moveTo>
                  <a:pt x="0" y="5458968"/>
                </a:moveTo>
                <a:lnTo>
                  <a:pt x="8567928" y="5458968"/>
                </a:lnTo>
                <a:lnTo>
                  <a:pt x="8567928" y="0"/>
                </a:lnTo>
                <a:lnTo>
                  <a:pt x="0" y="0"/>
                </a:lnTo>
                <a:lnTo>
                  <a:pt x="0" y="5458968"/>
                </a:lnTo>
                <a:close/>
              </a:path>
            </a:pathLst>
          </a:custGeom>
          <a:ln w="24384">
            <a:solidFill>
              <a:srgbClr val="C0504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402437" y="1148918"/>
            <a:ext cx="8413750" cy="289115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3060" marR="12065" indent="-340995" algn="just">
              <a:lnSpc>
                <a:spcPct val="100000"/>
              </a:lnSpc>
              <a:spcBef>
                <a:spcPts val="95"/>
              </a:spcBef>
              <a:buFont typeface="Arial MT"/>
              <a:buChar char="•"/>
              <a:tabLst>
                <a:tab pos="356870" algn="l"/>
              </a:tabLst>
            </a:pPr>
            <a:r>
              <a:rPr sz="2000" dirty="0">
                <a:latin typeface="Times New Roman"/>
                <a:cs typeface="Times New Roman"/>
              </a:rPr>
              <a:t>Based</a:t>
            </a:r>
            <a:r>
              <a:rPr sz="2000" spc="32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on</a:t>
            </a:r>
            <a:r>
              <a:rPr sz="2000" spc="14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Archimedes’</a:t>
            </a:r>
            <a:r>
              <a:rPr sz="2000" spc="18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principle:</a:t>
            </a:r>
            <a:r>
              <a:rPr sz="2000" spc="13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A</a:t>
            </a:r>
            <a:r>
              <a:rPr sz="2000" spc="20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body</a:t>
            </a:r>
            <a:r>
              <a:rPr sz="2000" spc="30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immersed</a:t>
            </a:r>
            <a:r>
              <a:rPr sz="2000" spc="34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in</a:t>
            </a:r>
            <a:r>
              <a:rPr sz="2000" spc="32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a</a:t>
            </a:r>
            <a:r>
              <a:rPr sz="2000" spc="34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liquid</a:t>
            </a:r>
            <a:r>
              <a:rPr sz="2000" spc="34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displaces</a:t>
            </a:r>
            <a:r>
              <a:rPr sz="2000" spc="335" dirty="0">
                <a:latin typeface="Times New Roman"/>
                <a:cs typeface="Times New Roman"/>
              </a:rPr>
              <a:t> </a:t>
            </a:r>
            <a:r>
              <a:rPr sz="2000" spc="-25" dirty="0">
                <a:latin typeface="Times New Roman"/>
                <a:cs typeface="Times New Roman"/>
              </a:rPr>
              <a:t>an 	</a:t>
            </a:r>
            <a:r>
              <a:rPr sz="2000" dirty="0">
                <a:latin typeface="Times New Roman"/>
                <a:cs typeface="Times New Roman"/>
              </a:rPr>
              <a:t>amount</a:t>
            </a:r>
            <a:r>
              <a:rPr sz="2000" spc="14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of</a:t>
            </a:r>
            <a:r>
              <a:rPr sz="2000" spc="15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the</a:t>
            </a:r>
            <a:r>
              <a:rPr sz="2000" spc="17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liquid</a:t>
            </a:r>
            <a:r>
              <a:rPr sz="2000" spc="15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equal</a:t>
            </a:r>
            <a:r>
              <a:rPr sz="2000" spc="17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to</a:t>
            </a:r>
            <a:r>
              <a:rPr sz="2000" spc="17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its</a:t>
            </a:r>
            <a:r>
              <a:rPr sz="2000" spc="15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own</a:t>
            </a:r>
            <a:r>
              <a:rPr sz="2000" spc="13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volume</a:t>
            </a:r>
            <a:r>
              <a:rPr sz="2000" spc="17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and</a:t>
            </a:r>
            <a:r>
              <a:rPr sz="2000" spc="18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suffers</a:t>
            </a:r>
            <a:r>
              <a:rPr sz="2000" spc="13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an</a:t>
            </a:r>
            <a:r>
              <a:rPr sz="2000" spc="16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apparent</a:t>
            </a:r>
            <a:r>
              <a:rPr sz="2000" spc="16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loss</a:t>
            </a:r>
            <a:r>
              <a:rPr sz="2000" spc="165" dirty="0">
                <a:latin typeface="Times New Roman"/>
                <a:cs typeface="Times New Roman"/>
              </a:rPr>
              <a:t> </a:t>
            </a:r>
            <a:r>
              <a:rPr sz="2000" spc="-25" dirty="0">
                <a:latin typeface="Times New Roman"/>
                <a:cs typeface="Times New Roman"/>
              </a:rPr>
              <a:t>in 	</a:t>
            </a:r>
            <a:r>
              <a:rPr sz="2000" dirty="0">
                <a:latin typeface="Times New Roman"/>
                <a:cs typeface="Times New Roman"/>
              </a:rPr>
              <a:t>weight</a:t>
            </a:r>
            <a:r>
              <a:rPr sz="2000" spc="1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equal</a:t>
            </a:r>
            <a:r>
              <a:rPr sz="2000" spc="-5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to</a:t>
            </a:r>
            <a:r>
              <a:rPr sz="2000" spc="-4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the</a:t>
            </a:r>
            <a:r>
              <a:rPr sz="2000" spc="-4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weight</a:t>
            </a:r>
            <a:r>
              <a:rPr sz="2000" spc="4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of</a:t>
            </a:r>
            <a:r>
              <a:rPr sz="2000" spc="-7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the</a:t>
            </a:r>
            <a:r>
              <a:rPr sz="2000" spc="-4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displaced</a:t>
            </a:r>
            <a:r>
              <a:rPr sz="2000" spc="-4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liquid.</a:t>
            </a:r>
            <a:endParaRPr sz="2000">
              <a:latin typeface="Times New Roman"/>
              <a:cs typeface="Times New Roman"/>
            </a:endParaRPr>
          </a:p>
          <a:p>
            <a:pPr marL="353060" marR="5080" indent="-340995" algn="just">
              <a:lnSpc>
                <a:spcPct val="100000"/>
              </a:lnSpc>
              <a:spcBef>
                <a:spcPts val="484"/>
              </a:spcBef>
              <a:buFont typeface="Arial MT"/>
              <a:buChar char="•"/>
              <a:tabLst>
                <a:tab pos="356870" algn="l"/>
              </a:tabLst>
            </a:pPr>
            <a:r>
              <a:rPr sz="2000" dirty="0">
                <a:latin typeface="Times New Roman"/>
                <a:cs typeface="Times New Roman"/>
              </a:rPr>
              <a:t>Thus,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we</a:t>
            </a:r>
            <a:r>
              <a:rPr sz="2000" spc="3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can</a:t>
            </a:r>
            <a:r>
              <a:rPr sz="2000" spc="1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weigh</a:t>
            </a:r>
            <a:r>
              <a:rPr sz="2000" spc="1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a</a:t>
            </a:r>
            <a:r>
              <a:rPr sz="2000" spc="3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plummet</a:t>
            </a:r>
            <a:r>
              <a:rPr sz="2000" spc="2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when</a:t>
            </a:r>
            <a:r>
              <a:rPr sz="2000" spc="2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suspended</a:t>
            </a:r>
            <a:r>
              <a:rPr sz="2000" spc="3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in</a:t>
            </a:r>
            <a:r>
              <a:rPr sz="2000" spc="1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water</a:t>
            </a:r>
            <a:r>
              <a:rPr sz="2000" spc="3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and</a:t>
            </a:r>
            <a:r>
              <a:rPr sz="2000" spc="3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when</a:t>
            </a:r>
            <a:r>
              <a:rPr sz="2000" spc="1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suspended 	</a:t>
            </a:r>
            <a:r>
              <a:rPr sz="2000" dirty="0">
                <a:latin typeface="Times New Roman"/>
                <a:cs typeface="Times New Roman"/>
              </a:rPr>
              <a:t>in</a:t>
            </a:r>
            <a:r>
              <a:rPr sz="2000" spc="20" dirty="0">
                <a:latin typeface="Times New Roman"/>
                <a:cs typeface="Times New Roman"/>
              </a:rPr>
              <a:t>  </a:t>
            </a:r>
            <a:r>
              <a:rPr sz="2000" dirty="0">
                <a:latin typeface="Times New Roman"/>
                <a:cs typeface="Times New Roman"/>
              </a:rPr>
              <a:t>a</a:t>
            </a:r>
            <a:r>
              <a:rPr sz="2000" spc="45" dirty="0">
                <a:latin typeface="Times New Roman"/>
                <a:cs typeface="Times New Roman"/>
              </a:rPr>
              <a:t>  </a:t>
            </a:r>
            <a:r>
              <a:rPr sz="2000" dirty="0">
                <a:latin typeface="Times New Roman"/>
                <a:cs typeface="Times New Roman"/>
              </a:rPr>
              <a:t>liquid</a:t>
            </a:r>
            <a:r>
              <a:rPr sz="2000" spc="45" dirty="0">
                <a:latin typeface="Times New Roman"/>
                <a:cs typeface="Times New Roman"/>
              </a:rPr>
              <a:t>  </a:t>
            </a:r>
            <a:r>
              <a:rPr sz="2000" dirty="0">
                <a:latin typeface="Times New Roman"/>
                <a:cs typeface="Times New Roman"/>
              </a:rPr>
              <a:t>the</a:t>
            </a:r>
            <a:r>
              <a:rPr sz="2000" spc="35" dirty="0">
                <a:latin typeface="Times New Roman"/>
                <a:cs typeface="Times New Roman"/>
              </a:rPr>
              <a:t>  </a:t>
            </a:r>
            <a:r>
              <a:rPr sz="2000" dirty="0">
                <a:latin typeface="Times New Roman"/>
                <a:cs typeface="Times New Roman"/>
              </a:rPr>
              <a:t>specific</a:t>
            </a:r>
            <a:r>
              <a:rPr sz="2000" spc="40" dirty="0">
                <a:latin typeface="Times New Roman"/>
                <a:cs typeface="Times New Roman"/>
              </a:rPr>
              <a:t>  </a:t>
            </a:r>
            <a:r>
              <a:rPr sz="2000" dirty="0">
                <a:latin typeface="Times New Roman"/>
                <a:cs typeface="Times New Roman"/>
              </a:rPr>
              <a:t>gravity</a:t>
            </a:r>
            <a:r>
              <a:rPr sz="2000" spc="25" dirty="0">
                <a:latin typeface="Times New Roman"/>
                <a:cs typeface="Times New Roman"/>
              </a:rPr>
              <a:t>  </a:t>
            </a:r>
            <a:r>
              <a:rPr sz="2000" dirty="0">
                <a:latin typeface="Times New Roman"/>
                <a:cs typeface="Times New Roman"/>
              </a:rPr>
              <a:t>of</a:t>
            </a:r>
            <a:r>
              <a:rPr sz="2000" spc="25" dirty="0">
                <a:latin typeface="Times New Roman"/>
                <a:cs typeface="Times New Roman"/>
              </a:rPr>
              <a:t>  </a:t>
            </a:r>
            <a:r>
              <a:rPr sz="2000" dirty="0">
                <a:latin typeface="Times New Roman"/>
                <a:cs typeface="Times New Roman"/>
              </a:rPr>
              <a:t>which</a:t>
            </a:r>
            <a:r>
              <a:rPr sz="2000" spc="35" dirty="0">
                <a:latin typeface="Times New Roman"/>
                <a:cs typeface="Times New Roman"/>
              </a:rPr>
              <a:t>  </a:t>
            </a:r>
            <a:r>
              <a:rPr sz="2000" dirty="0">
                <a:latin typeface="Times New Roman"/>
                <a:cs typeface="Times New Roman"/>
              </a:rPr>
              <a:t>we</a:t>
            </a:r>
            <a:r>
              <a:rPr sz="2000" spc="45" dirty="0">
                <a:latin typeface="Times New Roman"/>
                <a:cs typeface="Times New Roman"/>
              </a:rPr>
              <a:t>  </a:t>
            </a:r>
            <a:r>
              <a:rPr sz="2000" dirty="0">
                <a:latin typeface="Times New Roman"/>
                <a:cs typeface="Times New Roman"/>
              </a:rPr>
              <a:t>want</a:t>
            </a:r>
            <a:r>
              <a:rPr sz="2000" spc="30" dirty="0">
                <a:latin typeface="Times New Roman"/>
                <a:cs typeface="Times New Roman"/>
              </a:rPr>
              <a:t>  </a:t>
            </a:r>
            <a:r>
              <a:rPr sz="2000" dirty="0">
                <a:latin typeface="Times New Roman"/>
                <a:cs typeface="Times New Roman"/>
              </a:rPr>
              <a:t>to</a:t>
            </a:r>
            <a:r>
              <a:rPr sz="2000" spc="45" dirty="0">
                <a:latin typeface="Times New Roman"/>
                <a:cs typeface="Times New Roman"/>
              </a:rPr>
              <a:t>  </a:t>
            </a:r>
            <a:r>
              <a:rPr sz="2000" dirty="0">
                <a:latin typeface="Times New Roman"/>
                <a:cs typeface="Times New Roman"/>
              </a:rPr>
              <a:t>determine;</a:t>
            </a:r>
            <a:r>
              <a:rPr sz="2000" spc="40" dirty="0">
                <a:latin typeface="Times New Roman"/>
                <a:cs typeface="Times New Roman"/>
              </a:rPr>
              <a:t>  </a:t>
            </a:r>
            <a:r>
              <a:rPr sz="2000" dirty="0">
                <a:latin typeface="Times New Roman"/>
                <a:cs typeface="Times New Roman"/>
              </a:rPr>
              <a:t>and</a:t>
            </a:r>
            <a:r>
              <a:rPr sz="2000" spc="50" dirty="0">
                <a:latin typeface="Times New Roman"/>
                <a:cs typeface="Times New Roman"/>
              </a:rPr>
              <a:t>  </a:t>
            </a:r>
            <a:r>
              <a:rPr sz="2000" spc="-25" dirty="0">
                <a:latin typeface="Times New Roman"/>
                <a:cs typeface="Times New Roman"/>
              </a:rPr>
              <a:t>by 	</a:t>
            </a:r>
            <a:r>
              <a:rPr sz="2000" dirty="0">
                <a:latin typeface="Times New Roman"/>
                <a:cs typeface="Times New Roman"/>
              </a:rPr>
              <a:t>subtracting</a:t>
            </a:r>
            <a:r>
              <a:rPr sz="2000" spc="21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these</a:t>
            </a:r>
            <a:r>
              <a:rPr sz="2000" spc="229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weights</a:t>
            </a:r>
            <a:r>
              <a:rPr sz="2000" spc="22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from</a:t>
            </a:r>
            <a:r>
              <a:rPr sz="2000" spc="19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the</a:t>
            </a:r>
            <a:r>
              <a:rPr sz="2000" spc="25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weight</a:t>
            </a:r>
            <a:r>
              <a:rPr sz="2000" spc="22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of</a:t>
            </a:r>
            <a:r>
              <a:rPr sz="2000" spc="21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the</a:t>
            </a:r>
            <a:r>
              <a:rPr sz="2000" spc="229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plummet</a:t>
            </a:r>
            <a:r>
              <a:rPr sz="2000" spc="25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in</a:t>
            </a:r>
            <a:r>
              <a:rPr sz="2000" spc="21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air,</a:t>
            </a:r>
            <a:r>
              <a:rPr sz="2000" spc="22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we</a:t>
            </a:r>
            <a:r>
              <a:rPr sz="2000" spc="229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get</a:t>
            </a:r>
            <a:r>
              <a:rPr sz="2000" spc="250" dirty="0">
                <a:latin typeface="Times New Roman"/>
                <a:cs typeface="Times New Roman"/>
              </a:rPr>
              <a:t> </a:t>
            </a:r>
            <a:r>
              <a:rPr sz="2000" spc="-25" dirty="0">
                <a:latin typeface="Times New Roman"/>
                <a:cs typeface="Times New Roman"/>
              </a:rPr>
              <a:t>the 	</a:t>
            </a:r>
            <a:r>
              <a:rPr sz="2000" dirty="0">
                <a:latin typeface="Times New Roman"/>
                <a:cs typeface="Times New Roman"/>
              </a:rPr>
              <a:t>weights</a:t>
            </a:r>
            <a:r>
              <a:rPr sz="2000" spc="3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of</a:t>
            </a:r>
            <a:r>
              <a:rPr sz="2000" spc="-5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equal</a:t>
            </a:r>
            <a:r>
              <a:rPr sz="2000" spc="-4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volumes of</a:t>
            </a:r>
            <a:r>
              <a:rPr sz="2000" spc="-3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the</a:t>
            </a:r>
            <a:r>
              <a:rPr sz="2000" spc="-4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liquids</a:t>
            </a:r>
            <a:r>
              <a:rPr sz="2000" spc="-5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needed</a:t>
            </a:r>
            <a:r>
              <a:rPr sz="2000" spc="-3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in</a:t>
            </a:r>
            <a:r>
              <a:rPr sz="2000" spc="-5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our</a:t>
            </a:r>
            <a:r>
              <a:rPr sz="2000" spc="-4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calculation.</a:t>
            </a:r>
            <a:endParaRPr sz="2000">
              <a:latin typeface="Times New Roman"/>
              <a:cs typeface="Times New Roman"/>
            </a:endParaRPr>
          </a:p>
          <a:p>
            <a:pPr marL="76200" algn="just">
              <a:lnSpc>
                <a:spcPct val="100000"/>
              </a:lnSpc>
              <a:spcBef>
                <a:spcPts val="480"/>
              </a:spcBef>
            </a:pPr>
            <a:r>
              <a:rPr sz="2000" b="1" i="1" dirty="0">
                <a:solidFill>
                  <a:srgbClr val="FF0000"/>
                </a:solidFill>
                <a:latin typeface="Times New Roman"/>
                <a:cs typeface="Times New Roman"/>
              </a:rPr>
              <a:t>Ex:</a:t>
            </a:r>
            <a:r>
              <a:rPr sz="2000" b="1" i="1" spc="-10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000" b="1" i="1" dirty="0">
                <a:solidFill>
                  <a:srgbClr val="FF0000"/>
                </a:solidFill>
                <a:latin typeface="Times New Roman"/>
                <a:cs typeface="Times New Roman"/>
              </a:rPr>
              <a:t>A</a:t>
            </a:r>
            <a:r>
              <a:rPr sz="2000" b="1" i="1" spc="-12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000" b="1" i="1" dirty="0">
                <a:solidFill>
                  <a:srgbClr val="FF0000"/>
                </a:solidFill>
                <a:latin typeface="Times New Roman"/>
                <a:cs typeface="Times New Roman"/>
              </a:rPr>
              <a:t>glass</a:t>
            </a:r>
            <a:r>
              <a:rPr sz="2000" b="1" i="1" spc="-4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000" b="1" i="1" dirty="0">
                <a:solidFill>
                  <a:srgbClr val="FF0000"/>
                </a:solidFill>
                <a:latin typeface="Times New Roman"/>
                <a:cs typeface="Times New Roman"/>
              </a:rPr>
              <a:t>plummet</a:t>
            </a:r>
            <a:r>
              <a:rPr sz="2000" b="1" i="1" spc="-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000" b="1" i="1" dirty="0">
                <a:solidFill>
                  <a:srgbClr val="FF0000"/>
                </a:solidFill>
                <a:latin typeface="Times New Roman"/>
                <a:cs typeface="Times New Roman"/>
              </a:rPr>
              <a:t>weighs</a:t>
            </a:r>
            <a:r>
              <a:rPr sz="2000" b="1" i="1" spc="-1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000" b="1" i="1" dirty="0">
                <a:solidFill>
                  <a:srgbClr val="FF0000"/>
                </a:solidFill>
                <a:latin typeface="Times New Roman"/>
                <a:cs typeface="Times New Roman"/>
              </a:rPr>
              <a:t>12.64</a:t>
            </a:r>
            <a:r>
              <a:rPr sz="2000" b="1" i="1" spc="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000" b="1" i="1" dirty="0">
                <a:solidFill>
                  <a:srgbClr val="FF0000"/>
                </a:solidFill>
                <a:latin typeface="Times New Roman"/>
                <a:cs typeface="Times New Roman"/>
              </a:rPr>
              <a:t>g in</a:t>
            </a:r>
            <a:r>
              <a:rPr sz="2000" b="1" i="1" spc="-3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000" b="1" i="1" dirty="0">
                <a:solidFill>
                  <a:srgbClr val="FF0000"/>
                </a:solidFill>
                <a:latin typeface="Times New Roman"/>
                <a:cs typeface="Times New Roman"/>
              </a:rPr>
              <a:t>air,</a:t>
            </a:r>
            <a:r>
              <a:rPr sz="2000" b="1" i="1" spc="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000" b="1" i="1" dirty="0">
                <a:solidFill>
                  <a:srgbClr val="FF0000"/>
                </a:solidFill>
                <a:latin typeface="Times New Roman"/>
                <a:cs typeface="Times New Roman"/>
              </a:rPr>
              <a:t>8.57</a:t>
            </a:r>
            <a:r>
              <a:rPr sz="2000" b="1" i="1" spc="-1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000" b="1" i="1" dirty="0">
                <a:solidFill>
                  <a:srgbClr val="FF0000"/>
                </a:solidFill>
                <a:latin typeface="Times New Roman"/>
                <a:cs typeface="Times New Roman"/>
              </a:rPr>
              <a:t>g when</a:t>
            </a:r>
            <a:r>
              <a:rPr sz="2000" b="1" i="1" spc="-1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000" b="1" i="1" dirty="0">
                <a:solidFill>
                  <a:srgbClr val="FF0000"/>
                </a:solidFill>
                <a:latin typeface="Times New Roman"/>
                <a:cs typeface="Times New Roman"/>
              </a:rPr>
              <a:t>immersed</a:t>
            </a:r>
            <a:r>
              <a:rPr sz="2000" b="1" i="1" spc="-1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000" b="1" i="1" dirty="0">
                <a:solidFill>
                  <a:srgbClr val="FF0000"/>
                </a:solidFill>
                <a:latin typeface="Times New Roman"/>
                <a:cs typeface="Times New Roman"/>
              </a:rPr>
              <a:t>in</a:t>
            </a:r>
            <a:r>
              <a:rPr sz="2000" b="1" i="1" spc="-2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000" b="1" i="1" spc="-10" dirty="0">
                <a:solidFill>
                  <a:srgbClr val="FF0000"/>
                </a:solidFill>
                <a:latin typeface="Times New Roman"/>
                <a:cs typeface="Times New Roman"/>
              </a:rPr>
              <a:t>water, </a:t>
            </a:r>
            <a:r>
              <a:rPr sz="2000" b="1" i="1" spc="-25" dirty="0">
                <a:solidFill>
                  <a:srgbClr val="FF0000"/>
                </a:solidFill>
                <a:latin typeface="Times New Roman"/>
                <a:cs typeface="Times New Roman"/>
              </a:rPr>
              <a:t>and</a:t>
            </a:r>
            <a:endParaRPr sz="200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</a:pPr>
            <a:r>
              <a:rPr sz="2000" b="1" i="1" dirty="0">
                <a:solidFill>
                  <a:srgbClr val="FF0000"/>
                </a:solidFill>
                <a:latin typeface="Times New Roman"/>
                <a:cs typeface="Times New Roman"/>
              </a:rPr>
              <a:t>9.12</a:t>
            </a:r>
            <a:r>
              <a:rPr sz="2000" b="1" i="1" spc="-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000" b="1" i="1" dirty="0">
                <a:solidFill>
                  <a:srgbClr val="FF0000"/>
                </a:solidFill>
                <a:latin typeface="Times New Roman"/>
                <a:cs typeface="Times New Roman"/>
              </a:rPr>
              <a:t>g</a:t>
            </a:r>
            <a:r>
              <a:rPr sz="2000" b="1" i="1" spc="-1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000" b="1" i="1" dirty="0">
                <a:solidFill>
                  <a:srgbClr val="FF0000"/>
                </a:solidFill>
                <a:latin typeface="Times New Roman"/>
                <a:cs typeface="Times New Roman"/>
              </a:rPr>
              <a:t>when</a:t>
            </a:r>
            <a:r>
              <a:rPr sz="2000" b="1" i="1" spc="-2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000" b="1" i="1" dirty="0">
                <a:solidFill>
                  <a:srgbClr val="FF0000"/>
                </a:solidFill>
                <a:latin typeface="Times New Roman"/>
                <a:cs typeface="Times New Roman"/>
              </a:rPr>
              <a:t>immersed</a:t>
            </a:r>
            <a:r>
              <a:rPr sz="2000" b="1" i="1" spc="-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000" b="1" i="1" dirty="0">
                <a:solidFill>
                  <a:srgbClr val="FF0000"/>
                </a:solidFill>
                <a:latin typeface="Times New Roman"/>
                <a:cs typeface="Times New Roman"/>
              </a:rPr>
              <a:t>in</a:t>
            </a:r>
            <a:r>
              <a:rPr sz="2000" b="1" i="1" spc="-2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000" b="1" i="1" dirty="0">
                <a:solidFill>
                  <a:srgbClr val="FF0000"/>
                </a:solidFill>
                <a:latin typeface="Times New Roman"/>
                <a:cs typeface="Times New Roman"/>
              </a:rPr>
              <a:t>an</a:t>
            </a:r>
            <a:r>
              <a:rPr sz="2000" b="1" i="1" spc="-2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000" b="1" i="1" dirty="0">
                <a:solidFill>
                  <a:srgbClr val="FF0000"/>
                </a:solidFill>
                <a:latin typeface="Times New Roman"/>
                <a:cs typeface="Times New Roman"/>
              </a:rPr>
              <a:t>oil.</a:t>
            </a:r>
            <a:r>
              <a:rPr sz="2000" b="1" i="1" spc="-2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000" b="1" i="1" dirty="0">
                <a:solidFill>
                  <a:srgbClr val="FF0000"/>
                </a:solidFill>
                <a:latin typeface="Times New Roman"/>
                <a:cs typeface="Times New Roman"/>
              </a:rPr>
              <a:t>Calculate</a:t>
            </a:r>
            <a:r>
              <a:rPr sz="2000" b="1" i="1" spc="-2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000" b="1" i="1" dirty="0">
                <a:solidFill>
                  <a:srgbClr val="FF0000"/>
                </a:solidFill>
                <a:latin typeface="Times New Roman"/>
                <a:cs typeface="Times New Roman"/>
              </a:rPr>
              <a:t>the</a:t>
            </a:r>
            <a:r>
              <a:rPr sz="2000" b="1" i="1" spc="-2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000" b="1" i="1" dirty="0">
                <a:solidFill>
                  <a:srgbClr val="FF0000"/>
                </a:solidFill>
                <a:latin typeface="Times New Roman"/>
                <a:cs typeface="Times New Roman"/>
              </a:rPr>
              <a:t>specific</a:t>
            </a:r>
            <a:r>
              <a:rPr sz="2000" b="1" i="1" spc="-2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000" b="1" i="1" dirty="0">
                <a:solidFill>
                  <a:srgbClr val="FF0000"/>
                </a:solidFill>
                <a:latin typeface="Times New Roman"/>
                <a:cs typeface="Times New Roman"/>
              </a:rPr>
              <a:t>gravity</a:t>
            </a:r>
            <a:r>
              <a:rPr sz="2000" b="1" i="1" spc="-1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000" b="1" i="1" dirty="0">
                <a:solidFill>
                  <a:srgbClr val="FF0000"/>
                </a:solidFill>
                <a:latin typeface="Times New Roman"/>
                <a:cs typeface="Times New Roman"/>
              </a:rPr>
              <a:t>of</a:t>
            </a:r>
            <a:r>
              <a:rPr sz="2000" b="1" i="1" spc="-1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000" b="1" i="1" dirty="0">
                <a:solidFill>
                  <a:srgbClr val="FF0000"/>
                </a:solidFill>
                <a:latin typeface="Times New Roman"/>
                <a:cs typeface="Times New Roman"/>
              </a:rPr>
              <a:t>the</a:t>
            </a:r>
            <a:r>
              <a:rPr sz="2000" b="1" i="1" spc="-2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000" b="1" i="1" spc="-20" dirty="0">
                <a:solidFill>
                  <a:srgbClr val="FF0000"/>
                </a:solidFill>
                <a:latin typeface="Times New Roman"/>
                <a:cs typeface="Times New Roman"/>
              </a:rPr>
              <a:t>oil.</a:t>
            </a:r>
            <a:endParaRPr sz="2000">
              <a:latin typeface="Times New Roman"/>
              <a:cs typeface="Times New Roman"/>
            </a:endParaRPr>
          </a:p>
        </p:txBody>
      </p:sp>
      <p:grpSp>
        <p:nvGrpSpPr>
          <p:cNvPr id="5" name="object 5"/>
          <p:cNvGrpSpPr/>
          <p:nvPr/>
        </p:nvGrpSpPr>
        <p:grpSpPr>
          <a:xfrm>
            <a:off x="1096918" y="4221479"/>
            <a:ext cx="5240655" cy="2194560"/>
            <a:chOff x="1096918" y="4221479"/>
            <a:chExt cx="5240655" cy="2194560"/>
          </a:xfrm>
        </p:grpSpPr>
        <p:pic>
          <p:nvPicPr>
            <p:cNvPr id="6" name="object 6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096918" y="5059679"/>
              <a:ext cx="5240596" cy="1356360"/>
            </a:xfrm>
            <a:prstGeom prst="rect">
              <a:avLst/>
            </a:prstGeom>
          </p:spPr>
        </p:pic>
        <p:pic>
          <p:nvPicPr>
            <p:cNvPr id="7" name="object 7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658149" y="4221479"/>
              <a:ext cx="4115818" cy="617727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338707" y="204659"/>
            <a:ext cx="8590280" cy="6428740"/>
            <a:chOff x="338707" y="204659"/>
            <a:chExt cx="8590280" cy="642874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38707" y="204659"/>
              <a:ext cx="8589775" cy="6428741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96240" y="262127"/>
              <a:ext cx="8424672" cy="6263640"/>
            </a:xfrm>
            <a:prstGeom prst="rect">
              <a:avLst/>
            </a:prstGeom>
          </p:spPr>
        </p:pic>
        <p:sp>
          <p:nvSpPr>
            <p:cNvPr id="5" name="object 5"/>
            <p:cNvSpPr/>
            <p:nvPr/>
          </p:nvSpPr>
          <p:spPr>
            <a:xfrm>
              <a:off x="376428" y="242315"/>
              <a:ext cx="8464550" cy="6303645"/>
            </a:xfrm>
            <a:custGeom>
              <a:avLst/>
              <a:gdLst/>
              <a:ahLst/>
              <a:cxnLst/>
              <a:rect l="l" t="t" r="r" b="b"/>
              <a:pathLst>
                <a:path w="8464550" h="6303645">
                  <a:moveTo>
                    <a:pt x="0" y="6303263"/>
                  </a:moveTo>
                  <a:lnTo>
                    <a:pt x="8464296" y="6303263"/>
                  </a:lnTo>
                  <a:lnTo>
                    <a:pt x="8464296" y="0"/>
                  </a:lnTo>
                  <a:lnTo>
                    <a:pt x="0" y="0"/>
                  </a:lnTo>
                  <a:lnTo>
                    <a:pt x="0" y="6303263"/>
                  </a:lnTo>
                  <a:close/>
                </a:path>
              </a:pathLst>
            </a:custGeom>
            <a:ln w="396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167639" y="262127"/>
            <a:ext cx="8735695" cy="1018540"/>
            <a:chOff x="167639" y="262127"/>
            <a:chExt cx="8735695" cy="1018540"/>
          </a:xfrm>
        </p:grpSpPr>
        <p:sp>
          <p:nvSpPr>
            <p:cNvPr id="3" name="object 3"/>
            <p:cNvSpPr/>
            <p:nvPr/>
          </p:nvSpPr>
          <p:spPr>
            <a:xfrm>
              <a:off x="179831" y="274319"/>
              <a:ext cx="8711565" cy="993775"/>
            </a:xfrm>
            <a:custGeom>
              <a:avLst/>
              <a:gdLst/>
              <a:ahLst/>
              <a:cxnLst/>
              <a:rect l="l" t="t" r="r" b="b"/>
              <a:pathLst>
                <a:path w="8711565" h="993775">
                  <a:moveTo>
                    <a:pt x="8711184" y="0"/>
                  </a:moveTo>
                  <a:lnTo>
                    <a:pt x="0" y="0"/>
                  </a:lnTo>
                  <a:lnTo>
                    <a:pt x="0" y="993647"/>
                  </a:lnTo>
                  <a:lnTo>
                    <a:pt x="8711184" y="993647"/>
                  </a:lnTo>
                  <a:lnTo>
                    <a:pt x="8711184" y="0"/>
                  </a:lnTo>
                  <a:close/>
                </a:path>
              </a:pathLst>
            </a:custGeom>
            <a:solidFill>
              <a:srgbClr val="C0504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179831" y="274319"/>
              <a:ext cx="8711565" cy="993775"/>
            </a:xfrm>
            <a:custGeom>
              <a:avLst/>
              <a:gdLst/>
              <a:ahLst/>
              <a:cxnLst/>
              <a:rect l="l" t="t" r="r" b="b"/>
              <a:pathLst>
                <a:path w="8711565" h="993775">
                  <a:moveTo>
                    <a:pt x="0" y="993647"/>
                  </a:moveTo>
                  <a:lnTo>
                    <a:pt x="8711184" y="993647"/>
                  </a:lnTo>
                  <a:lnTo>
                    <a:pt x="8711184" y="0"/>
                  </a:lnTo>
                  <a:lnTo>
                    <a:pt x="0" y="0"/>
                  </a:lnTo>
                  <a:lnTo>
                    <a:pt x="0" y="993647"/>
                  </a:lnTo>
                  <a:close/>
                </a:path>
              </a:pathLst>
            </a:custGeom>
            <a:ln w="24384">
              <a:solidFill>
                <a:srgbClr val="8B383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851103" y="195148"/>
            <a:ext cx="7261225" cy="11239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878330" marR="5080" indent="-1866264">
              <a:lnSpc>
                <a:spcPct val="100000"/>
              </a:lnSpc>
              <a:spcBef>
                <a:spcPts val="100"/>
              </a:spcBef>
            </a:pPr>
            <a:r>
              <a:rPr sz="3600" b="0" i="0" dirty="0">
                <a:solidFill>
                  <a:srgbClr val="FFFFFF"/>
                </a:solidFill>
                <a:latin typeface="Times New Roman"/>
                <a:cs typeface="Times New Roman"/>
              </a:rPr>
              <a:t>Use</a:t>
            </a:r>
            <a:r>
              <a:rPr sz="3600" b="0" i="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600" b="0" i="0" dirty="0">
                <a:solidFill>
                  <a:srgbClr val="FFFFFF"/>
                </a:solidFill>
                <a:latin typeface="Times New Roman"/>
                <a:cs typeface="Times New Roman"/>
              </a:rPr>
              <a:t>of</a:t>
            </a:r>
            <a:r>
              <a:rPr sz="3600" b="0" i="0" spc="-3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600" b="0" i="0" dirty="0">
                <a:solidFill>
                  <a:srgbClr val="FFFFFF"/>
                </a:solidFill>
                <a:latin typeface="Times New Roman"/>
                <a:cs typeface="Times New Roman"/>
              </a:rPr>
              <a:t>specific</a:t>
            </a:r>
            <a:r>
              <a:rPr sz="3600" b="0" i="0" spc="-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600" b="0" i="0" dirty="0">
                <a:solidFill>
                  <a:srgbClr val="FFFFFF"/>
                </a:solidFill>
                <a:latin typeface="Times New Roman"/>
                <a:cs typeface="Times New Roman"/>
              </a:rPr>
              <a:t>gravity</a:t>
            </a:r>
            <a:r>
              <a:rPr sz="3600" b="0" i="0" spc="-5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600" b="0" i="0" dirty="0">
                <a:solidFill>
                  <a:srgbClr val="FFFFFF"/>
                </a:solidFill>
                <a:latin typeface="Times New Roman"/>
                <a:cs typeface="Times New Roman"/>
              </a:rPr>
              <a:t>in</a:t>
            </a:r>
            <a:r>
              <a:rPr sz="3600" b="0" i="0" spc="-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600" b="0" i="0" dirty="0">
                <a:solidFill>
                  <a:srgbClr val="FFFFFF"/>
                </a:solidFill>
                <a:latin typeface="Times New Roman"/>
                <a:cs typeface="Times New Roman"/>
              </a:rPr>
              <a:t>calculation</a:t>
            </a:r>
            <a:r>
              <a:rPr sz="3600" b="0" i="0" spc="-7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600" b="0" i="0" spc="-25" dirty="0">
                <a:solidFill>
                  <a:srgbClr val="FFFFFF"/>
                </a:solidFill>
                <a:latin typeface="Times New Roman"/>
                <a:cs typeface="Times New Roman"/>
              </a:rPr>
              <a:t>of </a:t>
            </a:r>
            <a:r>
              <a:rPr sz="3600" b="0" i="0" dirty="0">
                <a:solidFill>
                  <a:srgbClr val="FFFFFF"/>
                </a:solidFill>
                <a:latin typeface="Times New Roman"/>
                <a:cs typeface="Times New Roman"/>
              </a:rPr>
              <a:t>weight</a:t>
            </a:r>
            <a:r>
              <a:rPr sz="3600" b="0" i="0" spc="-7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600" b="0" i="0" dirty="0">
                <a:solidFill>
                  <a:srgbClr val="FFFFFF"/>
                </a:solidFill>
                <a:latin typeface="Times New Roman"/>
                <a:cs typeface="Times New Roman"/>
              </a:rPr>
              <a:t>and</a:t>
            </a:r>
            <a:r>
              <a:rPr sz="3600" b="0" i="0" spc="-7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600" b="0" i="0" spc="-10" dirty="0">
                <a:solidFill>
                  <a:srgbClr val="FFFFFF"/>
                </a:solidFill>
                <a:latin typeface="Times New Roman"/>
                <a:cs typeface="Times New Roman"/>
              </a:rPr>
              <a:t>volume</a:t>
            </a:r>
            <a:endParaRPr sz="36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323088" y="1484375"/>
            <a:ext cx="8568055" cy="5099685"/>
          </a:xfrm>
          <a:custGeom>
            <a:avLst/>
            <a:gdLst/>
            <a:ahLst/>
            <a:cxnLst/>
            <a:rect l="l" t="t" r="r" b="b"/>
            <a:pathLst>
              <a:path w="8568055" h="5099684">
                <a:moveTo>
                  <a:pt x="0" y="5099304"/>
                </a:moveTo>
                <a:lnTo>
                  <a:pt x="8567928" y="5099304"/>
                </a:lnTo>
                <a:lnTo>
                  <a:pt x="8567928" y="0"/>
                </a:lnTo>
                <a:lnTo>
                  <a:pt x="0" y="0"/>
                </a:lnTo>
                <a:lnTo>
                  <a:pt x="0" y="5099304"/>
                </a:lnTo>
                <a:close/>
              </a:path>
            </a:pathLst>
          </a:custGeom>
          <a:ln w="24384">
            <a:solidFill>
              <a:srgbClr val="C0504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4330" marR="5080" indent="-342265" algn="just">
              <a:lnSpc>
                <a:spcPct val="100000"/>
              </a:lnSpc>
              <a:spcBef>
                <a:spcPts val="100"/>
              </a:spcBef>
              <a:buFont typeface="Arial MT"/>
              <a:buChar char="•"/>
              <a:tabLst>
                <a:tab pos="356870" algn="l"/>
              </a:tabLst>
            </a:pPr>
            <a:r>
              <a:rPr dirty="0"/>
              <a:t>When</a:t>
            </a:r>
            <a:r>
              <a:rPr spc="434" dirty="0"/>
              <a:t> </a:t>
            </a:r>
            <a:r>
              <a:rPr dirty="0"/>
              <a:t>specific</a:t>
            </a:r>
            <a:r>
              <a:rPr spc="455" dirty="0"/>
              <a:t> </a:t>
            </a:r>
            <a:r>
              <a:rPr dirty="0"/>
              <a:t>gravity</a:t>
            </a:r>
            <a:r>
              <a:rPr spc="395" dirty="0"/>
              <a:t> </a:t>
            </a:r>
            <a:r>
              <a:rPr dirty="0"/>
              <a:t>is</a:t>
            </a:r>
            <a:r>
              <a:rPr spc="459" dirty="0"/>
              <a:t> </a:t>
            </a:r>
            <a:r>
              <a:rPr dirty="0"/>
              <a:t>used</a:t>
            </a:r>
            <a:r>
              <a:rPr spc="459" dirty="0"/>
              <a:t> </a:t>
            </a:r>
            <a:r>
              <a:rPr dirty="0"/>
              <a:t>as</a:t>
            </a:r>
            <a:r>
              <a:rPr spc="459" dirty="0"/>
              <a:t> </a:t>
            </a:r>
            <a:r>
              <a:rPr dirty="0"/>
              <a:t>a</a:t>
            </a:r>
            <a:r>
              <a:rPr spc="450" dirty="0"/>
              <a:t> </a:t>
            </a:r>
            <a:r>
              <a:rPr dirty="0"/>
              <a:t>factor</a:t>
            </a:r>
            <a:r>
              <a:rPr spc="450" dirty="0"/>
              <a:t> </a:t>
            </a:r>
            <a:r>
              <a:rPr dirty="0"/>
              <a:t>in</a:t>
            </a:r>
            <a:r>
              <a:rPr spc="465" dirty="0"/>
              <a:t> </a:t>
            </a:r>
            <a:r>
              <a:rPr dirty="0"/>
              <a:t>a</a:t>
            </a:r>
            <a:r>
              <a:rPr spc="450" dirty="0"/>
              <a:t> </a:t>
            </a:r>
            <a:r>
              <a:rPr dirty="0"/>
              <a:t>calculation,</a:t>
            </a:r>
            <a:r>
              <a:rPr spc="459" dirty="0"/>
              <a:t> </a:t>
            </a:r>
            <a:r>
              <a:rPr spc="-25" dirty="0"/>
              <a:t>the 	</a:t>
            </a:r>
            <a:r>
              <a:rPr dirty="0"/>
              <a:t>result</a:t>
            </a:r>
            <a:r>
              <a:rPr spc="60" dirty="0"/>
              <a:t> </a:t>
            </a:r>
            <a:r>
              <a:rPr dirty="0"/>
              <a:t>should</a:t>
            </a:r>
            <a:r>
              <a:rPr spc="55" dirty="0"/>
              <a:t> </a:t>
            </a:r>
            <a:r>
              <a:rPr dirty="0"/>
              <a:t>contain</a:t>
            </a:r>
            <a:r>
              <a:rPr spc="55" dirty="0"/>
              <a:t> </a:t>
            </a:r>
            <a:r>
              <a:rPr dirty="0"/>
              <a:t>no</a:t>
            </a:r>
            <a:r>
              <a:rPr spc="55" dirty="0"/>
              <a:t> </a:t>
            </a:r>
            <a:r>
              <a:rPr dirty="0"/>
              <a:t>more</a:t>
            </a:r>
            <a:r>
              <a:rPr spc="70" dirty="0"/>
              <a:t> </a:t>
            </a:r>
            <a:r>
              <a:rPr dirty="0"/>
              <a:t>significant</a:t>
            </a:r>
            <a:r>
              <a:rPr spc="60" dirty="0"/>
              <a:t> </a:t>
            </a:r>
            <a:r>
              <a:rPr dirty="0"/>
              <a:t>figures</a:t>
            </a:r>
            <a:r>
              <a:rPr spc="55" dirty="0"/>
              <a:t> </a:t>
            </a:r>
            <a:r>
              <a:rPr dirty="0"/>
              <a:t>than</a:t>
            </a:r>
            <a:r>
              <a:rPr spc="50" dirty="0"/>
              <a:t> </a:t>
            </a:r>
            <a:r>
              <a:rPr dirty="0"/>
              <a:t>the</a:t>
            </a:r>
            <a:r>
              <a:rPr spc="75" dirty="0"/>
              <a:t> </a:t>
            </a:r>
            <a:r>
              <a:rPr spc="-10" dirty="0"/>
              <a:t>number 	</a:t>
            </a:r>
            <a:r>
              <a:rPr dirty="0"/>
              <a:t>in the </a:t>
            </a:r>
            <a:r>
              <a:rPr spc="-10" dirty="0"/>
              <a:t>factor.</a:t>
            </a:r>
          </a:p>
          <a:p>
            <a:pPr marL="354330" marR="8890" indent="-342265" algn="just">
              <a:lnSpc>
                <a:spcPct val="100000"/>
              </a:lnSpc>
              <a:spcBef>
                <a:spcPts val="580"/>
              </a:spcBef>
              <a:buFont typeface="Arial MT"/>
              <a:buChar char="•"/>
              <a:tabLst>
                <a:tab pos="356870" algn="l"/>
              </a:tabLst>
            </a:pPr>
            <a:r>
              <a:rPr dirty="0"/>
              <a:t>Specific</a:t>
            </a:r>
            <a:r>
              <a:rPr spc="275" dirty="0"/>
              <a:t> </a:t>
            </a:r>
            <a:r>
              <a:rPr dirty="0"/>
              <a:t>gravity</a:t>
            </a:r>
            <a:r>
              <a:rPr spc="240" dirty="0"/>
              <a:t> </a:t>
            </a:r>
            <a:r>
              <a:rPr dirty="0"/>
              <a:t>is</a:t>
            </a:r>
            <a:r>
              <a:rPr spc="290" dirty="0"/>
              <a:t> </a:t>
            </a:r>
            <a:r>
              <a:rPr dirty="0"/>
              <a:t>a</a:t>
            </a:r>
            <a:r>
              <a:rPr spc="295" dirty="0"/>
              <a:t> </a:t>
            </a:r>
            <a:r>
              <a:rPr dirty="0"/>
              <a:t>factor</a:t>
            </a:r>
            <a:r>
              <a:rPr spc="300" dirty="0"/>
              <a:t> </a:t>
            </a:r>
            <a:r>
              <a:rPr dirty="0"/>
              <a:t>that</a:t>
            </a:r>
            <a:r>
              <a:rPr spc="285" dirty="0"/>
              <a:t> </a:t>
            </a:r>
            <a:r>
              <a:rPr dirty="0"/>
              <a:t>expresses</a:t>
            </a:r>
            <a:r>
              <a:rPr spc="305" dirty="0"/>
              <a:t> </a:t>
            </a:r>
            <a:r>
              <a:rPr dirty="0"/>
              <a:t>how</a:t>
            </a:r>
            <a:r>
              <a:rPr spc="285" dirty="0"/>
              <a:t> </a:t>
            </a:r>
            <a:r>
              <a:rPr dirty="0"/>
              <a:t>much</a:t>
            </a:r>
            <a:r>
              <a:rPr spc="310" dirty="0"/>
              <a:t> </a:t>
            </a:r>
            <a:r>
              <a:rPr dirty="0"/>
              <a:t>heavier</a:t>
            </a:r>
            <a:r>
              <a:rPr spc="300" dirty="0"/>
              <a:t> </a:t>
            </a:r>
            <a:r>
              <a:rPr spc="-25" dirty="0"/>
              <a:t>or 	</a:t>
            </a:r>
            <a:r>
              <a:rPr dirty="0"/>
              <a:t>lighter</a:t>
            </a:r>
            <a:r>
              <a:rPr spc="40" dirty="0"/>
              <a:t> </a:t>
            </a:r>
            <a:r>
              <a:rPr dirty="0"/>
              <a:t>a</a:t>
            </a:r>
            <a:r>
              <a:rPr spc="70" dirty="0"/>
              <a:t> </a:t>
            </a:r>
            <a:r>
              <a:rPr dirty="0"/>
              <a:t>substance</a:t>
            </a:r>
            <a:r>
              <a:rPr spc="70" dirty="0"/>
              <a:t> </a:t>
            </a:r>
            <a:r>
              <a:rPr dirty="0"/>
              <a:t>is</a:t>
            </a:r>
            <a:r>
              <a:rPr spc="85" dirty="0"/>
              <a:t> </a:t>
            </a:r>
            <a:r>
              <a:rPr dirty="0"/>
              <a:t>than</a:t>
            </a:r>
            <a:r>
              <a:rPr spc="75" dirty="0"/>
              <a:t> </a:t>
            </a:r>
            <a:r>
              <a:rPr dirty="0"/>
              <a:t>water</a:t>
            </a:r>
            <a:r>
              <a:rPr spc="45" dirty="0"/>
              <a:t> </a:t>
            </a:r>
            <a:r>
              <a:rPr dirty="0"/>
              <a:t>where</a:t>
            </a:r>
            <a:r>
              <a:rPr spc="65" dirty="0"/>
              <a:t> </a:t>
            </a:r>
            <a:r>
              <a:rPr dirty="0"/>
              <a:t>water</a:t>
            </a:r>
            <a:r>
              <a:rPr spc="65" dirty="0"/>
              <a:t> </a:t>
            </a:r>
            <a:r>
              <a:rPr dirty="0"/>
              <a:t>is</a:t>
            </a:r>
            <a:r>
              <a:rPr spc="85" dirty="0"/>
              <a:t> </a:t>
            </a:r>
            <a:r>
              <a:rPr dirty="0"/>
              <a:t>the</a:t>
            </a:r>
            <a:r>
              <a:rPr spc="75" dirty="0"/>
              <a:t> </a:t>
            </a:r>
            <a:r>
              <a:rPr dirty="0"/>
              <a:t>standard</a:t>
            </a:r>
            <a:r>
              <a:rPr spc="80" dirty="0"/>
              <a:t> </a:t>
            </a:r>
            <a:r>
              <a:rPr spc="-20" dirty="0"/>
              <a:t>with 	</a:t>
            </a:r>
            <a:r>
              <a:rPr dirty="0"/>
              <a:t>a</a:t>
            </a:r>
            <a:r>
              <a:rPr spc="-30" dirty="0"/>
              <a:t> </a:t>
            </a:r>
            <a:r>
              <a:rPr dirty="0"/>
              <a:t>sp</a:t>
            </a:r>
            <a:r>
              <a:rPr spc="-15" dirty="0"/>
              <a:t> </a:t>
            </a:r>
            <a:r>
              <a:rPr dirty="0"/>
              <a:t>gr</a:t>
            </a:r>
            <a:r>
              <a:rPr spc="15" dirty="0"/>
              <a:t> </a:t>
            </a:r>
            <a:r>
              <a:rPr dirty="0"/>
              <a:t>of</a:t>
            </a:r>
            <a:r>
              <a:rPr spc="-20" dirty="0"/>
              <a:t> 1.0.</a:t>
            </a:r>
          </a:p>
          <a:p>
            <a:pPr marL="354965" indent="-342265" algn="just">
              <a:lnSpc>
                <a:spcPct val="100000"/>
              </a:lnSpc>
              <a:spcBef>
                <a:spcPts val="575"/>
              </a:spcBef>
              <a:buFont typeface="Arial MT"/>
              <a:buChar char="•"/>
              <a:tabLst>
                <a:tab pos="354965" algn="l"/>
              </a:tabLst>
            </a:pPr>
            <a:r>
              <a:rPr dirty="0"/>
              <a:t>A</a:t>
            </a:r>
            <a:r>
              <a:rPr spc="-25" dirty="0"/>
              <a:t> </a:t>
            </a:r>
            <a:r>
              <a:rPr dirty="0"/>
              <a:t>liquid</a:t>
            </a:r>
            <a:r>
              <a:rPr spc="135" dirty="0"/>
              <a:t> </a:t>
            </a:r>
            <a:r>
              <a:rPr dirty="0"/>
              <a:t>with</a:t>
            </a:r>
            <a:r>
              <a:rPr spc="155" dirty="0"/>
              <a:t> </a:t>
            </a:r>
            <a:r>
              <a:rPr dirty="0"/>
              <a:t>a</a:t>
            </a:r>
            <a:r>
              <a:rPr spc="114" dirty="0"/>
              <a:t> </a:t>
            </a:r>
            <a:r>
              <a:rPr dirty="0"/>
              <a:t>specific</a:t>
            </a:r>
            <a:r>
              <a:rPr spc="145" dirty="0"/>
              <a:t> </a:t>
            </a:r>
            <a:r>
              <a:rPr dirty="0"/>
              <a:t>gravity</a:t>
            </a:r>
            <a:r>
              <a:rPr spc="55" dirty="0"/>
              <a:t> </a:t>
            </a:r>
            <a:r>
              <a:rPr dirty="0"/>
              <a:t>of</a:t>
            </a:r>
            <a:r>
              <a:rPr spc="145" dirty="0"/>
              <a:t> </a:t>
            </a:r>
            <a:r>
              <a:rPr dirty="0"/>
              <a:t>1.25</a:t>
            </a:r>
            <a:r>
              <a:rPr spc="135" dirty="0"/>
              <a:t> </a:t>
            </a:r>
            <a:r>
              <a:rPr dirty="0"/>
              <a:t>is</a:t>
            </a:r>
            <a:r>
              <a:rPr spc="155" dirty="0"/>
              <a:t> </a:t>
            </a:r>
            <a:r>
              <a:rPr dirty="0"/>
              <a:t>1.25</a:t>
            </a:r>
            <a:r>
              <a:rPr spc="130" dirty="0"/>
              <a:t> </a:t>
            </a:r>
            <a:r>
              <a:rPr dirty="0"/>
              <a:t>times</a:t>
            </a:r>
            <a:r>
              <a:rPr spc="150" dirty="0"/>
              <a:t> </a:t>
            </a:r>
            <a:r>
              <a:rPr dirty="0"/>
              <a:t>as</a:t>
            </a:r>
            <a:r>
              <a:rPr spc="130" dirty="0"/>
              <a:t> </a:t>
            </a:r>
            <a:r>
              <a:rPr dirty="0"/>
              <a:t>heavy</a:t>
            </a:r>
            <a:r>
              <a:rPr spc="75" dirty="0"/>
              <a:t> </a:t>
            </a:r>
            <a:r>
              <a:rPr spc="-25" dirty="0"/>
              <a:t>as</a:t>
            </a:r>
          </a:p>
          <a:p>
            <a:pPr marL="356870">
              <a:lnSpc>
                <a:spcPct val="100000"/>
              </a:lnSpc>
              <a:spcBef>
                <a:spcPts val="5"/>
              </a:spcBef>
            </a:pPr>
            <a:r>
              <a:rPr spc="-10" dirty="0"/>
              <a:t>water</a:t>
            </a:r>
          </a:p>
          <a:p>
            <a:pPr marL="356870" marR="8890" indent="-344805">
              <a:lnSpc>
                <a:spcPct val="100000"/>
              </a:lnSpc>
              <a:spcBef>
                <a:spcPts val="580"/>
              </a:spcBef>
              <a:buFont typeface="Arial MT"/>
              <a:buChar char="•"/>
              <a:tabLst>
                <a:tab pos="356870" algn="l"/>
              </a:tabLst>
            </a:pPr>
            <a:r>
              <a:rPr dirty="0"/>
              <a:t>A</a:t>
            </a:r>
            <a:r>
              <a:rPr spc="-15" dirty="0"/>
              <a:t> </a:t>
            </a:r>
            <a:r>
              <a:rPr dirty="0"/>
              <a:t>liquid</a:t>
            </a:r>
            <a:r>
              <a:rPr spc="130" dirty="0"/>
              <a:t> </a:t>
            </a:r>
            <a:r>
              <a:rPr dirty="0"/>
              <a:t>with</a:t>
            </a:r>
            <a:r>
              <a:rPr spc="155" dirty="0"/>
              <a:t> </a:t>
            </a:r>
            <a:r>
              <a:rPr dirty="0"/>
              <a:t>a</a:t>
            </a:r>
            <a:r>
              <a:rPr spc="120" dirty="0"/>
              <a:t> </a:t>
            </a:r>
            <a:r>
              <a:rPr dirty="0"/>
              <a:t>specific</a:t>
            </a:r>
            <a:r>
              <a:rPr spc="145" dirty="0"/>
              <a:t> </a:t>
            </a:r>
            <a:r>
              <a:rPr dirty="0"/>
              <a:t>gravity</a:t>
            </a:r>
            <a:r>
              <a:rPr spc="70" dirty="0"/>
              <a:t> </a:t>
            </a:r>
            <a:r>
              <a:rPr dirty="0"/>
              <a:t>of</a:t>
            </a:r>
            <a:r>
              <a:rPr spc="165" dirty="0"/>
              <a:t> </a:t>
            </a:r>
            <a:r>
              <a:rPr dirty="0"/>
              <a:t>0.85</a:t>
            </a:r>
            <a:r>
              <a:rPr spc="135" dirty="0"/>
              <a:t> </a:t>
            </a:r>
            <a:r>
              <a:rPr dirty="0"/>
              <a:t>is</a:t>
            </a:r>
            <a:r>
              <a:rPr spc="165" dirty="0"/>
              <a:t> </a:t>
            </a:r>
            <a:r>
              <a:rPr dirty="0"/>
              <a:t>0.85</a:t>
            </a:r>
            <a:r>
              <a:rPr spc="135" dirty="0"/>
              <a:t> </a:t>
            </a:r>
            <a:r>
              <a:rPr dirty="0"/>
              <a:t>times</a:t>
            </a:r>
            <a:r>
              <a:rPr spc="150" dirty="0"/>
              <a:t> </a:t>
            </a:r>
            <a:r>
              <a:rPr dirty="0"/>
              <a:t>as</a:t>
            </a:r>
            <a:r>
              <a:rPr spc="130" dirty="0"/>
              <a:t> </a:t>
            </a:r>
            <a:r>
              <a:rPr dirty="0"/>
              <a:t>heavy</a:t>
            </a:r>
            <a:r>
              <a:rPr spc="80" dirty="0"/>
              <a:t> </a:t>
            </a:r>
            <a:r>
              <a:rPr spc="-25" dirty="0"/>
              <a:t>as </a:t>
            </a:r>
            <a:r>
              <a:rPr spc="-10" dirty="0"/>
              <a:t>water.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79831" y="274320"/>
            <a:ext cx="8711565" cy="993775"/>
          </a:xfrm>
          <a:prstGeom prst="rect">
            <a:avLst/>
          </a:prstGeom>
          <a:solidFill>
            <a:srgbClr val="C0504D"/>
          </a:solidFill>
          <a:ln w="24384">
            <a:solidFill>
              <a:srgbClr val="8B3836"/>
            </a:solidFill>
          </a:ln>
        </p:spPr>
        <p:txBody>
          <a:bodyPr vert="horz" wrap="square" lIns="0" tIns="12700" rIns="0" bIns="0" rtlCol="0">
            <a:spAutoFit/>
          </a:bodyPr>
          <a:lstStyle/>
          <a:p>
            <a:pPr marL="2903855" marR="219075" indent="-2766060">
              <a:lnSpc>
                <a:spcPts val="3840"/>
              </a:lnSpc>
              <a:spcBef>
                <a:spcPts val="100"/>
              </a:spcBef>
            </a:pPr>
            <a:r>
              <a:rPr sz="3200" i="0" dirty="0">
                <a:solidFill>
                  <a:srgbClr val="FFFFFF"/>
                </a:solidFill>
                <a:latin typeface="Times New Roman"/>
                <a:cs typeface="Times New Roman"/>
              </a:rPr>
              <a:t>1.</a:t>
            </a:r>
            <a:r>
              <a:rPr sz="3200" i="0" spc="-114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i="0" dirty="0">
                <a:solidFill>
                  <a:srgbClr val="FFFFFF"/>
                </a:solidFill>
                <a:latin typeface="Times New Roman"/>
                <a:cs typeface="Times New Roman"/>
              </a:rPr>
              <a:t>Calculating</a:t>
            </a:r>
            <a:r>
              <a:rPr sz="3200" i="0" spc="-14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i="0" spc="-20" dirty="0">
                <a:solidFill>
                  <a:srgbClr val="FFFFFF"/>
                </a:solidFill>
                <a:latin typeface="Times New Roman"/>
                <a:cs typeface="Times New Roman"/>
              </a:rPr>
              <a:t>Weight,</a:t>
            </a:r>
            <a:r>
              <a:rPr sz="3200" i="0" spc="-9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i="0" dirty="0">
                <a:solidFill>
                  <a:srgbClr val="FFFFFF"/>
                </a:solidFill>
                <a:latin typeface="Times New Roman"/>
                <a:cs typeface="Times New Roman"/>
              </a:rPr>
              <a:t>Knowing</a:t>
            </a:r>
            <a:r>
              <a:rPr sz="3200" i="0" spc="-1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i="0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200" i="0" spc="-15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i="0" spc="-40" dirty="0">
                <a:solidFill>
                  <a:srgbClr val="FFFFFF"/>
                </a:solidFill>
                <a:latin typeface="Times New Roman"/>
                <a:cs typeface="Times New Roman"/>
              </a:rPr>
              <a:t>Volume</a:t>
            </a:r>
            <a:r>
              <a:rPr sz="3200" i="0" spc="-7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i="0" spc="-25" dirty="0">
                <a:solidFill>
                  <a:srgbClr val="FFFFFF"/>
                </a:solidFill>
                <a:latin typeface="Times New Roman"/>
                <a:cs typeface="Times New Roman"/>
              </a:rPr>
              <a:t>and </a:t>
            </a:r>
            <a:r>
              <a:rPr sz="3200" i="0" dirty="0">
                <a:solidFill>
                  <a:srgbClr val="FFFFFF"/>
                </a:solidFill>
                <a:latin typeface="Times New Roman"/>
                <a:cs typeface="Times New Roman"/>
              </a:rPr>
              <a:t>Specific</a:t>
            </a:r>
            <a:r>
              <a:rPr sz="3200" i="0" spc="-8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i="0" spc="-10" dirty="0">
                <a:solidFill>
                  <a:srgbClr val="FFFFFF"/>
                </a:solidFill>
                <a:latin typeface="Times New Roman"/>
                <a:cs typeface="Times New Roman"/>
              </a:rPr>
              <a:t>Gravity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23088" y="1484375"/>
            <a:ext cx="8568055" cy="5099685"/>
          </a:xfrm>
          <a:custGeom>
            <a:avLst/>
            <a:gdLst/>
            <a:ahLst/>
            <a:cxnLst/>
            <a:rect l="l" t="t" r="r" b="b"/>
            <a:pathLst>
              <a:path w="8568055" h="5099684">
                <a:moveTo>
                  <a:pt x="0" y="5099304"/>
                </a:moveTo>
                <a:lnTo>
                  <a:pt x="8567928" y="5099304"/>
                </a:lnTo>
                <a:lnTo>
                  <a:pt x="8567928" y="0"/>
                </a:lnTo>
                <a:lnTo>
                  <a:pt x="0" y="0"/>
                </a:lnTo>
                <a:lnTo>
                  <a:pt x="0" y="5099304"/>
                </a:lnTo>
                <a:close/>
              </a:path>
            </a:pathLst>
          </a:custGeom>
          <a:ln w="24384">
            <a:solidFill>
              <a:srgbClr val="C0504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402437" y="2826461"/>
            <a:ext cx="8409305" cy="7581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i="1" dirty="0">
                <a:solidFill>
                  <a:srgbClr val="FF0000"/>
                </a:solidFill>
                <a:latin typeface="Times New Roman"/>
                <a:cs typeface="Times New Roman"/>
              </a:rPr>
              <a:t>Ex:</a:t>
            </a:r>
            <a:r>
              <a:rPr sz="2400" b="1" i="1" spc="8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400" b="1" i="1" dirty="0">
                <a:solidFill>
                  <a:srgbClr val="FF0000"/>
                </a:solidFill>
                <a:latin typeface="Times New Roman"/>
                <a:cs typeface="Times New Roman"/>
              </a:rPr>
              <a:t>What</a:t>
            </a:r>
            <a:r>
              <a:rPr sz="2400" b="1" i="1" spc="16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400" b="1" i="1" dirty="0">
                <a:solidFill>
                  <a:srgbClr val="FF0000"/>
                </a:solidFill>
                <a:latin typeface="Times New Roman"/>
                <a:cs typeface="Times New Roman"/>
              </a:rPr>
              <a:t>is</a:t>
            </a:r>
            <a:r>
              <a:rPr sz="2400" b="1" i="1" spc="16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400" b="1" i="1" dirty="0">
                <a:solidFill>
                  <a:srgbClr val="FF0000"/>
                </a:solidFill>
                <a:latin typeface="Times New Roman"/>
                <a:cs typeface="Times New Roman"/>
              </a:rPr>
              <a:t>the</a:t>
            </a:r>
            <a:r>
              <a:rPr sz="2400" b="1" i="1" spc="15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400" b="1" i="1" dirty="0">
                <a:solidFill>
                  <a:srgbClr val="FF0000"/>
                </a:solidFill>
                <a:latin typeface="Times New Roman"/>
                <a:cs typeface="Times New Roman"/>
              </a:rPr>
              <a:t>weight,</a:t>
            </a:r>
            <a:r>
              <a:rPr sz="2400" b="1" i="1" spc="15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400" b="1" i="1" dirty="0">
                <a:solidFill>
                  <a:srgbClr val="FF0000"/>
                </a:solidFill>
                <a:latin typeface="Times New Roman"/>
                <a:cs typeface="Times New Roman"/>
              </a:rPr>
              <a:t>in</a:t>
            </a:r>
            <a:r>
              <a:rPr sz="2400" b="1" i="1" spc="19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400" b="1" i="1" dirty="0">
                <a:solidFill>
                  <a:srgbClr val="FF0000"/>
                </a:solidFill>
                <a:latin typeface="Times New Roman"/>
                <a:cs typeface="Times New Roman"/>
              </a:rPr>
              <a:t>grams,</a:t>
            </a:r>
            <a:r>
              <a:rPr sz="2400" b="1" i="1" spc="16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400" b="1" i="1" dirty="0">
                <a:solidFill>
                  <a:srgbClr val="FF0000"/>
                </a:solidFill>
                <a:latin typeface="Times New Roman"/>
                <a:cs typeface="Times New Roman"/>
              </a:rPr>
              <a:t>of</a:t>
            </a:r>
            <a:r>
              <a:rPr sz="2400" b="1" i="1" spc="19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400" b="1" i="1" dirty="0">
                <a:solidFill>
                  <a:srgbClr val="FF0000"/>
                </a:solidFill>
                <a:latin typeface="Times New Roman"/>
                <a:cs typeface="Times New Roman"/>
              </a:rPr>
              <a:t>2</a:t>
            </a:r>
            <a:r>
              <a:rPr sz="2400" b="1" i="1" spc="16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400" b="1" i="1" dirty="0">
                <a:solidFill>
                  <a:srgbClr val="FF0000"/>
                </a:solidFill>
                <a:latin typeface="Times New Roman"/>
                <a:cs typeface="Times New Roman"/>
              </a:rPr>
              <a:t>fl.</a:t>
            </a:r>
            <a:r>
              <a:rPr sz="2400" b="1" i="1" spc="16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400" b="1" i="1" dirty="0">
                <a:solidFill>
                  <a:srgbClr val="FF0000"/>
                </a:solidFill>
                <a:latin typeface="Times New Roman"/>
                <a:cs typeface="Times New Roman"/>
              </a:rPr>
              <a:t>oz.</a:t>
            </a:r>
            <a:r>
              <a:rPr sz="2400" b="1" i="1" spc="16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400" b="1" i="1" dirty="0">
                <a:solidFill>
                  <a:srgbClr val="FF0000"/>
                </a:solidFill>
                <a:latin typeface="Times New Roman"/>
                <a:cs typeface="Times New Roman"/>
              </a:rPr>
              <a:t>of</a:t>
            </a:r>
            <a:r>
              <a:rPr sz="2400" b="1" i="1" spc="15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400" b="1" i="1" dirty="0">
                <a:solidFill>
                  <a:srgbClr val="FF0000"/>
                </a:solidFill>
                <a:latin typeface="Times New Roman"/>
                <a:cs typeface="Times New Roman"/>
              </a:rPr>
              <a:t>a</a:t>
            </a:r>
            <a:r>
              <a:rPr sz="2400" b="1" i="1" spc="15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400" b="1" i="1" dirty="0">
                <a:solidFill>
                  <a:srgbClr val="FF0000"/>
                </a:solidFill>
                <a:latin typeface="Times New Roman"/>
                <a:cs typeface="Times New Roman"/>
              </a:rPr>
              <a:t>liquid</a:t>
            </a:r>
            <a:r>
              <a:rPr sz="2400" b="1" i="1" spc="15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400" b="1" i="1" dirty="0">
                <a:solidFill>
                  <a:srgbClr val="FF0000"/>
                </a:solidFill>
                <a:latin typeface="Times New Roman"/>
                <a:cs typeface="Times New Roman"/>
              </a:rPr>
              <a:t>having</a:t>
            </a:r>
            <a:r>
              <a:rPr sz="2400" b="1" i="1" spc="18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400" b="1" i="1" spc="-50" dirty="0">
                <a:solidFill>
                  <a:srgbClr val="FF0000"/>
                </a:solidFill>
                <a:latin typeface="Times New Roman"/>
                <a:cs typeface="Times New Roman"/>
              </a:rPr>
              <a:t>a</a:t>
            </a:r>
            <a:endParaRPr sz="2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2400" b="1" i="1" dirty="0">
                <a:solidFill>
                  <a:srgbClr val="FF0000"/>
                </a:solidFill>
                <a:latin typeface="Times New Roman"/>
                <a:cs typeface="Times New Roman"/>
              </a:rPr>
              <a:t>specific</a:t>
            </a:r>
            <a:r>
              <a:rPr sz="2400" b="1" i="1" spc="-5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400" b="1" i="1" dirty="0">
                <a:solidFill>
                  <a:srgbClr val="FF0000"/>
                </a:solidFill>
                <a:latin typeface="Times New Roman"/>
                <a:cs typeface="Times New Roman"/>
              </a:rPr>
              <a:t>gravity</a:t>
            </a:r>
            <a:r>
              <a:rPr sz="2400" b="1" i="1" spc="-5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400" b="1" i="1" dirty="0">
                <a:solidFill>
                  <a:srgbClr val="FF0000"/>
                </a:solidFill>
                <a:latin typeface="Times New Roman"/>
                <a:cs typeface="Times New Roman"/>
              </a:rPr>
              <a:t>of</a:t>
            </a:r>
            <a:r>
              <a:rPr sz="2400" b="1" i="1" spc="-2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400" b="1" i="1" spc="-10" dirty="0">
                <a:solidFill>
                  <a:srgbClr val="FF0000"/>
                </a:solidFill>
                <a:latin typeface="Times New Roman"/>
                <a:cs typeface="Times New Roman"/>
              </a:rPr>
              <a:t>1.118?</a:t>
            </a:r>
            <a:endParaRPr sz="2400">
              <a:latin typeface="Times New Roman"/>
              <a:cs typeface="Times New Roman"/>
            </a:endParaRPr>
          </a:p>
        </p:txBody>
      </p:sp>
      <p:grpSp>
        <p:nvGrpSpPr>
          <p:cNvPr id="5" name="object 5"/>
          <p:cNvGrpSpPr/>
          <p:nvPr/>
        </p:nvGrpSpPr>
        <p:grpSpPr>
          <a:xfrm>
            <a:off x="1176787" y="1854805"/>
            <a:ext cx="5759450" cy="3731260"/>
            <a:chOff x="1176787" y="1854805"/>
            <a:chExt cx="5759450" cy="3731260"/>
          </a:xfrm>
        </p:grpSpPr>
        <p:pic>
          <p:nvPicPr>
            <p:cNvPr id="6" name="object 6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543964" y="1854805"/>
              <a:ext cx="3419811" cy="648251"/>
            </a:xfrm>
            <a:prstGeom prst="rect">
              <a:avLst/>
            </a:prstGeom>
          </p:spPr>
        </p:pic>
        <p:pic>
          <p:nvPicPr>
            <p:cNvPr id="7" name="object 7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176787" y="4036928"/>
              <a:ext cx="5759390" cy="1549072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-12191" y="67056"/>
            <a:ext cx="9168765" cy="1018540"/>
            <a:chOff x="-12191" y="67056"/>
            <a:chExt cx="9168765" cy="1018540"/>
          </a:xfrm>
        </p:grpSpPr>
        <p:sp>
          <p:nvSpPr>
            <p:cNvPr id="3" name="object 3"/>
            <p:cNvSpPr/>
            <p:nvPr/>
          </p:nvSpPr>
          <p:spPr>
            <a:xfrm>
              <a:off x="0" y="79248"/>
              <a:ext cx="9144000" cy="993775"/>
            </a:xfrm>
            <a:custGeom>
              <a:avLst/>
              <a:gdLst/>
              <a:ahLst/>
              <a:cxnLst/>
              <a:rect l="l" t="t" r="r" b="b"/>
              <a:pathLst>
                <a:path w="9144000" h="993775">
                  <a:moveTo>
                    <a:pt x="9144000" y="0"/>
                  </a:moveTo>
                  <a:lnTo>
                    <a:pt x="0" y="0"/>
                  </a:lnTo>
                  <a:lnTo>
                    <a:pt x="0" y="993648"/>
                  </a:lnTo>
                  <a:lnTo>
                    <a:pt x="9144000" y="993648"/>
                  </a:lnTo>
                  <a:lnTo>
                    <a:pt x="9144000" y="0"/>
                  </a:lnTo>
                  <a:close/>
                </a:path>
              </a:pathLst>
            </a:custGeom>
            <a:solidFill>
              <a:srgbClr val="C0504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0" y="79248"/>
              <a:ext cx="9144000" cy="993775"/>
            </a:xfrm>
            <a:custGeom>
              <a:avLst/>
              <a:gdLst/>
              <a:ahLst/>
              <a:cxnLst/>
              <a:rect l="l" t="t" r="r" b="b"/>
              <a:pathLst>
                <a:path w="9144000" h="993775">
                  <a:moveTo>
                    <a:pt x="0" y="993648"/>
                  </a:moveTo>
                  <a:lnTo>
                    <a:pt x="9144000" y="993648"/>
                  </a:lnTo>
                  <a:lnTo>
                    <a:pt x="9144000" y="0"/>
                  </a:lnTo>
                  <a:lnTo>
                    <a:pt x="0" y="0"/>
                  </a:lnTo>
                  <a:lnTo>
                    <a:pt x="0" y="993648"/>
                  </a:lnTo>
                  <a:close/>
                </a:path>
              </a:pathLst>
            </a:custGeom>
            <a:ln w="24384">
              <a:solidFill>
                <a:srgbClr val="8B383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21590">
              <a:lnSpc>
                <a:spcPct val="100000"/>
              </a:lnSpc>
              <a:spcBef>
                <a:spcPts val="90"/>
              </a:spcBef>
            </a:pPr>
            <a:r>
              <a:rPr sz="3200" b="0" i="0" dirty="0">
                <a:solidFill>
                  <a:srgbClr val="FFFFFF"/>
                </a:solidFill>
                <a:latin typeface="Times New Roman"/>
                <a:cs typeface="Times New Roman"/>
              </a:rPr>
              <a:t>2.</a:t>
            </a:r>
            <a:r>
              <a:rPr sz="3200" b="0" i="0" spc="-9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b="0" i="0" dirty="0">
                <a:solidFill>
                  <a:srgbClr val="FFFFFF"/>
                </a:solidFill>
                <a:latin typeface="Times New Roman"/>
                <a:cs typeface="Times New Roman"/>
              </a:rPr>
              <a:t>Calculating</a:t>
            </a:r>
            <a:r>
              <a:rPr sz="3200" b="0" i="0" spc="-5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b="0" i="0" dirty="0">
                <a:solidFill>
                  <a:srgbClr val="FFFFFF"/>
                </a:solidFill>
                <a:latin typeface="Times New Roman"/>
                <a:cs typeface="Times New Roman"/>
              </a:rPr>
              <a:t>volume,</a:t>
            </a:r>
            <a:r>
              <a:rPr sz="3200" b="0" i="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b="0" i="0" dirty="0">
                <a:solidFill>
                  <a:srgbClr val="FFFFFF"/>
                </a:solidFill>
                <a:latin typeface="Times New Roman"/>
                <a:cs typeface="Times New Roman"/>
              </a:rPr>
              <a:t>knowing</a:t>
            </a:r>
            <a:r>
              <a:rPr sz="3200" b="0" i="0" spc="-9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b="0" i="0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200" b="0" i="0" spc="-6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b="0" i="0" dirty="0">
                <a:solidFill>
                  <a:srgbClr val="FFFFFF"/>
                </a:solidFill>
                <a:latin typeface="Times New Roman"/>
                <a:cs typeface="Times New Roman"/>
              </a:rPr>
              <a:t>weight</a:t>
            </a:r>
            <a:r>
              <a:rPr sz="3200" b="0" i="0" spc="-7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b="0" i="0" dirty="0">
                <a:solidFill>
                  <a:srgbClr val="FFFFFF"/>
                </a:solidFill>
                <a:latin typeface="Times New Roman"/>
                <a:cs typeface="Times New Roman"/>
              </a:rPr>
              <a:t>and</a:t>
            </a:r>
            <a:r>
              <a:rPr sz="3200" b="0" i="0" spc="-6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b="0" i="0" dirty="0">
                <a:solidFill>
                  <a:srgbClr val="FFFFFF"/>
                </a:solidFill>
                <a:latin typeface="Times New Roman"/>
                <a:cs typeface="Times New Roman"/>
              </a:rPr>
              <a:t>Sp</a:t>
            </a:r>
            <a:r>
              <a:rPr sz="3200" b="0" i="0" spc="-7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b="0" i="0" spc="-25" dirty="0">
                <a:solidFill>
                  <a:srgbClr val="FFFFFF"/>
                </a:solidFill>
                <a:latin typeface="Times New Roman"/>
                <a:cs typeface="Times New Roman"/>
              </a:rPr>
              <a:t>Gr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179831" y="1197862"/>
            <a:ext cx="8723630" cy="5581015"/>
          </a:xfrm>
          <a:custGeom>
            <a:avLst/>
            <a:gdLst/>
            <a:ahLst/>
            <a:cxnLst/>
            <a:rect l="l" t="t" r="r" b="b"/>
            <a:pathLst>
              <a:path w="8723630" h="5581015">
                <a:moveTo>
                  <a:pt x="0" y="5580888"/>
                </a:moveTo>
                <a:lnTo>
                  <a:pt x="8723376" y="5580888"/>
                </a:lnTo>
                <a:lnTo>
                  <a:pt x="8723376" y="0"/>
                </a:lnTo>
                <a:lnTo>
                  <a:pt x="0" y="0"/>
                </a:lnTo>
                <a:lnTo>
                  <a:pt x="0" y="5580888"/>
                </a:lnTo>
                <a:close/>
              </a:path>
            </a:pathLst>
          </a:custGeom>
          <a:ln w="24383">
            <a:solidFill>
              <a:srgbClr val="C0504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258267" y="2391866"/>
            <a:ext cx="8565515" cy="7575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i="1" dirty="0">
                <a:solidFill>
                  <a:srgbClr val="FF0000"/>
                </a:solidFill>
                <a:latin typeface="Times New Roman"/>
                <a:cs typeface="Times New Roman"/>
              </a:rPr>
              <a:t>Ex:</a:t>
            </a:r>
            <a:r>
              <a:rPr sz="2400" b="1" i="1" spc="3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400" b="1" i="1" dirty="0">
                <a:solidFill>
                  <a:srgbClr val="FF0000"/>
                </a:solidFill>
                <a:latin typeface="Times New Roman"/>
                <a:cs typeface="Times New Roman"/>
              </a:rPr>
              <a:t>What</a:t>
            </a:r>
            <a:r>
              <a:rPr sz="2400" b="1" i="1" spc="9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400" b="1" i="1" dirty="0">
                <a:solidFill>
                  <a:srgbClr val="FF0000"/>
                </a:solidFill>
                <a:latin typeface="Times New Roman"/>
                <a:cs typeface="Times New Roman"/>
              </a:rPr>
              <a:t>is</a:t>
            </a:r>
            <a:r>
              <a:rPr sz="2400" b="1" i="1" spc="12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400" b="1" i="1" dirty="0">
                <a:solidFill>
                  <a:srgbClr val="FF0000"/>
                </a:solidFill>
                <a:latin typeface="Times New Roman"/>
                <a:cs typeface="Times New Roman"/>
              </a:rPr>
              <a:t>the</a:t>
            </a:r>
            <a:r>
              <a:rPr sz="2400" b="1" i="1" spc="10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400" b="1" i="1" dirty="0">
                <a:solidFill>
                  <a:srgbClr val="FF0000"/>
                </a:solidFill>
                <a:latin typeface="Times New Roman"/>
                <a:cs typeface="Times New Roman"/>
              </a:rPr>
              <a:t>volume,</a:t>
            </a:r>
            <a:r>
              <a:rPr sz="2400" b="1" i="1" spc="9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400" b="1" i="1" dirty="0">
                <a:solidFill>
                  <a:srgbClr val="FF0000"/>
                </a:solidFill>
                <a:latin typeface="Times New Roman"/>
                <a:cs typeface="Times New Roman"/>
              </a:rPr>
              <a:t>in</a:t>
            </a:r>
            <a:r>
              <a:rPr sz="2400" b="1" i="1" spc="12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400" b="1" i="1" dirty="0">
                <a:solidFill>
                  <a:srgbClr val="FF0000"/>
                </a:solidFill>
                <a:latin typeface="Times New Roman"/>
                <a:cs typeface="Times New Roman"/>
              </a:rPr>
              <a:t>millilitres,</a:t>
            </a:r>
            <a:r>
              <a:rPr sz="2400" b="1" i="1" spc="8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400" b="1" i="1" dirty="0">
                <a:solidFill>
                  <a:srgbClr val="FF0000"/>
                </a:solidFill>
                <a:latin typeface="Times New Roman"/>
                <a:cs typeface="Times New Roman"/>
              </a:rPr>
              <a:t>of</a:t>
            </a:r>
            <a:r>
              <a:rPr sz="2400" b="1" i="1" spc="16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400" b="1" i="1" dirty="0">
                <a:solidFill>
                  <a:srgbClr val="FF0000"/>
                </a:solidFill>
                <a:latin typeface="Times New Roman"/>
                <a:cs typeface="Times New Roman"/>
              </a:rPr>
              <a:t>492</a:t>
            </a:r>
            <a:r>
              <a:rPr sz="2400" b="1" i="1" spc="12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400" b="1" i="1" dirty="0">
                <a:solidFill>
                  <a:srgbClr val="FF0000"/>
                </a:solidFill>
                <a:latin typeface="Times New Roman"/>
                <a:cs typeface="Times New Roman"/>
              </a:rPr>
              <a:t>g</a:t>
            </a:r>
            <a:r>
              <a:rPr sz="2400" b="1" i="1" spc="8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400" b="1" i="1" dirty="0">
                <a:solidFill>
                  <a:srgbClr val="FF0000"/>
                </a:solidFill>
                <a:latin typeface="Times New Roman"/>
                <a:cs typeface="Times New Roman"/>
              </a:rPr>
              <a:t>of</a:t>
            </a:r>
            <a:r>
              <a:rPr sz="2400" b="1" i="1" spc="10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400" b="1" i="1" dirty="0">
                <a:solidFill>
                  <a:srgbClr val="FF0000"/>
                </a:solidFill>
                <a:latin typeface="Times New Roman"/>
                <a:cs typeface="Times New Roman"/>
              </a:rPr>
              <a:t>nitric</a:t>
            </a:r>
            <a:r>
              <a:rPr sz="2400" b="1" i="1" spc="8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400" b="1" i="1" dirty="0">
                <a:solidFill>
                  <a:srgbClr val="FF0000"/>
                </a:solidFill>
                <a:latin typeface="Times New Roman"/>
                <a:cs typeface="Times New Roman"/>
              </a:rPr>
              <a:t>acid</a:t>
            </a:r>
            <a:r>
              <a:rPr sz="2400" b="1" i="1" spc="114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400" b="1" i="1" dirty="0">
                <a:solidFill>
                  <a:srgbClr val="FF0000"/>
                </a:solidFill>
                <a:latin typeface="Times New Roman"/>
                <a:cs typeface="Times New Roman"/>
              </a:rPr>
              <a:t>with</a:t>
            </a:r>
            <a:r>
              <a:rPr sz="2400" b="1" i="1" spc="12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400" b="1" i="1" spc="-50" dirty="0">
                <a:solidFill>
                  <a:srgbClr val="FF0000"/>
                </a:solidFill>
                <a:latin typeface="Times New Roman"/>
                <a:cs typeface="Times New Roman"/>
              </a:rPr>
              <a:t>a</a:t>
            </a:r>
            <a:endParaRPr sz="2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2400" b="1" i="1" dirty="0">
                <a:solidFill>
                  <a:srgbClr val="FF0000"/>
                </a:solidFill>
                <a:latin typeface="Times New Roman"/>
                <a:cs typeface="Times New Roman"/>
              </a:rPr>
              <a:t>specific</a:t>
            </a:r>
            <a:r>
              <a:rPr sz="2400" b="1" i="1" spc="-5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400" b="1" i="1" dirty="0">
                <a:solidFill>
                  <a:srgbClr val="FF0000"/>
                </a:solidFill>
                <a:latin typeface="Times New Roman"/>
                <a:cs typeface="Times New Roman"/>
              </a:rPr>
              <a:t>gravity</a:t>
            </a:r>
            <a:r>
              <a:rPr sz="2400" b="1" i="1" spc="-5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400" b="1" i="1" dirty="0">
                <a:solidFill>
                  <a:srgbClr val="FF0000"/>
                </a:solidFill>
                <a:latin typeface="Times New Roman"/>
                <a:cs typeface="Times New Roman"/>
              </a:rPr>
              <a:t>of</a:t>
            </a:r>
            <a:r>
              <a:rPr sz="2400" b="1" i="1" spc="-2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400" b="1" i="1" spc="-10" dirty="0">
                <a:solidFill>
                  <a:srgbClr val="FF0000"/>
                </a:solidFill>
                <a:latin typeface="Times New Roman"/>
                <a:cs typeface="Times New Roman"/>
              </a:rPr>
              <a:t>1.40?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58267" y="4514850"/>
            <a:ext cx="8566785" cy="7575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2400" b="1" i="1" dirty="0">
                <a:solidFill>
                  <a:srgbClr val="FF0000"/>
                </a:solidFill>
                <a:latin typeface="Times New Roman"/>
                <a:cs typeface="Times New Roman"/>
              </a:rPr>
              <a:t>Ex:</a:t>
            </a:r>
            <a:r>
              <a:rPr sz="2400" b="1" i="1" spc="204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400" b="1" i="1" dirty="0">
                <a:solidFill>
                  <a:srgbClr val="FF0000"/>
                </a:solidFill>
                <a:latin typeface="Times New Roman"/>
                <a:cs typeface="Times New Roman"/>
              </a:rPr>
              <a:t>What</a:t>
            </a:r>
            <a:r>
              <a:rPr sz="2400" b="1" i="1" spc="29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400" b="1" i="1" dirty="0">
                <a:solidFill>
                  <a:srgbClr val="FF0000"/>
                </a:solidFill>
                <a:latin typeface="Times New Roman"/>
                <a:cs typeface="Times New Roman"/>
              </a:rPr>
              <a:t>is</a:t>
            </a:r>
            <a:r>
              <a:rPr sz="2400" b="1" i="1" spc="31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400" b="1" i="1" dirty="0">
                <a:solidFill>
                  <a:srgbClr val="FF0000"/>
                </a:solidFill>
                <a:latin typeface="Times New Roman"/>
                <a:cs typeface="Times New Roman"/>
              </a:rPr>
              <a:t>the</a:t>
            </a:r>
            <a:r>
              <a:rPr sz="2400" b="1" i="1" spc="27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400" b="1" i="1" dirty="0">
                <a:solidFill>
                  <a:srgbClr val="FF0000"/>
                </a:solidFill>
                <a:latin typeface="Times New Roman"/>
                <a:cs typeface="Times New Roman"/>
              </a:rPr>
              <a:t>volume,</a:t>
            </a:r>
            <a:r>
              <a:rPr sz="2400" b="1" i="1" spc="30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400" b="1" i="1" dirty="0">
                <a:solidFill>
                  <a:srgbClr val="FF0000"/>
                </a:solidFill>
                <a:latin typeface="Times New Roman"/>
                <a:cs typeface="Times New Roman"/>
              </a:rPr>
              <a:t>in</a:t>
            </a:r>
            <a:r>
              <a:rPr sz="2400" b="1" i="1" spc="29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400" b="1" i="1" dirty="0">
                <a:solidFill>
                  <a:srgbClr val="FF0000"/>
                </a:solidFill>
                <a:latin typeface="Times New Roman"/>
                <a:cs typeface="Times New Roman"/>
              </a:rPr>
              <a:t>millilitres,</a:t>
            </a:r>
            <a:r>
              <a:rPr sz="2400" b="1" i="1" spc="28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400" b="1" i="1" dirty="0">
                <a:solidFill>
                  <a:srgbClr val="FF0000"/>
                </a:solidFill>
                <a:latin typeface="Times New Roman"/>
                <a:cs typeface="Times New Roman"/>
              </a:rPr>
              <a:t>of</a:t>
            </a:r>
            <a:r>
              <a:rPr sz="2400" b="1" i="1" spc="35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400" b="1" i="1" dirty="0">
                <a:solidFill>
                  <a:srgbClr val="FF0000"/>
                </a:solidFill>
                <a:latin typeface="Times New Roman"/>
                <a:cs typeface="Times New Roman"/>
              </a:rPr>
              <a:t>1</a:t>
            </a:r>
            <a:r>
              <a:rPr sz="2400" b="1" i="1" spc="29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400" b="1" i="1" dirty="0">
                <a:solidFill>
                  <a:srgbClr val="FF0000"/>
                </a:solidFill>
                <a:latin typeface="Times New Roman"/>
                <a:cs typeface="Times New Roman"/>
              </a:rPr>
              <a:t>lb</a:t>
            </a:r>
            <a:r>
              <a:rPr sz="2400" b="1" i="1" spc="31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400" b="1" i="1" dirty="0">
                <a:solidFill>
                  <a:srgbClr val="FF0000"/>
                </a:solidFill>
                <a:latin typeface="Times New Roman"/>
                <a:cs typeface="Times New Roman"/>
              </a:rPr>
              <a:t>of</a:t>
            </a:r>
            <a:r>
              <a:rPr sz="2400" b="1" i="1" spc="27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400" b="1" i="1" dirty="0">
                <a:solidFill>
                  <a:srgbClr val="FF0000"/>
                </a:solidFill>
                <a:latin typeface="Times New Roman"/>
                <a:cs typeface="Times New Roman"/>
              </a:rPr>
              <a:t>methyl</a:t>
            </a:r>
            <a:r>
              <a:rPr sz="2400" b="1" i="1" spc="31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400" b="1" i="1" spc="-10" dirty="0">
                <a:solidFill>
                  <a:srgbClr val="FF0000"/>
                </a:solidFill>
                <a:latin typeface="Times New Roman"/>
                <a:cs typeface="Times New Roman"/>
              </a:rPr>
              <a:t>salicylate </a:t>
            </a:r>
            <a:r>
              <a:rPr sz="2400" b="1" i="1" dirty="0">
                <a:solidFill>
                  <a:srgbClr val="FF0000"/>
                </a:solidFill>
                <a:latin typeface="Times New Roman"/>
                <a:cs typeface="Times New Roman"/>
              </a:rPr>
              <a:t>with</a:t>
            </a:r>
            <a:r>
              <a:rPr sz="2400" b="1" i="1" spc="-1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400" b="1" i="1" dirty="0">
                <a:solidFill>
                  <a:srgbClr val="FF0000"/>
                </a:solidFill>
                <a:latin typeface="Times New Roman"/>
                <a:cs typeface="Times New Roman"/>
              </a:rPr>
              <a:t>a</a:t>
            </a:r>
            <a:r>
              <a:rPr sz="2400" b="1" i="1" spc="-1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400" b="1" i="1" dirty="0">
                <a:solidFill>
                  <a:srgbClr val="FF0000"/>
                </a:solidFill>
                <a:latin typeface="Times New Roman"/>
                <a:cs typeface="Times New Roman"/>
              </a:rPr>
              <a:t>specific</a:t>
            </a:r>
            <a:r>
              <a:rPr sz="2400" b="1" i="1" spc="-2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400" b="1" i="1" dirty="0">
                <a:solidFill>
                  <a:srgbClr val="FF0000"/>
                </a:solidFill>
                <a:latin typeface="Times New Roman"/>
                <a:cs typeface="Times New Roman"/>
              </a:rPr>
              <a:t>gravity</a:t>
            </a:r>
            <a:r>
              <a:rPr sz="2400" b="1" i="1" spc="-2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400" b="1" i="1" dirty="0">
                <a:solidFill>
                  <a:srgbClr val="FF0000"/>
                </a:solidFill>
                <a:latin typeface="Times New Roman"/>
                <a:cs typeface="Times New Roman"/>
              </a:rPr>
              <a:t>of </a:t>
            </a:r>
            <a:r>
              <a:rPr sz="2400" b="1" i="1" spc="-10" dirty="0">
                <a:solidFill>
                  <a:srgbClr val="FF0000"/>
                </a:solidFill>
                <a:latin typeface="Times New Roman"/>
                <a:cs typeface="Times New Roman"/>
              </a:rPr>
              <a:t>1.185?</a:t>
            </a:r>
            <a:endParaRPr sz="2400">
              <a:latin typeface="Times New Roman"/>
              <a:cs typeface="Times New Roman"/>
            </a:endParaRPr>
          </a:p>
        </p:txBody>
      </p:sp>
      <p:grpSp>
        <p:nvGrpSpPr>
          <p:cNvPr id="9" name="object 9"/>
          <p:cNvGrpSpPr/>
          <p:nvPr/>
        </p:nvGrpSpPr>
        <p:grpSpPr>
          <a:xfrm>
            <a:off x="981254" y="1355206"/>
            <a:ext cx="5361305" cy="5314315"/>
            <a:chOff x="981254" y="1355206"/>
            <a:chExt cx="5361305" cy="5314315"/>
          </a:xfrm>
        </p:grpSpPr>
        <p:pic>
          <p:nvPicPr>
            <p:cNvPr id="10" name="object 10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468764" y="1355206"/>
              <a:ext cx="3873613" cy="817028"/>
            </a:xfrm>
            <a:prstGeom prst="rect">
              <a:avLst/>
            </a:prstGeom>
          </p:spPr>
        </p:pic>
        <p:pic>
          <p:nvPicPr>
            <p:cNvPr id="11" name="object 11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981254" y="3319985"/>
              <a:ext cx="5007744" cy="1073933"/>
            </a:xfrm>
            <a:prstGeom prst="rect">
              <a:avLst/>
            </a:prstGeom>
          </p:spPr>
        </p:pic>
        <p:pic>
          <p:nvPicPr>
            <p:cNvPr id="12" name="object 12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057886" y="5500116"/>
              <a:ext cx="4920507" cy="1168908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52984" y="243840"/>
            <a:ext cx="8638540" cy="6370320"/>
          </a:xfrm>
          <a:custGeom>
            <a:avLst/>
            <a:gdLst/>
            <a:ahLst/>
            <a:cxnLst/>
            <a:rect l="l" t="t" r="r" b="b"/>
            <a:pathLst>
              <a:path w="8638540" h="6370320">
                <a:moveTo>
                  <a:pt x="0" y="6370320"/>
                </a:moveTo>
                <a:lnTo>
                  <a:pt x="8638032" y="6370320"/>
                </a:lnTo>
                <a:lnTo>
                  <a:pt x="8638032" y="0"/>
                </a:lnTo>
                <a:lnTo>
                  <a:pt x="0" y="0"/>
                </a:lnTo>
                <a:lnTo>
                  <a:pt x="0" y="6370320"/>
                </a:lnTo>
                <a:close/>
              </a:path>
            </a:pathLst>
          </a:custGeom>
          <a:ln w="24384">
            <a:solidFill>
              <a:srgbClr val="C0504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30504" y="267715"/>
            <a:ext cx="8480425" cy="7575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  <a:tabLst>
                <a:tab pos="1400810" algn="l"/>
                <a:tab pos="1736089" algn="l"/>
                <a:tab pos="2256790" algn="l"/>
                <a:tab pos="3380104" algn="l"/>
                <a:tab pos="3769995" algn="l"/>
                <a:tab pos="4589145" algn="l"/>
                <a:tab pos="4979035" algn="l"/>
                <a:tab pos="5415280" algn="l"/>
                <a:tab pos="5786755" algn="l"/>
                <a:tab pos="6170295" algn="l"/>
                <a:tab pos="7315834" algn="l"/>
                <a:tab pos="8314690" algn="l"/>
              </a:tabLst>
            </a:pPr>
            <a:r>
              <a:rPr sz="2400" dirty="0"/>
              <a:t>Ex:</a:t>
            </a:r>
            <a:r>
              <a:rPr sz="2400" spc="305" dirty="0"/>
              <a:t> </a:t>
            </a:r>
            <a:r>
              <a:rPr sz="2400" spc="-20" dirty="0"/>
              <a:t>What</a:t>
            </a:r>
            <a:r>
              <a:rPr sz="2400" dirty="0"/>
              <a:t>	</a:t>
            </a:r>
            <a:r>
              <a:rPr sz="2400" spc="-25" dirty="0"/>
              <a:t>is</a:t>
            </a:r>
            <a:r>
              <a:rPr sz="2400" dirty="0"/>
              <a:t>	</a:t>
            </a:r>
            <a:r>
              <a:rPr sz="2400" spc="-25" dirty="0"/>
              <a:t>the</a:t>
            </a:r>
            <a:r>
              <a:rPr sz="2400" dirty="0"/>
              <a:t>	</a:t>
            </a:r>
            <a:r>
              <a:rPr sz="2400" spc="-10" dirty="0"/>
              <a:t>volume,</a:t>
            </a:r>
            <a:r>
              <a:rPr sz="2400" dirty="0"/>
              <a:t>	</a:t>
            </a:r>
            <a:r>
              <a:rPr sz="2400" spc="-25" dirty="0"/>
              <a:t>in</a:t>
            </a:r>
            <a:r>
              <a:rPr sz="2400" dirty="0"/>
              <a:t>	</a:t>
            </a:r>
            <a:r>
              <a:rPr sz="2400" spc="-10" dirty="0"/>
              <a:t>pints,</a:t>
            </a:r>
            <a:r>
              <a:rPr sz="2400" dirty="0"/>
              <a:t>	</a:t>
            </a:r>
            <a:r>
              <a:rPr sz="2400" spc="-25" dirty="0"/>
              <a:t>of</a:t>
            </a:r>
            <a:r>
              <a:rPr sz="2400" dirty="0"/>
              <a:t>	</a:t>
            </a:r>
            <a:r>
              <a:rPr sz="2400" spc="-25" dirty="0"/>
              <a:t>50</a:t>
            </a:r>
            <a:r>
              <a:rPr sz="2400" dirty="0"/>
              <a:t>	</a:t>
            </a:r>
            <a:r>
              <a:rPr sz="2400" spc="-25" dirty="0"/>
              <a:t>lb</a:t>
            </a:r>
            <a:r>
              <a:rPr sz="2400" dirty="0"/>
              <a:t>	</a:t>
            </a:r>
            <a:r>
              <a:rPr sz="2400" spc="-25" dirty="0"/>
              <a:t>of</a:t>
            </a:r>
            <a:r>
              <a:rPr sz="2400" dirty="0"/>
              <a:t>	</a:t>
            </a:r>
            <a:r>
              <a:rPr sz="2400" spc="-10" dirty="0"/>
              <a:t>glycerin</a:t>
            </a:r>
            <a:r>
              <a:rPr sz="2400" dirty="0"/>
              <a:t>	</a:t>
            </a:r>
            <a:r>
              <a:rPr sz="2400" spc="-10" dirty="0"/>
              <a:t>having</a:t>
            </a:r>
            <a:r>
              <a:rPr sz="2400" dirty="0"/>
              <a:t>	</a:t>
            </a:r>
            <a:r>
              <a:rPr sz="2400" spc="-50" dirty="0"/>
              <a:t>a </a:t>
            </a:r>
            <a:r>
              <a:rPr sz="2400" dirty="0"/>
              <a:t>specific</a:t>
            </a:r>
            <a:r>
              <a:rPr sz="2400" spc="-25" dirty="0"/>
              <a:t> </a:t>
            </a:r>
            <a:r>
              <a:rPr sz="2400" dirty="0"/>
              <a:t>gravity</a:t>
            </a:r>
            <a:r>
              <a:rPr sz="2400" spc="-20" dirty="0"/>
              <a:t> </a:t>
            </a:r>
            <a:r>
              <a:rPr sz="2400" dirty="0"/>
              <a:t>of</a:t>
            </a:r>
            <a:r>
              <a:rPr sz="2400" spc="10" dirty="0"/>
              <a:t> </a:t>
            </a:r>
            <a:r>
              <a:rPr sz="2400" spc="-20" dirty="0"/>
              <a:t>1.25?</a:t>
            </a:r>
            <a:endParaRPr sz="2400"/>
          </a:p>
        </p:txBody>
      </p:sp>
      <p:sp>
        <p:nvSpPr>
          <p:cNvPr id="4" name="object 4"/>
          <p:cNvSpPr txBox="1"/>
          <p:nvPr/>
        </p:nvSpPr>
        <p:spPr>
          <a:xfrm>
            <a:off x="330504" y="3194761"/>
            <a:ext cx="8483600" cy="7575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i="1" dirty="0">
                <a:solidFill>
                  <a:srgbClr val="FF0000"/>
                </a:solidFill>
                <a:latin typeface="Times New Roman"/>
                <a:cs typeface="Times New Roman"/>
              </a:rPr>
              <a:t>Ex:</a:t>
            </a:r>
            <a:r>
              <a:rPr sz="2400" b="1" i="1" spc="10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400" b="1" i="1" dirty="0">
                <a:solidFill>
                  <a:srgbClr val="FF0000"/>
                </a:solidFill>
                <a:latin typeface="Times New Roman"/>
                <a:cs typeface="Times New Roman"/>
              </a:rPr>
              <a:t>What</a:t>
            </a:r>
            <a:r>
              <a:rPr sz="2400" b="1" i="1" spc="18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400" b="1" i="1" dirty="0">
                <a:solidFill>
                  <a:srgbClr val="FF0000"/>
                </a:solidFill>
                <a:latin typeface="Times New Roman"/>
                <a:cs typeface="Times New Roman"/>
              </a:rPr>
              <a:t>is</a:t>
            </a:r>
            <a:r>
              <a:rPr sz="2400" b="1" i="1" spc="18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400" b="1" i="1" dirty="0">
                <a:solidFill>
                  <a:srgbClr val="FF0000"/>
                </a:solidFill>
                <a:latin typeface="Times New Roman"/>
                <a:cs typeface="Times New Roman"/>
              </a:rPr>
              <a:t>the</a:t>
            </a:r>
            <a:r>
              <a:rPr sz="2400" b="1" i="1" spc="15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400" b="1" i="1" dirty="0">
                <a:solidFill>
                  <a:srgbClr val="FF0000"/>
                </a:solidFill>
                <a:latin typeface="Times New Roman"/>
                <a:cs typeface="Times New Roman"/>
              </a:rPr>
              <a:t>cost</a:t>
            </a:r>
            <a:r>
              <a:rPr sz="2400" b="1" i="1" spc="18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400" b="1" i="1" dirty="0">
                <a:solidFill>
                  <a:srgbClr val="FF0000"/>
                </a:solidFill>
                <a:latin typeface="Times New Roman"/>
                <a:cs typeface="Times New Roman"/>
              </a:rPr>
              <a:t>of</a:t>
            </a:r>
            <a:r>
              <a:rPr sz="2400" b="1" i="1" spc="19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400" b="1" i="1" dirty="0">
                <a:solidFill>
                  <a:srgbClr val="FF0000"/>
                </a:solidFill>
                <a:latin typeface="Times New Roman"/>
                <a:cs typeface="Times New Roman"/>
              </a:rPr>
              <a:t>1000</a:t>
            </a:r>
            <a:r>
              <a:rPr sz="2400" b="1" i="1" spc="18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400" b="1" i="1" dirty="0">
                <a:solidFill>
                  <a:srgbClr val="FF0000"/>
                </a:solidFill>
                <a:latin typeface="Times New Roman"/>
                <a:cs typeface="Times New Roman"/>
              </a:rPr>
              <a:t>mL</a:t>
            </a:r>
            <a:r>
              <a:rPr sz="2400" b="1" i="1" spc="7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400" b="1" i="1" dirty="0">
                <a:solidFill>
                  <a:srgbClr val="FF0000"/>
                </a:solidFill>
                <a:latin typeface="Times New Roman"/>
                <a:cs typeface="Times New Roman"/>
              </a:rPr>
              <a:t>of</a:t>
            </a:r>
            <a:r>
              <a:rPr sz="2400" b="1" i="1" spc="17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400" b="1" i="1" dirty="0">
                <a:solidFill>
                  <a:srgbClr val="FF0000"/>
                </a:solidFill>
                <a:latin typeface="Times New Roman"/>
                <a:cs typeface="Times New Roman"/>
              </a:rPr>
              <a:t>glycerin,</a:t>
            </a:r>
            <a:r>
              <a:rPr sz="2400" b="1" i="1" spc="17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400" b="1" i="1" dirty="0">
                <a:solidFill>
                  <a:srgbClr val="FF0000"/>
                </a:solidFill>
                <a:latin typeface="Times New Roman"/>
                <a:cs typeface="Times New Roman"/>
              </a:rPr>
              <a:t>specific</a:t>
            </a:r>
            <a:r>
              <a:rPr sz="2400" b="1" i="1" spc="17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400" b="1" i="1" dirty="0">
                <a:solidFill>
                  <a:srgbClr val="FF0000"/>
                </a:solidFill>
                <a:latin typeface="Times New Roman"/>
                <a:cs typeface="Times New Roman"/>
              </a:rPr>
              <a:t>gravity</a:t>
            </a:r>
            <a:r>
              <a:rPr sz="2400" b="1" i="1" spc="204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400" b="1" i="1" spc="-10" dirty="0">
                <a:solidFill>
                  <a:srgbClr val="FF0000"/>
                </a:solidFill>
                <a:latin typeface="Times New Roman"/>
                <a:cs typeface="Times New Roman"/>
              </a:rPr>
              <a:t>1.25,</a:t>
            </a:r>
            <a:endParaRPr sz="2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2400" b="1" i="1" dirty="0">
                <a:solidFill>
                  <a:srgbClr val="FF0000"/>
                </a:solidFill>
                <a:latin typeface="Times New Roman"/>
                <a:cs typeface="Times New Roman"/>
              </a:rPr>
              <a:t>bought</a:t>
            </a:r>
            <a:r>
              <a:rPr sz="2400" b="1" i="1" spc="-2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400" b="1" i="1" dirty="0">
                <a:solidFill>
                  <a:srgbClr val="FF0000"/>
                </a:solidFill>
                <a:latin typeface="Times New Roman"/>
                <a:cs typeface="Times New Roman"/>
              </a:rPr>
              <a:t>at</a:t>
            </a:r>
            <a:r>
              <a:rPr sz="2400" b="1" i="1" spc="-1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400" b="1" i="1" dirty="0">
                <a:solidFill>
                  <a:srgbClr val="FF0000"/>
                </a:solidFill>
                <a:latin typeface="Times New Roman"/>
                <a:cs typeface="Times New Roman"/>
              </a:rPr>
              <a:t>$54.25</a:t>
            </a:r>
            <a:r>
              <a:rPr sz="2400" b="1" i="1" spc="-2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400" b="1" i="1" dirty="0">
                <a:solidFill>
                  <a:srgbClr val="FF0000"/>
                </a:solidFill>
                <a:latin typeface="Times New Roman"/>
                <a:cs typeface="Times New Roman"/>
              </a:rPr>
              <a:t>per</a:t>
            </a:r>
            <a:r>
              <a:rPr sz="2400" b="1" i="1" spc="-1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400" b="1" i="1" spc="-10" dirty="0">
                <a:solidFill>
                  <a:srgbClr val="FF0000"/>
                </a:solidFill>
                <a:latin typeface="Times New Roman"/>
                <a:cs typeface="Times New Roman"/>
              </a:rPr>
              <a:t>pound?</a:t>
            </a:r>
            <a:endParaRPr sz="2400">
              <a:latin typeface="Times New Roman"/>
              <a:cs typeface="Times New Roman"/>
            </a:endParaRPr>
          </a:p>
        </p:txBody>
      </p:sp>
      <p:grpSp>
        <p:nvGrpSpPr>
          <p:cNvPr id="5" name="object 5"/>
          <p:cNvGrpSpPr/>
          <p:nvPr/>
        </p:nvGrpSpPr>
        <p:grpSpPr>
          <a:xfrm>
            <a:off x="749808" y="1388059"/>
            <a:ext cx="7110730" cy="4831715"/>
            <a:chOff x="749808" y="1388059"/>
            <a:chExt cx="7110730" cy="4831715"/>
          </a:xfrm>
        </p:grpSpPr>
        <p:pic>
          <p:nvPicPr>
            <p:cNvPr id="6" name="object 6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850121" y="1388059"/>
              <a:ext cx="7009830" cy="1576196"/>
            </a:xfrm>
            <a:prstGeom prst="rect">
              <a:avLst/>
            </a:prstGeom>
          </p:spPr>
        </p:pic>
        <p:pic>
          <p:nvPicPr>
            <p:cNvPr id="7" name="object 7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49808" y="4459224"/>
              <a:ext cx="6620450" cy="1760427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79831" y="274320"/>
            <a:ext cx="8711565" cy="634365"/>
          </a:xfrm>
          <a:prstGeom prst="rect">
            <a:avLst/>
          </a:prstGeom>
          <a:solidFill>
            <a:srgbClr val="C0504D"/>
          </a:solidFill>
          <a:ln w="24384">
            <a:solidFill>
              <a:srgbClr val="8B3836"/>
            </a:solidFill>
          </a:ln>
        </p:spPr>
        <p:txBody>
          <a:bodyPr vert="horz" wrap="square" lIns="0" tIns="27940" rIns="0" bIns="0" rtlCol="0">
            <a:spAutoFit/>
          </a:bodyPr>
          <a:lstStyle/>
          <a:p>
            <a:pPr marL="445134">
              <a:lnSpc>
                <a:spcPct val="100000"/>
              </a:lnSpc>
              <a:spcBef>
                <a:spcPts val="220"/>
              </a:spcBef>
            </a:pPr>
            <a:r>
              <a:rPr sz="3600" b="0" i="0" dirty="0">
                <a:solidFill>
                  <a:srgbClr val="FFFFFF"/>
                </a:solidFill>
                <a:latin typeface="Times New Roman"/>
                <a:cs typeface="Times New Roman"/>
              </a:rPr>
              <a:t>Special</a:t>
            </a:r>
            <a:r>
              <a:rPr sz="3600" b="0" i="0" spc="-8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600" b="0" i="0" dirty="0">
                <a:solidFill>
                  <a:srgbClr val="FFFFFF"/>
                </a:solidFill>
                <a:latin typeface="Times New Roman"/>
                <a:cs typeface="Times New Roman"/>
              </a:rPr>
              <a:t>Considerations</a:t>
            </a:r>
            <a:r>
              <a:rPr sz="3600" b="0" i="0" spc="-6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600" b="0" i="0" dirty="0">
                <a:solidFill>
                  <a:srgbClr val="FFFFFF"/>
                </a:solidFill>
                <a:latin typeface="Times New Roman"/>
                <a:cs typeface="Times New Roman"/>
              </a:rPr>
              <a:t>of</a:t>
            </a:r>
            <a:r>
              <a:rPr sz="3600" b="0" i="0" spc="-5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600" b="0" i="0" dirty="0">
                <a:solidFill>
                  <a:srgbClr val="FFFFFF"/>
                </a:solidFill>
                <a:latin typeface="Times New Roman"/>
                <a:cs typeface="Times New Roman"/>
              </a:rPr>
              <a:t>Specific</a:t>
            </a:r>
            <a:r>
              <a:rPr sz="3600" b="0" i="0" spc="-7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600" b="0" i="0" spc="-10" dirty="0">
                <a:solidFill>
                  <a:srgbClr val="FFFFFF"/>
                </a:solidFill>
                <a:latin typeface="Times New Roman"/>
                <a:cs typeface="Times New Roman"/>
              </a:rPr>
              <a:t>Gravity</a:t>
            </a:r>
            <a:endParaRPr sz="36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86511" y="1051560"/>
            <a:ext cx="8571230" cy="5675630"/>
          </a:xfrm>
          <a:custGeom>
            <a:avLst/>
            <a:gdLst/>
            <a:ahLst/>
            <a:cxnLst/>
            <a:rect l="l" t="t" r="r" b="b"/>
            <a:pathLst>
              <a:path w="8571230" h="5675630">
                <a:moveTo>
                  <a:pt x="0" y="5675376"/>
                </a:moveTo>
                <a:lnTo>
                  <a:pt x="8570976" y="5675376"/>
                </a:lnTo>
                <a:lnTo>
                  <a:pt x="8570976" y="0"/>
                </a:lnTo>
                <a:lnTo>
                  <a:pt x="0" y="0"/>
                </a:lnTo>
                <a:lnTo>
                  <a:pt x="0" y="5675376"/>
                </a:lnTo>
                <a:close/>
              </a:path>
            </a:pathLst>
          </a:custGeom>
          <a:ln w="24384">
            <a:solidFill>
              <a:srgbClr val="C0504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366471" y="1320749"/>
            <a:ext cx="8403590" cy="502793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526415" indent="-513715" algn="just">
              <a:lnSpc>
                <a:spcPct val="100000"/>
              </a:lnSpc>
              <a:spcBef>
                <a:spcPts val="110"/>
              </a:spcBef>
              <a:buAutoNum type="arabicPeriod"/>
              <a:tabLst>
                <a:tab pos="526415" algn="l"/>
              </a:tabLst>
            </a:pPr>
            <a:r>
              <a:rPr sz="2200" b="1" i="1" u="sng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Times New Roman"/>
                <a:cs typeface="Times New Roman"/>
              </a:rPr>
              <a:t>Pharmaceutical</a:t>
            </a:r>
            <a:r>
              <a:rPr sz="2200" b="1" i="1" u="sng" spc="-20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200" b="1" i="1" u="sng" spc="-10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Times New Roman"/>
                <a:cs typeface="Times New Roman"/>
              </a:rPr>
              <a:t>Applications:</a:t>
            </a:r>
            <a:endParaRPr sz="2200">
              <a:latin typeface="Times New Roman"/>
              <a:cs typeface="Times New Roman"/>
            </a:endParaRPr>
          </a:p>
          <a:p>
            <a:pPr marL="469265" indent="-456565" algn="just">
              <a:lnSpc>
                <a:spcPct val="100000"/>
              </a:lnSpc>
              <a:buAutoNum type="arabicPeriod"/>
              <a:tabLst>
                <a:tab pos="469265" algn="l"/>
              </a:tabLst>
            </a:pPr>
            <a:r>
              <a:rPr sz="2200" dirty="0">
                <a:latin typeface="Times New Roman"/>
                <a:cs typeface="Times New Roman"/>
              </a:rPr>
              <a:t>Conversion</a:t>
            </a:r>
            <a:r>
              <a:rPr sz="2200" spc="-15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of</a:t>
            </a:r>
            <a:r>
              <a:rPr sz="2200" spc="-5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the</a:t>
            </a:r>
            <a:r>
              <a:rPr sz="2200" spc="-10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weight of</a:t>
            </a:r>
            <a:r>
              <a:rPr sz="2200" spc="-5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an</a:t>
            </a:r>
            <a:r>
              <a:rPr sz="2200" spc="-10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ingredient to</a:t>
            </a:r>
            <a:r>
              <a:rPr sz="2200" spc="-10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volume</a:t>
            </a:r>
            <a:r>
              <a:rPr sz="2200" spc="-10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and</a:t>
            </a:r>
            <a:r>
              <a:rPr sz="2200" spc="-10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vies</a:t>
            </a:r>
            <a:r>
              <a:rPr sz="2200" spc="-5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versa</a:t>
            </a:r>
            <a:endParaRPr sz="2200">
              <a:latin typeface="Times New Roman"/>
              <a:cs typeface="Times New Roman"/>
            </a:endParaRPr>
          </a:p>
          <a:p>
            <a:pPr marL="467995" marR="5080" indent="-455930" algn="just">
              <a:lnSpc>
                <a:spcPct val="80000"/>
              </a:lnSpc>
              <a:spcBef>
                <a:spcPts val="530"/>
              </a:spcBef>
              <a:buAutoNum type="arabicPeriod"/>
              <a:tabLst>
                <a:tab pos="469265" algn="l"/>
              </a:tabLst>
            </a:pPr>
            <a:r>
              <a:rPr sz="2200" dirty="0">
                <a:latin typeface="Times New Roman"/>
                <a:cs typeface="Times New Roman"/>
              </a:rPr>
              <a:t>Measure</a:t>
            </a:r>
            <a:r>
              <a:rPr sz="2200" spc="204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the</a:t>
            </a:r>
            <a:r>
              <a:rPr sz="2200" spc="229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weight</a:t>
            </a:r>
            <a:r>
              <a:rPr sz="2200" spc="235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when</a:t>
            </a:r>
            <a:r>
              <a:rPr sz="2200" spc="204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formula</a:t>
            </a:r>
            <a:r>
              <a:rPr sz="2200" spc="229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is</a:t>
            </a:r>
            <a:r>
              <a:rPr sz="2200" spc="229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expressed</a:t>
            </a:r>
            <a:r>
              <a:rPr sz="2200" spc="225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in</a:t>
            </a:r>
            <a:r>
              <a:rPr sz="2200" spc="200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unit</a:t>
            </a:r>
            <a:r>
              <a:rPr sz="2200" spc="240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of</a:t>
            </a:r>
            <a:r>
              <a:rPr sz="2200" spc="229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volume</a:t>
            </a:r>
            <a:r>
              <a:rPr sz="2200" spc="229" dirty="0">
                <a:latin typeface="Times New Roman"/>
                <a:cs typeface="Times New Roman"/>
              </a:rPr>
              <a:t> </a:t>
            </a:r>
            <a:r>
              <a:rPr sz="2200" spc="-25" dirty="0">
                <a:latin typeface="Times New Roman"/>
                <a:cs typeface="Times New Roman"/>
              </a:rPr>
              <a:t>or 	</a:t>
            </a:r>
            <a:r>
              <a:rPr sz="2200" dirty="0">
                <a:latin typeface="Times New Roman"/>
                <a:cs typeface="Times New Roman"/>
              </a:rPr>
              <a:t>weigh</a:t>
            </a:r>
            <a:r>
              <a:rPr sz="2200" spc="350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an</a:t>
            </a:r>
            <a:r>
              <a:rPr sz="2200" spc="380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equivalent</a:t>
            </a:r>
            <a:r>
              <a:rPr sz="2200" spc="365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amount</a:t>
            </a:r>
            <a:r>
              <a:rPr sz="2200" spc="380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when</a:t>
            </a:r>
            <a:r>
              <a:rPr sz="2200" spc="380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formula</a:t>
            </a:r>
            <a:r>
              <a:rPr sz="2200" spc="355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is</a:t>
            </a:r>
            <a:r>
              <a:rPr sz="2200" spc="380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expressed</a:t>
            </a:r>
            <a:r>
              <a:rPr sz="2200" spc="350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in</a:t>
            </a:r>
            <a:r>
              <a:rPr sz="2200" spc="375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units</a:t>
            </a:r>
            <a:r>
              <a:rPr sz="2200" spc="380" dirty="0">
                <a:latin typeface="Times New Roman"/>
                <a:cs typeface="Times New Roman"/>
              </a:rPr>
              <a:t> </a:t>
            </a:r>
            <a:r>
              <a:rPr sz="2200" spc="-25" dirty="0">
                <a:latin typeface="Times New Roman"/>
                <a:cs typeface="Times New Roman"/>
              </a:rPr>
              <a:t>of 	</a:t>
            </a:r>
            <a:r>
              <a:rPr sz="2200" spc="-10" dirty="0">
                <a:latin typeface="Times New Roman"/>
                <a:cs typeface="Times New Roman"/>
              </a:rPr>
              <a:t>volume</a:t>
            </a:r>
            <a:endParaRPr sz="2200">
              <a:latin typeface="Times New Roman"/>
              <a:cs typeface="Times New Roman"/>
            </a:endParaRPr>
          </a:p>
          <a:p>
            <a:pPr marL="469265" marR="5715" indent="-457200" algn="just">
              <a:lnSpc>
                <a:spcPct val="80000"/>
              </a:lnSpc>
              <a:spcBef>
                <a:spcPts val="530"/>
              </a:spcBef>
              <a:buAutoNum type="arabicPeriod"/>
              <a:tabLst>
                <a:tab pos="469265" algn="l"/>
              </a:tabLst>
            </a:pPr>
            <a:r>
              <a:rPr sz="2200" dirty="0">
                <a:latin typeface="Times New Roman"/>
                <a:cs typeface="Times New Roman"/>
              </a:rPr>
              <a:t>Calculate</a:t>
            </a:r>
            <a:r>
              <a:rPr sz="2200" spc="-70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equivalent</a:t>
            </a:r>
            <a:r>
              <a:rPr sz="2200" spc="-60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strength</a:t>
            </a:r>
            <a:r>
              <a:rPr sz="2200" spc="-20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of</a:t>
            </a:r>
            <a:r>
              <a:rPr sz="2200" spc="-15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a preparation</a:t>
            </a:r>
            <a:r>
              <a:rPr sz="2200" spc="-95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on the</a:t>
            </a:r>
            <a:r>
              <a:rPr sz="2200" spc="-15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basis</a:t>
            </a:r>
            <a:r>
              <a:rPr sz="2200" spc="-40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of</a:t>
            </a:r>
            <a:r>
              <a:rPr sz="2200" spc="10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weight</a:t>
            </a:r>
            <a:r>
              <a:rPr sz="2200" spc="10" dirty="0">
                <a:latin typeface="Times New Roman"/>
                <a:cs typeface="Times New Roman"/>
              </a:rPr>
              <a:t> </a:t>
            </a:r>
            <a:r>
              <a:rPr sz="2200" spc="-25" dirty="0">
                <a:latin typeface="Times New Roman"/>
                <a:cs typeface="Times New Roman"/>
              </a:rPr>
              <a:t>or </a:t>
            </a:r>
            <a:r>
              <a:rPr sz="2200" spc="-10" dirty="0">
                <a:latin typeface="Times New Roman"/>
                <a:cs typeface="Times New Roman"/>
              </a:rPr>
              <a:t>volume</a:t>
            </a:r>
            <a:endParaRPr sz="2200">
              <a:latin typeface="Times New Roman"/>
              <a:cs typeface="Times New Roman"/>
            </a:endParaRPr>
          </a:p>
          <a:p>
            <a:pPr marL="469265" indent="-456565" algn="just">
              <a:lnSpc>
                <a:spcPct val="100000"/>
              </a:lnSpc>
              <a:spcBef>
                <a:spcPts val="5"/>
              </a:spcBef>
              <a:buAutoNum type="arabicPeriod"/>
              <a:tabLst>
                <a:tab pos="469265" algn="l"/>
              </a:tabLst>
            </a:pPr>
            <a:r>
              <a:rPr sz="2200" dirty="0">
                <a:latin typeface="Times New Roman"/>
                <a:cs typeface="Times New Roman"/>
              </a:rPr>
              <a:t>Automated</a:t>
            </a:r>
            <a:r>
              <a:rPr sz="2200" spc="-80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Total</a:t>
            </a:r>
            <a:r>
              <a:rPr sz="2200" spc="-20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Parenteral</a:t>
            </a:r>
            <a:r>
              <a:rPr sz="2200" spc="-25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Nutrition</a:t>
            </a:r>
            <a:r>
              <a:rPr sz="2200" spc="-35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(TPN)</a:t>
            </a:r>
            <a:r>
              <a:rPr sz="2200" spc="-25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compounders</a:t>
            </a:r>
            <a:endParaRPr sz="2200">
              <a:latin typeface="Times New Roman"/>
              <a:cs typeface="Times New Roman"/>
            </a:endParaRPr>
          </a:p>
          <a:p>
            <a:pPr marL="460375" indent="-447675">
              <a:lnSpc>
                <a:spcPct val="100000"/>
              </a:lnSpc>
              <a:spcBef>
                <a:spcPts val="2400"/>
              </a:spcBef>
              <a:buSzPct val="90909"/>
              <a:buAutoNum type="arabicPeriod" startAt="2"/>
              <a:tabLst>
                <a:tab pos="460375" algn="l"/>
              </a:tabLst>
            </a:pPr>
            <a:r>
              <a:rPr sz="2200" b="1" i="1" u="sng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Times New Roman"/>
                <a:cs typeface="Times New Roman"/>
              </a:rPr>
              <a:t>Clinical</a:t>
            </a:r>
            <a:r>
              <a:rPr sz="2200" b="1" i="1" u="sng" spc="15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200" b="1" i="1" u="sng" spc="-10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Times New Roman"/>
                <a:cs typeface="Times New Roman"/>
              </a:rPr>
              <a:t>applications:</a:t>
            </a:r>
            <a:endParaRPr sz="2200">
              <a:latin typeface="Times New Roman"/>
              <a:cs typeface="Times New Roman"/>
            </a:endParaRPr>
          </a:p>
          <a:p>
            <a:pPr marL="356870" lvl="1" indent="-344170">
              <a:lnSpc>
                <a:spcPct val="100000"/>
              </a:lnSpc>
              <a:buFont typeface="Arial MT"/>
              <a:buChar char="•"/>
              <a:tabLst>
                <a:tab pos="356870" algn="l"/>
              </a:tabLst>
            </a:pPr>
            <a:r>
              <a:rPr sz="2200" dirty="0">
                <a:latin typeface="Times New Roman"/>
                <a:cs typeface="Times New Roman"/>
              </a:rPr>
              <a:t>Specific</a:t>
            </a:r>
            <a:r>
              <a:rPr sz="2200" spc="-5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gravity</a:t>
            </a:r>
            <a:r>
              <a:rPr sz="2200" spc="-30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is an</a:t>
            </a:r>
            <a:r>
              <a:rPr sz="2200" spc="-5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important</a:t>
            </a:r>
            <a:r>
              <a:rPr sz="2200" spc="10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factor in </a:t>
            </a:r>
            <a:r>
              <a:rPr sz="2200" spc="-10" dirty="0">
                <a:latin typeface="Times New Roman"/>
                <a:cs typeface="Times New Roman"/>
              </a:rPr>
              <a:t>urinalysis.</a:t>
            </a:r>
            <a:endParaRPr sz="2200">
              <a:latin typeface="Times New Roman"/>
              <a:cs typeface="Times New Roman"/>
            </a:endParaRPr>
          </a:p>
          <a:p>
            <a:pPr marL="356870" lvl="1" indent="-344170">
              <a:lnSpc>
                <a:spcPct val="100000"/>
              </a:lnSpc>
              <a:spcBef>
                <a:spcPts val="5"/>
              </a:spcBef>
              <a:buFont typeface="Arial MT"/>
              <a:buChar char="•"/>
              <a:tabLst>
                <a:tab pos="356870" algn="l"/>
              </a:tabLst>
            </a:pPr>
            <a:r>
              <a:rPr sz="2200" dirty="0">
                <a:latin typeface="Times New Roman"/>
                <a:cs typeface="Times New Roman"/>
              </a:rPr>
              <a:t>Normal Sp</a:t>
            </a:r>
            <a:r>
              <a:rPr sz="2200" spc="-5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Gr of urine</a:t>
            </a:r>
            <a:r>
              <a:rPr sz="2200" spc="-5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is</a:t>
            </a:r>
            <a:r>
              <a:rPr sz="2200" spc="25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1.010</a:t>
            </a:r>
            <a:r>
              <a:rPr sz="2200" spc="-10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–</a:t>
            </a:r>
            <a:r>
              <a:rPr sz="2200" spc="-5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1.025</a:t>
            </a:r>
            <a:endParaRPr sz="2200">
              <a:latin typeface="Times New Roman"/>
              <a:cs typeface="Times New Roman"/>
            </a:endParaRPr>
          </a:p>
          <a:p>
            <a:pPr marL="756285" lvl="2" indent="-287020">
              <a:lnSpc>
                <a:spcPts val="2375"/>
              </a:lnSpc>
              <a:buFont typeface="Arial MT"/>
              <a:buChar char="–"/>
              <a:tabLst>
                <a:tab pos="756285" algn="l"/>
                <a:tab pos="2270125" algn="l"/>
                <a:tab pos="3189605" algn="l"/>
                <a:tab pos="4002404" algn="l"/>
                <a:tab pos="4708525" algn="l"/>
                <a:tab pos="6586855" algn="l"/>
                <a:tab pos="7637780" algn="l"/>
                <a:tab pos="8170545" algn="l"/>
              </a:tabLst>
            </a:pPr>
            <a:r>
              <a:rPr sz="2200" dirty="0">
                <a:latin typeface="Times New Roman"/>
                <a:cs typeface="Times New Roman"/>
              </a:rPr>
              <a:t>Higher</a:t>
            </a:r>
            <a:r>
              <a:rPr sz="2200" spc="405" dirty="0">
                <a:latin typeface="Times New Roman"/>
                <a:cs typeface="Times New Roman"/>
              </a:rPr>
              <a:t> </a:t>
            </a:r>
            <a:r>
              <a:rPr sz="2200" spc="-20" dirty="0">
                <a:latin typeface="Times New Roman"/>
                <a:cs typeface="Times New Roman"/>
              </a:rPr>
              <a:t>than</a:t>
            </a:r>
            <a:r>
              <a:rPr sz="2200" dirty="0">
                <a:latin typeface="Times New Roman"/>
                <a:cs typeface="Times New Roman"/>
              </a:rPr>
              <a:t>	</a:t>
            </a:r>
            <a:r>
              <a:rPr sz="2200" spc="-10" dirty="0">
                <a:latin typeface="Times New Roman"/>
                <a:cs typeface="Times New Roman"/>
              </a:rPr>
              <a:t>normal</a:t>
            </a:r>
            <a:r>
              <a:rPr sz="2200" dirty="0">
                <a:latin typeface="Times New Roman"/>
                <a:cs typeface="Times New Roman"/>
              </a:rPr>
              <a:t>	sp</a:t>
            </a:r>
            <a:r>
              <a:rPr sz="2200" spc="425" dirty="0">
                <a:latin typeface="Times New Roman"/>
                <a:cs typeface="Times New Roman"/>
              </a:rPr>
              <a:t> </a:t>
            </a:r>
            <a:r>
              <a:rPr sz="2200" spc="-25" dirty="0">
                <a:latin typeface="Times New Roman"/>
                <a:cs typeface="Times New Roman"/>
              </a:rPr>
              <a:t>gr:</a:t>
            </a:r>
            <a:r>
              <a:rPr sz="2200" dirty="0">
                <a:latin typeface="Times New Roman"/>
                <a:cs typeface="Times New Roman"/>
              </a:rPr>
              <a:t>	</a:t>
            </a:r>
            <a:r>
              <a:rPr sz="2200" spc="-10" dirty="0">
                <a:latin typeface="Times New Roman"/>
                <a:cs typeface="Times New Roman"/>
              </a:rPr>
              <a:t>urine</a:t>
            </a:r>
            <a:r>
              <a:rPr sz="2200" dirty="0">
                <a:latin typeface="Times New Roman"/>
                <a:cs typeface="Times New Roman"/>
              </a:rPr>
              <a:t>	is</a:t>
            </a:r>
            <a:r>
              <a:rPr sz="2200" spc="445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concentrated</a:t>
            </a:r>
            <a:r>
              <a:rPr sz="2200" dirty="0">
                <a:latin typeface="Times New Roman"/>
                <a:cs typeface="Times New Roman"/>
              </a:rPr>
              <a:t>	</a:t>
            </a:r>
            <a:r>
              <a:rPr sz="2200" spc="-10" dirty="0">
                <a:latin typeface="Times New Roman"/>
                <a:cs typeface="Times New Roman"/>
              </a:rPr>
              <a:t>possible</a:t>
            </a:r>
            <a:r>
              <a:rPr sz="2200" dirty="0">
                <a:latin typeface="Times New Roman"/>
                <a:cs typeface="Times New Roman"/>
              </a:rPr>
              <a:t>	</a:t>
            </a:r>
            <a:r>
              <a:rPr sz="2200" spc="-25" dirty="0">
                <a:latin typeface="Times New Roman"/>
                <a:cs typeface="Times New Roman"/>
              </a:rPr>
              <a:t>due</a:t>
            </a:r>
            <a:r>
              <a:rPr sz="2200" dirty="0">
                <a:latin typeface="Times New Roman"/>
                <a:cs typeface="Times New Roman"/>
              </a:rPr>
              <a:t>	</a:t>
            </a:r>
            <a:r>
              <a:rPr sz="2200" spc="-25" dirty="0">
                <a:latin typeface="Times New Roman"/>
                <a:cs typeface="Times New Roman"/>
              </a:rPr>
              <a:t>to</a:t>
            </a:r>
            <a:endParaRPr sz="2200">
              <a:latin typeface="Times New Roman"/>
              <a:cs typeface="Times New Roman"/>
            </a:endParaRPr>
          </a:p>
          <a:p>
            <a:pPr marL="756285">
              <a:lnSpc>
                <a:spcPts val="2375"/>
              </a:lnSpc>
            </a:pPr>
            <a:r>
              <a:rPr sz="2200" dirty="0">
                <a:latin typeface="Times New Roman"/>
                <a:cs typeface="Times New Roman"/>
              </a:rPr>
              <a:t>excess electrolytes, glucose, protein or water</a:t>
            </a:r>
            <a:r>
              <a:rPr sz="2200" spc="10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loss.</a:t>
            </a:r>
            <a:endParaRPr sz="2200">
              <a:latin typeface="Times New Roman"/>
              <a:cs typeface="Times New Roman"/>
            </a:endParaRPr>
          </a:p>
          <a:p>
            <a:pPr marL="756285" lvl="2" indent="-287020">
              <a:lnSpc>
                <a:spcPts val="2375"/>
              </a:lnSpc>
              <a:buFont typeface="Arial MT"/>
              <a:buChar char="–"/>
              <a:tabLst>
                <a:tab pos="756285" algn="l"/>
                <a:tab pos="1624330" algn="l"/>
                <a:tab pos="2249170" algn="l"/>
                <a:tab pos="3180715" algn="l"/>
                <a:tab pos="3570604" algn="l"/>
                <a:tab pos="4020820" algn="l"/>
                <a:tab pos="4736465" algn="l"/>
                <a:tab pos="5064760" algn="l"/>
                <a:tab pos="5847080" algn="l"/>
                <a:tab pos="6922134" algn="l"/>
                <a:tab pos="7467600" algn="l"/>
                <a:tab pos="7827009" algn="l"/>
              </a:tabLst>
            </a:pPr>
            <a:r>
              <a:rPr sz="2200" spc="-10" dirty="0">
                <a:latin typeface="Times New Roman"/>
                <a:cs typeface="Times New Roman"/>
              </a:rPr>
              <a:t>Lower</a:t>
            </a:r>
            <a:r>
              <a:rPr sz="2200" dirty="0">
                <a:latin typeface="Times New Roman"/>
                <a:cs typeface="Times New Roman"/>
              </a:rPr>
              <a:t>	</a:t>
            </a:r>
            <a:r>
              <a:rPr sz="2200" spc="-20" dirty="0">
                <a:latin typeface="Times New Roman"/>
                <a:cs typeface="Times New Roman"/>
              </a:rPr>
              <a:t>than</a:t>
            </a:r>
            <a:r>
              <a:rPr sz="2200" dirty="0">
                <a:latin typeface="Times New Roman"/>
                <a:cs typeface="Times New Roman"/>
              </a:rPr>
              <a:t>	</a:t>
            </a:r>
            <a:r>
              <a:rPr sz="2200" spc="-10" dirty="0">
                <a:latin typeface="Times New Roman"/>
                <a:cs typeface="Times New Roman"/>
              </a:rPr>
              <a:t>normal</a:t>
            </a:r>
            <a:r>
              <a:rPr sz="2200" dirty="0">
                <a:latin typeface="Times New Roman"/>
                <a:cs typeface="Times New Roman"/>
              </a:rPr>
              <a:t>	</a:t>
            </a:r>
            <a:r>
              <a:rPr sz="2200" spc="-25" dirty="0">
                <a:latin typeface="Times New Roman"/>
                <a:cs typeface="Times New Roman"/>
              </a:rPr>
              <a:t>sp</a:t>
            </a:r>
            <a:r>
              <a:rPr sz="2200" dirty="0">
                <a:latin typeface="Times New Roman"/>
                <a:cs typeface="Times New Roman"/>
              </a:rPr>
              <a:t>	</a:t>
            </a:r>
            <a:r>
              <a:rPr sz="2200" spc="-25" dirty="0">
                <a:latin typeface="Times New Roman"/>
                <a:cs typeface="Times New Roman"/>
              </a:rPr>
              <a:t>gr:</a:t>
            </a:r>
            <a:r>
              <a:rPr sz="2200" dirty="0">
                <a:latin typeface="Times New Roman"/>
                <a:cs typeface="Times New Roman"/>
              </a:rPr>
              <a:t>	</a:t>
            </a:r>
            <a:r>
              <a:rPr sz="2200" spc="-10" dirty="0">
                <a:latin typeface="Times New Roman"/>
                <a:cs typeface="Times New Roman"/>
              </a:rPr>
              <a:t>urine</a:t>
            </a:r>
            <a:r>
              <a:rPr sz="2200" dirty="0">
                <a:latin typeface="Times New Roman"/>
                <a:cs typeface="Times New Roman"/>
              </a:rPr>
              <a:t>	</a:t>
            </a:r>
            <a:r>
              <a:rPr sz="2200" spc="-25" dirty="0">
                <a:latin typeface="Times New Roman"/>
                <a:cs typeface="Times New Roman"/>
              </a:rPr>
              <a:t>is</a:t>
            </a:r>
            <a:r>
              <a:rPr sz="2200" dirty="0">
                <a:latin typeface="Times New Roman"/>
                <a:cs typeface="Times New Roman"/>
              </a:rPr>
              <a:t>	</a:t>
            </a:r>
            <a:r>
              <a:rPr sz="2200" spc="-10" dirty="0">
                <a:latin typeface="Times New Roman"/>
                <a:cs typeface="Times New Roman"/>
              </a:rPr>
              <a:t>dilute</a:t>
            </a:r>
            <a:r>
              <a:rPr sz="2200" dirty="0">
                <a:latin typeface="Times New Roman"/>
                <a:cs typeface="Times New Roman"/>
              </a:rPr>
              <a:t>	</a:t>
            </a:r>
            <a:r>
              <a:rPr sz="2200" spc="-10" dirty="0">
                <a:latin typeface="Times New Roman"/>
                <a:cs typeface="Times New Roman"/>
              </a:rPr>
              <a:t>possibly</a:t>
            </a:r>
            <a:r>
              <a:rPr sz="2200" dirty="0">
                <a:latin typeface="Times New Roman"/>
                <a:cs typeface="Times New Roman"/>
              </a:rPr>
              <a:t>	</a:t>
            </a:r>
            <a:r>
              <a:rPr sz="2200" spc="-25" dirty="0">
                <a:latin typeface="Times New Roman"/>
                <a:cs typeface="Times New Roman"/>
              </a:rPr>
              <a:t>due</a:t>
            </a:r>
            <a:r>
              <a:rPr sz="2200" dirty="0">
                <a:latin typeface="Times New Roman"/>
                <a:cs typeface="Times New Roman"/>
              </a:rPr>
              <a:t>	</a:t>
            </a:r>
            <a:r>
              <a:rPr sz="2200" spc="-25" dirty="0">
                <a:latin typeface="Times New Roman"/>
                <a:cs typeface="Times New Roman"/>
              </a:rPr>
              <a:t>to</a:t>
            </a:r>
            <a:r>
              <a:rPr sz="2200" dirty="0">
                <a:latin typeface="Times New Roman"/>
                <a:cs typeface="Times New Roman"/>
              </a:rPr>
              <a:t>	</a:t>
            </a:r>
            <a:r>
              <a:rPr sz="2200" spc="-10" dirty="0">
                <a:latin typeface="Times New Roman"/>
                <a:cs typeface="Times New Roman"/>
              </a:rPr>
              <a:t>renal</a:t>
            </a:r>
            <a:endParaRPr sz="2200">
              <a:latin typeface="Times New Roman"/>
              <a:cs typeface="Times New Roman"/>
            </a:endParaRPr>
          </a:p>
          <a:p>
            <a:pPr marL="756285">
              <a:lnSpc>
                <a:spcPts val="2375"/>
              </a:lnSpc>
            </a:pPr>
            <a:r>
              <a:rPr sz="2200" dirty="0">
                <a:latin typeface="Times New Roman"/>
                <a:cs typeface="Times New Roman"/>
              </a:rPr>
              <a:t>disease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or</a:t>
            </a:r>
            <a:r>
              <a:rPr sz="2200" spc="10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diabetes</a:t>
            </a:r>
            <a:r>
              <a:rPr sz="2200" spc="10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insipidus</a:t>
            </a:r>
            <a:endParaRPr sz="2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283836" y="387440"/>
            <a:ext cx="8575040" cy="2500630"/>
            <a:chOff x="283836" y="387440"/>
            <a:chExt cx="8575040" cy="250063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83836" y="387440"/>
              <a:ext cx="8574675" cy="2201363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07847" y="789431"/>
              <a:ext cx="8523478" cy="2098421"/>
            </a:xfrm>
            <a:prstGeom prst="rect">
              <a:avLst/>
            </a:prstGeom>
          </p:spPr>
        </p:pic>
        <p:pic>
          <p:nvPicPr>
            <p:cNvPr id="5" name="object 5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324611" y="406908"/>
              <a:ext cx="8497824" cy="2124456"/>
            </a:xfrm>
            <a:prstGeom prst="rect">
              <a:avLst/>
            </a:prstGeom>
          </p:spPr>
        </p:pic>
      </p:grp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324611" y="406908"/>
            <a:ext cx="8498205" cy="2124710"/>
          </a:xfrm>
          <a:prstGeom prst="rect">
            <a:avLst/>
          </a:prstGeom>
          <a:ln w="9144">
            <a:solidFill>
              <a:srgbClr val="BD4A47"/>
            </a:solidFill>
          </a:ln>
        </p:spPr>
        <p:txBody>
          <a:bodyPr vert="horz" wrap="square" lIns="0" tIns="571500" rIns="0" bIns="0" rtlCol="0">
            <a:spAutoFit/>
          </a:bodyPr>
          <a:lstStyle/>
          <a:p>
            <a:pPr marL="2172970" marR="387985" indent="-1778000">
              <a:lnSpc>
                <a:spcPct val="100000"/>
              </a:lnSpc>
              <a:spcBef>
                <a:spcPts val="4500"/>
              </a:spcBef>
            </a:pPr>
            <a:r>
              <a:rPr sz="4800" i="0" dirty="0">
                <a:solidFill>
                  <a:srgbClr val="C00000"/>
                </a:solidFill>
                <a:latin typeface="Times New Roman"/>
                <a:cs typeface="Times New Roman"/>
              </a:rPr>
              <a:t>Density,</a:t>
            </a:r>
            <a:r>
              <a:rPr sz="4800" i="0" spc="-240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4800" i="0" dirty="0">
                <a:solidFill>
                  <a:srgbClr val="C00000"/>
                </a:solidFill>
                <a:latin typeface="Times New Roman"/>
                <a:cs typeface="Times New Roman"/>
              </a:rPr>
              <a:t>Specific</a:t>
            </a:r>
            <a:r>
              <a:rPr sz="4800" i="0" spc="-240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4800" i="0" dirty="0">
                <a:solidFill>
                  <a:srgbClr val="C00000"/>
                </a:solidFill>
                <a:latin typeface="Times New Roman"/>
                <a:cs typeface="Times New Roman"/>
              </a:rPr>
              <a:t>Gravity,</a:t>
            </a:r>
            <a:r>
              <a:rPr sz="4800" i="0" spc="-235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4800" i="0" spc="-25" dirty="0">
                <a:solidFill>
                  <a:srgbClr val="C00000"/>
                </a:solidFill>
                <a:latin typeface="Times New Roman"/>
                <a:cs typeface="Times New Roman"/>
              </a:rPr>
              <a:t>and </a:t>
            </a:r>
            <a:r>
              <a:rPr sz="4800" i="0" dirty="0">
                <a:solidFill>
                  <a:srgbClr val="C00000"/>
                </a:solidFill>
                <a:latin typeface="Times New Roman"/>
                <a:cs typeface="Times New Roman"/>
              </a:rPr>
              <a:t>Specific</a:t>
            </a:r>
            <a:r>
              <a:rPr sz="4800" i="0" spc="-240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4800" i="0" spc="-10" dirty="0">
                <a:solidFill>
                  <a:srgbClr val="C00000"/>
                </a:solidFill>
                <a:latin typeface="Times New Roman"/>
                <a:cs typeface="Times New Roman"/>
              </a:rPr>
              <a:t>Volume</a:t>
            </a:r>
            <a:endParaRPr sz="4800">
              <a:latin typeface="Times New Roman"/>
              <a:cs typeface="Times New Roman"/>
            </a:endParaRPr>
          </a:p>
        </p:txBody>
      </p:sp>
      <p:pic>
        <p:nvPicPr>
          <p:cNvPr id="7" name="object 7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5797296" y="3715511"/>
            <a:ext cx="2590800" cy="2304288"/>
          </a:xfrm>
          <a:prstGeom prst="rect">
            <a:avLst/>
          </a:prstGeom>
        </p:spPr>
      </p:pic>
      <p:pic>
        <p:nvPicPr>
          <p:cNvPr id="8" name="object 8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295656" y="2529839"/>
            <a:ext cx="4681728" cy="4139184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34112" y="131063"/>
            <a:ext cx="8714740" cy="634365"/>
          </a:xfrm>
          <a:prstGeom prst="rect">
            <a:avLst/>
          </a:prstGeom>
          <a:solidFill>
            <a:srgbClr val="C0504D"/>
          </a:solidFill>
          <a:ln w="24384">
            <a:solidFill>
              <a:srgbClr val="8B3836"/>
            </a:solidFill>
          </a:ln>
        </p:spPr>
        <p:txBody>
          <a:bodyPr vert="horz" wrap="square" lIns="0" tIns="27305" rIns="0" bIns="0" rtlCol="0">
            <a:spAutoFit/>
          </a:bodyPr>
          <a:lstStyle/>
          <a:p>
            <a:pPr marL="6985" algn="ctr">
              <a:lnSpc>
                <a:spcPct val="100000"/>
              </a:lnSpc>
              <a:spcBef>
                <a:spcPts val="215"/>
              </a:spcBef>
            </a:pPr>
            <a:r>
              <a:rPr sz="3600" b="0" i="0" dirty="0">
                <a:solidFill>
                  <a:srgbClr val="FFFFFF"/>
                </a:solidFill>
                <a:latin typeface="Times New Roman"/>
                <a:cs typeface="Times New Roman"/>
              </a:rPr>
              <a:t>Specific</a:t>
            </a:r>
            <a:r>
              <a:rPr sz="3600" b="0" i="0" spc="-19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600" b="0" i="0" spc="-10" dirty="0">
                <a:solidFill>
                  <a:srgbClr val="FFFFFF"/>
                </a:solidFill>
                <a:latin typeface="Times New Roman"/>
                <a:cs typeface="Times New Roman"/>
              </a:rPr>
              <a:t>Volume</a:t>
            </a:r>
            <a:endParaRPr sz="36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43255" y="908303"/>
            <a:ext cx="8714740" cy="5819140"/>
          </a:xfrm>
          <a:custGeom>
            <a:avLst/>
            <a:gdLst/>
            <a:ahLst/>
            <a:cxnLst/>
            <a:rect l="l" t="t" r="r" b="b"/>
            <a:pathLst>
              <a:path w="8714740" h="5819140">
                <a:moveTo>
                  <a:pt x="0" y="5818632"/>
                </a:moveTo>
                <a:lnTo>
                  <a:pt x="8714232" y="5818632"/>
                </a:lnTo>
                <a:lnTo>
                  <a:pt x="8714232" y="0"/>
                </a:lnTo>
                <a:lnTo>
                  <a:pt x="0" y="0"/>
                </a:lnTo>
                <a:lnTo>
                  <a:pt x="0" y="5818632"/>
                </a:lnTo>
                <a:close/>
              </a:path>
            </a:pathLst>
          </a:custGeom>
          <a:ln w="24384">
            <a:solidFill>
              <a:srgbClr val="C0504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222300" y="1177290"/>
            <a:ext cx="8552815" cy="5221605"/>
          </a:xfrm>
          <a:prstGeom prst="rect">
            <a:avLst/>
          </a:prstGeom>
        </p:spPr>
        <p:txBody>
          <a:bodyPr vert="horz" wrap="square" lIns="0" tIns="85725" rIns="0" bIns="0" rtlCol="0">
            <a:spAutoFit/>
          </a:bodyPr>
          <a:lstStyle/>
          <a:p>
            <a:pPr marL="354330" marR="5080" indent="-342265" algn="just">
              <a:lnSpc>
                <a:spcPct val="80000"/>
              </a:lnSpc>
              <a:spcBef>
                <a:spcPts val="675"/>
              </a:spcBef>
              <a:buFont typeface="Arial MT"/>
              <a:buChar char="•"/>
              <a:tabLst>
                <a:tab pos="356870" algn="l"/>
              </a:tabLst>
            </a:pPr>
            <a:r>
              <a:rPr sz="2400" dirty="0">
                <a:latin typeface="Times New Roman"/>
                <a:cs typeface="Times New Roman"/>
              </a:rPr>
              <a:t>Specific</a:t>
            </a:r>
            <a:r>
              <a:rPr sz="2400" spc="3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volume,</a:t>
            </a:r>
            <a:r>
              <a:rPr sz="2400" spc="7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in</a:t>
            </a:r>
            <a:r>
              <a:rPr sz="2400" spc="7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pharmaceutical</a:t>
            </a:r>
            <a:r>
              <a:rPr sz="2400" spc="7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practice,</a:t>
            </a:r>
            <a:r>
              <a:rPr sz="2400" spc="4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is</a:t>
            </a:r>
            <a:r>
              <a:rPr sz="2400" spc="8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an</a:t>
            </a:r>
            <a:r>
              <a:rPr sz="2400" spc="6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abstract</a:t>
            </a:r>
            <a:r>
              <a:rPr sz="2400" spc="7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number 	</a:t>
            </a:r>
            <a:r>
              <a:rPr sz="2400" dirty="0">
                <a:latin typeface="Times New Roman"/>
                <a:cs typeface="Times New Roman"/>
              </a:rPr>
              <a:t>representing</a:t>
            </a:r>
            <a:r>
              <a:rPr sz="2400" spc="459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the</a:t>
            </a:r>
            <a:r>
              <a:rPr sz="2400" spc="49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ratio,</a:t>
            </a:r>
            <a:r>
              <a:rPr sz="2400" spc="48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expressed</a:t>
            </a:r>
            <a:r>
              <a:rPr sz="2400" spc="50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decimally,</a:t>
            </a:r>
            <a:r>
              <a:rPr sz="2400" spc="47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of</a:t>
            </a:r>
            <a:r>
              <a:rPr sz="2400" spc="50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the</a:t>
            </a:r>
            <a:r>
              <a:rPr sz="2400" spc="47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volume</a:t>
            </a:r>
            <a:r>
              <a:rPr sz="2400" spc="49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of</a:t>
            </a:r>
            <a:r>
              <a:rPr sz="2400" spc="500" dirty="0">
                <a:latin typeface="Times New Roman"/>
                <a:cs typeface="Times New Roman"/>
              </a:rPr>
              <a:t> </a:t>
            </a:r>
            <a:r>
              <a:rPr sz="2400" spc="-50" dirty="0">
                <a:latin typeface="Times New Roman"/>
                <a:cs typeface="Times New Roman"/>
              </a:rPr>
              <a:t>a 	</a:t>
            </a:r>
            <a:r>
              <a:rPr sz="2400" dirty="0">
                <a:latin typeface="Times New Roman"/>
                <a:cs typeface="Times New Roman"/>
              </a:rPr>
              <a:t>substance</a:t>
            </a:r>
            <a:r>
              <a:rPr sz="2400" spc="229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to</a:t>
            </a:r>
            <a:r>
              <a:rPr sz="2400" spc="24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the</a:t>
            </a:r>
            <a:r>
              <a:rPr sz="2400" spc="23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volume</a:t>
            </a:r>
            <a:r>
              <a:rPr sz="2400" spc="254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of</a:t>
            </a:r>
            <a:r>
              <a:rPr sz="2400" spc="229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an</a:t>
            </a:r>
            <a:r>
              <a:rPr sz="2400" spc="24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equal</a:t>
            </a:r>
            <a:r>
              <a:rPr sz="2400" spc="27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weight</a:t>
            </a:r>
            <a:r>
              <a:rPr sz="2400" spc="24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of</a:t>
            </a:r>
            <a:r>
              <a:rPr sz="2400" spc="229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another</a:t>
            </a:r>
            <a:r>
              <a:rPr sz="2400" spc="25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substance 	</a:t>
            </a:r>
            <a:r>
              <a:rPr sz="2400" dirty="0">
                <a:latin typeface="Times New Roman"/>
                <a:cs typeface="Times New Roman"/>
              </a:rPr>
              <a:t>taken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as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standard,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both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having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the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same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temperature.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695"/>
              </a:spcBef>
              <a:buFont typeface="Arial MT"/>
              <a:buChar char="•"/>
            </a:pPr>
            <a:endParaRPr sz="2400">
              <a:latin typeface="Times New Roman"/>
              <a:cs typeface="Times New Roman"/>
            </a:endParaRPr>
          </a:p>
          <a:p>
            <a:pPr marL="354330" marR="6985" indent="-342265" algn="just">
              <a:lnSpc>
                <a:spcPct val="80100"/>
              </a:lnSpc>
              <a:buFont typeface="Arial MT"/>
              <a:buChar char="•"/>
              <a:tabLst>
                <a:tab pos="356870" algn="l"/>
              </a:tabLst>
            </a:pPr>
            <a:r>
              <a:rPr sz="2400" dirty="0">
                <a:latin typeface="Times New Roman"/>
                <a:cs typeface="Times New Roman"/>
              </a:rPr>
              <a:t>Whereas</a:t>
            </a:r>
            <a:r>
              <a:rPr sz="2400" spc="20" dirty="0">
                <a:latin typeface="Times New Roman"/>
                <a:cs typeface="Times New Roman"/>
              </a:rPr>
              <a:t>  </a:t>
            </a:r>
            <a:r>
              <a:rPr sz="2400" dirty="0">
                <a:latin typeface="Times New Roman"/>
                <a:cs typeface="Times New Roman"/>
              </a:rPr>
              <a:t>specific</a:t>
            </a:r>
            <a:r>
              <a:rPr sz="2400" spc="20" dirty="0">
                <a:latin typeface="Times New Roman"/>
                <a:cs typeface="Times New Roman"/>
              </a:rPr>
              <a:t>  </a:t>
            </a:r>
            <a:r>
              <a:rPr sz="2400" dirty="0">
                <a:latin typeface="Times New Roman"/>
                <a:cs typeface="Times New Roman"/>
              </a:rPr>
              <a:t>gravity</a:t>
            </a:r>
            <a:r>
              <a:rPr sz="2400" spc="58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is</a:t>
            </a:r>
            <a:r>
              <a:rPr sz="2400" spc="25" dirty="0">
                <a:latin typeface="Times New Roman"/>
                <a:cs typeface="Times New Roman"/>
              </a:rPr>
              <a:t>  </a:t>
            </a:r>
            <a:r>
              <a:rPr sz="2400" dirty="0">
                <a:latin typeface="Times New Roman"/>
                <a:cs typeface="Times New Roman"/>
              </a:rPr>
              <a:t>a</a:t>
            </a:r>
            <a:r>
              <a:rPr sz="2400" spc="20" dirty="0">
                <a:latin typeface="Times New Roman"/>
                <a:cs typeface="Times New Roman"/>
              </a:rPr>
              <a:t>  </a:t>
            </a:r>
            <a:r>
              <a:rPr sz="2400" dirty="0">
                <a:latin typeface="Times New Roman"/>
                <a:cs typeface="Times New Roman"/>
              </a:rPr>
              <a:t>comparison</a:t>
            </a:r>
            <a:r>
              <a:rPr sz="2400" spc="20" dirty="0">
                <a:latin typeface="Times New Roman"/>
                <a:cs typeface="Times New Roman"/>
              </a:rPr>
              <a:t>  </a:t>
            </a:r>
            <a:r>
              <a:rPr sz="2400" dirty="0">
                <a:latin typeface="Times New Roman"/>
                <a:cs typeface="Times New Roman"/>
              </a:rPr>
              <a:t>of</a:t>
            </a:r>
            <a:r>
              <a:rPr sz="2400" spc="20" dirty="0">
                <a:latin typeface="Times New Roman"/>
                <a:cs typeface="Times New Roman"/>
              </a:rPr>
              <a:t>  </a:t>
            </a:r>
            <a:r>
              <a:rPr sz="2400" dirty="0">
                <a:latin typeface="Times New Roman"/>
                <a:cs typeface="Times New Roman"/>
              </a:rPr>
              <a:t>weights</a:t>
            </a:r>
            <a:r>
              <a:rPr sz="2400" spc="25" dirty="0">
                <a:latin typeface="Times New Roman"/>
                <a:cs typeface="Times New Roman"/>
              </a:rPr>
              <a:t>  </a:t>
            </a:r>
            <a:r>
              <a:rPr sz="2400" dirty="0">
                <a:latin typeface="Times New Roman"/>
                <a:cs typeface="Times New Roman"/>
              </a:rPr>
              <a:t>of</a:t>
            </a:r>
            <a:r>
              <a:rPr sz="2400" spc="30" dirty="0">
                <a:latin typeface="Times New Roman"/>
                <a:cs typeface="Times New Roman"/>
              </a:rPr>
              <a:t>  </a:t>
            </a:r>
            <a:r>
              <a:rPr sz="2400" spc="-10" dirty="0">
                <a:latin typeface="Times New Roman"/>
                <a:cs typeface="Times New Roman"/>
              </a:rPr>
              <a:t>equal 	</a:t>
            </a:r>
            <a:r>
              <a:rPr sz="2400" dirty="0">
                <a:latin typeface="Times New Roman"/>
                <a:cs typeface="Times New Roman"/>
              </a:rPr>
              <a:t>volumes,</a:t>
            </a:r>
            <a:r>
              <a:rPr sz="2400" spc="459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specific</a:t>
            </a:r>
            <a:r>
              <a:rPr sz="2400" spc="47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volume</a:t>
            </a:r>
            <a:r>
              <a:rPr sz="2400" spc="47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is</a:t>
            </a:r>
            <a:r>
              <a:rPr sz="2400" spc="484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</a:t>
            </a:r>
            <a:r>
              <a:rPr sz="2400" spc="47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comparison</a:t>
            </a:r>
            <a:r>
              <a:rPr sz="2400" spc="49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of</a:t>
            </a:r>
            <a:r>
              <a:rPr sz="2400" spc="47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volumes</a:t>
            </a:r>
            <a:r>
              <a:rPr sz="2400" spc="48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of</a:t>
            </a:r>
            <a:r>
              <a:rPr sz="2400" spc="47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equal 	weights.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695"/>
              </a:spcBef>
              <a:buFont typeface="Arial MT"/>
              <a:buChar char="•"/>
            </a:pPr>
            <a:endParaRPr sz="2400">
              <a:latin typeface="Times New Roman"/>
              <a:cs typeface="Times New Roman"/>
            </a:endParaRPr>
          </a:p>
          <a:p>
            <a:pPr marL="354330" marR="6350" indent="-342265" algn="just">
              <a:lnSpc>
                <a:spcPct val="80100"/>
              </a:lnSpc>
              <a:buFont typeface="Arial MT"/>
              <a:buChar char="•"/>
              <a:tabLst>
                <a:tab pos="356870" algn="l"/>
              </a:tabLst>
            </a:pPr>
            <a:r>
              <a:rPr sz="2400" dirty="0">
                <a:latin typeface="Times New Roman"/>
                <a:cs typeface="Times New Roman"/>
              </a:rPr>
              <a:t>Because</a:t>
            </a:r>
            <a:r>
              <a:rPr sz="2400" spc="19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of</a:t>
            </a:r>
            <a:r>
              <a:rPr sz="2400" spc="2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this</a:t>
            </a:r>
            <a:r>
              <a:rPr sz="2400" spc="2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relationship,</a:t>
            </a:r>
            <a:r>
              <a:rPr sz="2400" spc="229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specific</a:t>
            </a:r>
            <a:r>
              <a:rPr sz="2400" spc="19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gravity</a:t>
            </a:r>
            <a:r>
              <a:rPr sz="2400" spc="15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and</a:t>
            </a:r>
            <a:r>
              <a:rPr sz="2400" spc="2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specific</a:t>
            </a:r>
            <a:r>
              <a:rPr sz="2400" spc="21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volume 	</a:t>
            </a:r>
            <a:r>
              <a:rPr sz="2400" dirty="0">
                <a:latin typeface="Times New Roman"/>
                <a:cs typeface="Times New Roman"/>
              </a:rPr>
              <a:t>are</a:t>
            </a:r>
            <a:r>
              <a:rPr sz="2400" spc="-4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reciprocals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that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is,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if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they</a:t>
            </a:r>
            <a:r>
              <a:rPr sz="2400" spc="-8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are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multiplied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together,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the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product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spc="-25" dirty="0">
                <a:latin typeface="Times New Roman"/>
                <a:cs typeface="Times New Roman"/>
              </a:rPr>
              <a:t>is 	1.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695"/>
              </a:spcBef>
              <a:buFont typeface="Arial MT"/>
              <a:buChar char="•"/>
            </a:pPr>
            <a:endParaRPr sz="2400">
              <a:latin typeface="Times New Roman"/>
              <a:cs typeface="Times New Roman"/>
            </a:endParaRPr>
          </a:p>
          <a:p>
            <a:pPr marL="354330" marR="5715" indent="-342265" algn="just">
              <a:lnSpc>
                <a:spcPct val="80000"/>
              </a:lnSpc>
              <a:spcBef>
                <a:spcPts val="5"/>
              </a:spcBef>
              <a:buFont typeface="Arial MT"/>
              <a:buChar char="•"/>
              <a:tabLst>
                <a:tab pos="356870" algn="l"/>
              </a:tabLst>
            </a:pPr>
            <a:r>
              <a:rPr sz="2400" dirty="0">
                <a:latin typeface="Times New Roman"/>
                <a:cs typeface="Times New Roman"/>
              </a:rPr>
              <a:t>Since</a:t>
            </a:r>
            <a:r>
              <a:rPr sz="2400" spc="5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water</a:t>
            </a:r>
            <a:r>
              <a:rPr sz="2400" spc="5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is</a:t>
            </a:r>
            <a:r>
              <a:rPr sz="2400" spc="54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the</a:t>
            </a:r>
            <a:r>
              <a:rPr sz="2400" spc="5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standard</a:t>
            </a:r>
            <a:r>
              <a:rPr sz="2400" spc="5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then,</a:t>
            </a:r>
            <a:r>
              <a:rPr sz="2400" spc="5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specific</a:t>
            </a:r>
            <a:r>
              <a:rPr sz="2400" spc="5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volume</a:t>
            </a:r>
            <a:r>
              <a:rPr sz="2400" spc="5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tells</a:t>
            </a:r>
            <a:r>
              <a:rPr sz="2400" spc="54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us</a:t>
            </a:r>
            <a:r>
              <a:rPr sz="2400" spc="535" dirty="0">
                <a:latin typeface="Times New Roman"/>
                <a:cs typeface="Times New Roman"/>
              </a:rPr>
              <a:t> </a:t>
            </a:r>
            <a:r>
              <a:rPr sz="2400" spc="-25" dirty="0">
                <a:latin typeface="Times New Roman"/>
                <a:cs typeface="Times New Roman"/>
              </a:rPr>
              <a:t>how 	</a:t>
            </a:r>
            <a:r>
              <a:rPr sz="2400" dirty="0">
                <a:latin typeface="Times New Roman"/>
                <a:cs typeface="Times New Roman"/>
              </a:rPr>
              <a:t>much</a:t>
            </a:r>
            <a:r>
              <a:rPr sz="2400" spc="58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greater</a:t>
            </a:r>
            <a:r>
              <a:rPr sz="2400" spc="59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(or</a:t>
            </a:r>
            <a:r>
              <a:rPr sz="2400" spc="57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smaller)  in</a:t>
            </a:r>
            <a:r>
              <a:rPr sz="2400" spc="5" dirty="0">
                <a:latin typeface="Times New Roman"/>
                <a:cs typeface="Times New Roman"/>
              </a:rPr>
              <a:t>  </a:t>
            </a:r>
            <a:r>
              <a:rPr sz="2400" dirty="0">
                <a:latin typeface="Times New Roman"/>
                <a:cs typeface="Times New Roman"/>
              </a:rPr>
              <a:t>volume</a:t>
            </a:r>
            <a:r>
              <a:rPr sz="2400" spc="58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  mass</a:t>
            </a:r>
            <a:r>
              <a:rPr sz="2400" spc="5" dirty="0">
                <a:latin typeface="Times New Roman"/>
                <a:cs typeface="Times New Roman"/>
              </a:rPr>
              <a:t>  </a:t>
            </a:r>
            <a:r>
              <a:rPr sz="2400" dirty="0">
                <a:latin typeface="Times New Roman"/>
                <a:cs typeface="Times New Roman"/>
              </a:rPr>
              <a:t>is</a:t>
            </a:r>
            <a:r>
              <a:rPr sz="2400" spc="59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than  the  </a:t>
            </a:r>
            <a:r>
              <a:rPr sz="2400" spc="-20" dirty="0">
                <a:latin typeface="Times New Roman"/>
                <a:cs typeface="Times New Roman"/>
              </a:rPr>
              <a:t>same 	</a:t>
            </a:r>
            <a:r>
              <a:rPr sz="2400" dirty="0">
                <a:latin typeface="Times New Roman"/>
                <a:cs typeface="Times New Roman"/>
              </a:rPr>
              <a:t>weight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of</a:t>
            </a:r>
            <a:r>
              <a:rPr sz="2400" spc="-4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water.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86511" y="188974"/>
            <a:ext cx="8604885" cy="6553200"/>
          </a:xfrm>
          <a:custGeom>
            <a:avLst/>
            <a:gdLst/>
            <a:ahLst/>
            <a:cxnLst/>
            <a:rect l="l" t="t" r="r" b="b"/>
            <a:pathLst>
              <a:path w="8604885" h="6553200">
                <a:moveTo>
                  <a:pt x="0" y="6553200"/>
                </a:moveTo>
                <a:lnTo>
                  <a:pt x="8604504" y="6553200"/>
                </a:lnTo>
                <a:lnTo>
                  <a:pt x="8604504" y="0"/>
                </a:lnTo>
                <a:lnTo>
                  <a:pt x="0" y="0"/>
                </a:lnTo>
                <a:lnTo>
                  <a:pt x="0" y="6553200"/>
                </a:lnTo>
                <a:close/>
              </a:path>
            </a:pathLst>
          </a:custGeom>
          <a:ln w="24384">
            <a:solidFill>
              <a:srgbClr val="C0504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366471" y="578041"/>
            <a:ext cx="8434070" cy="2957195"/>
          </a:xfrm>
          <a:prstGeom prst="rect">
            <a:avLst/>
          </a:prstGeom>
        </p:spPr>
        <p:txBody>
          <a:bodyPr vert="horz" wrap="square" lIns="0" tIns="86360" rIns="0" bIns="0" rtlCol="0">
            <a:spAutoFit/>
          </a:bodyPr>
          <a:lstStyle/>
          <a:p>
            <a:pPr marL="356870" indent="-344170">
              <a:lnSpc>
                <a:spcPct val="100000"/>
              </a:lnSpc>
              <a:spcBef>
                <a:spcPts val="680"/>
              </a:spcBef>
              <a:buFont typeface="Arial MT"/>
              <a:buChar char="•"/>
              <a:tabLst>
                <a:tab pos="356870" algn="l"/>
              </a:tabLst>
            </a:pPr>
            <a:r>
              <a:rPr sz="2400" dirty="0">
                <a:latin typeface="Times New Roman"/>
                <a:cs typeface="Times New Roman"/>
              </a:rPr>
              <a:t>Specific</a:t>
            </a:r>
            <a:r>
              <a:rPr sz="2400" spc="-5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gravity:</a:t>
            </a:r>
            <a:r>
              <a:rPr sz="2400" spc="4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comparison</a:t>
            </a:r>
            <a:r>
              <a:rPr sz="2400" spc="-4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of</a:t>
            </a:r>
            <a:r>
              <a:rPr sz="2400" spc="-4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weights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of</a:t>
            </a:r>
            <a:r>
              <a:rPr sz="2400" spc="-5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equal</a:t>
            </a:r>
            <a:r>
              <a:rPr sz="2400" spc="-4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volumes</a:t>
            </a:r>
            <a:endParaRPr sz="2400">
              <a:latin typeface="Times New Roman"/>
              <a:cs typeface="Times New Roman"/>
            </a:endParaRPr>
          </a:p>
          <a:p>
            <a:pPr marL="356870" indent="-344170">
              <a:lnSpc>
                <a:spcPct val="100000"/>
              </a:lnSpc>
              <a:spcBef>
                <a:spcPts val="575"/>
              </a:spcBef>
              <a:buFont typeface="Arial MT"/>
              <a:buChar char="•"/>
              <a:tabLst>
                <a:tab pos="356870" algn="l"/>
              </a:tabLst>
            </a:pPr>
            <a:r>
              <a:rPr sz="2400" dirty="0">
                <a:latin typeface="Times New Roman"/>
                <a:cs typeface="Times New Roman"/>
              </a:rPr>
              <a:t>Specific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volume: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comparison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of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volumes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of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equal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weights</a:t>
            </a:r>
            <a:endParaRPr sz="2400">
              <a:latin typeface="Times New Roman"/>
              <a:cs typeface="Times New Roman"/>
            </a:endParaRPr>
          </a:p>
          <a:p>
            <a:pPr marL="1917700">
              <a:lnSpc>
                <a:spcPct val="100000"/>
              </a:lnSpc>
              <a:spcBef>
                <a:spcPts val="580"/>
              </a:spcBef>
            </a:pPr>
            <a:r>
              <a:rPr sz="2400" b="1" dirty="0">
                <a:solidFill>
                  <a:srgbClr val="FF0000"/>
                </a:solidFill>
                <a:latin typeface="Times New Roman"/>
                <a:cs typeface="Times New Roman"/>
              </a:rPr>
              <a:t>Specific</a:t>
            </a:r>
            <a:r>
              <a:rPr sz="2400" b="1" spc="-2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FF0000"/>
                </a:solidFill>
                <a:latin typeface="Times New Roman"/>
                <a:cs typeface="Times New Roman"/>
              </a:rPr>
              <a:t>volume</a:t>
            </a:r>
            <a:r>
              <a:rPr sz="2400" b="1" spc="-3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FF0000"/>
                </a:solidFill>
                <a:latin typeface="Times New Roman"/>
                <a:cs typeface="Times New Roman"/>
              </a:rPr>
              <a:t>=</a:t>
            </a:r>
            <a:r>
              <a:rPr sz="2400" b="1" spc="-1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FF0000"/>
                </a:solidFill>
                <a:latin typeface="Times New Roman"/>
                <a:cs typeface="Times New Roman"/>
              </a:rPr>
              <a:t>1/specific</a:t>
            </a:r>
            <a:r>
              <a:rPr sz="2400" b="1" spc="-2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400" b="1" spc="-10" dirty="0">
                <a:solidFill>
                  <a:srgbClr val="FF0000"/>
                </a:solidFill>
                <a:latin typeface="Times New Roman"/>
                <a:cs typeface="Times New Roman"/>
              </a:rPr>
              <a:t>gravity</a:t>
            </a:r>
            <a:endParaRPr sz="2400">
              <a:latin typeface="Times New Roman"/>
              <a:cs typeface="Times New Roman"/>
            </a:endParaRPr>
          </a:p>
          <a:p>
            <a:pPr marL="356870" indent="-344170">
              <a:lnSpc>
                <a:spcPct val="100000"/>
              </a:lnSpc>
              <a:spcBef>
                <a:spcPts val="555"/>
              </a:spcBef>
              <a:buFont typeface="Arial MT"/>
              <a:buChar char="•"/>
              <a:tabLst>
                <a:tab pos="356870" algn="l"/>
              </a:tabLst>
            </a:pPr>
            <a:r>
              <a:rPr sz="2300" dirty="0">
                <a:latin typeface="Times New Roman"/>
                <a:cs typeface="Times New Roman"/>
              </a:rPr>
              <a:t>If</a:t>
            </a:r>
            <a:r>
              <a:rPr sz="2300" spc="5" dirty="0">
                <a:latin typeface="Times New Roman"/>
                <a:cs typeface="Times New Roman"/>
              </a:rPr>
              <a:t> </a:t>
            </a:r>
            <a:r>
              <a:rPr sz="2300" dirty="0">
                <a:latin typeface="Times New Roman"/>
                <a:cs typeface="Times New Roman"/>
              </a:rPr>
              <a:t>the substance is</a:t>
            </a:r>
            <a:r>
              <a:rPr sz="2300" spc="-10" dirty="0">
                <a:latin typeface="Times New Roman"/>
                <a:cs typeface="Times New Roman"/>
              </a:rPr>
              <a:t> </a:t>
            </a:r>
            <a:r>
              <a:rPr sz="2300" dirty="0">
                <a:latin typeface="Times New Roman"/>
                <a:cs typeface="Times New Roman"/>
              </a:rPr>
              <a:t>heavier</a:t>
            </a:r>
            <a:r>
              <a:rPr sz="2300" spc="-10" dirty="0">
                <a:latin typeface="Times New Roman"/>
                <a:cs typeface="Times New Roman"/>
              </a:rPr>
              <a:t> </a:t>
            </a:r>
            <a:r>
              <a:rPr sz="2300" dirty="0">
                <a:latin typeface="Times New Roman"/>
                <a:cs typeface="Times New Roman"/>
              </a:rPr>
              <a:t>than</a:t>
            </a:r>
            <a:r>
              <a:rPr sz="2300" spc="-15" dirty="0">
                <a:latin typeface="Times New Roman"/>
                <a:cs typeface="Times New Roman"/>
              </a:rPr>
              <a:t> </a:t>
            </a:r>
            <a:r>
              <a:rPr sz="2300" dirty="0">
                <a:latin typeface="Times New Roman"/>
                <a:cs typeface="Times New Roman"/>
              </a:rPr>
              <a:t>water:</a:t>
            </a:r>
            <a:r>
              <a:rPr sz="2300" spc="-10" dirty="0">
                <a:latin typeface="Times New Roman"/>
                <a:cs typeface="Times New Roman"/>
              </a:rPr>
              <a:t> </a:t>
            </a:r>
            <a:r>
              <a:rPr sz="2300" dirty="0">
                <a:latin typeface="Times New Roman"/>
                <a:cs typeface="Times New Roman"/>
              </a:rPr>
              <a:t>sp</a:t>
            </a:r>
            <a:r>
              <a:rPr sz="2300" spc="-10" dirty="0">
                <a:latin typeface="Times New Roman"/>
                <a:cs typeface="Times New Roman"/>
              </a:rPr>
              <a:t> </a:t>
            </a:r>
            <a:r>
              <a:rPr sz="2300" dirty="0">
                <a:latin typeface="Times New Roman"/>
                <a:cs typeface="Times New Roman"/>
              </a:rPr>
              <a:t>gr</a:t>
            </a:r>
            <a:r>
              <a:rPr sz="2300" spc="-10" dirty="0">
                <a:latin typeface="Times New Roman"/>
                <a:cs typeface="Times New Roman"/>
              </a:rPr>
              <a:t> </a:t>
            </a:r>
            <a:r>
              <a:rPr sz="2300" dirty="0">
                <a:latin typeface="Times New Roman"/>
                <a:cs typeface="Times New Roman"/>
              </a:rPr>
              <a:t>&gt;1</a:t>
            </a:r>
            <a:r>
              <a:rPr sz="2300" spc="-15" dirty="0">
                <a:latin typeface="Times New Roman"/>
                <a:cs typeface="Times New Roman"/>
              </a:rPr>
              <a:t> </a:t>
            </a:r>
            <a:r>
              <a:rPr sz="2300" dirty="0">
                <a:latin typeface="Times New Roman"/>
                <a:cs typeface="Times New Roman"/>
              </a:rPr>
              <a:t>,</a:t>
            </a:r>
            <a:r>
              <a:rPr sz="2300" spc="-10" dirty="0">
                <a:latin typeface="Times New Roman"/>
                <a:cs typeface="Times New Roman"/>
              </a:rPr>
              <a:t> </a:t>
            </a:r>
            <a:r>
              <a:rPr sz="2300" dirty="0">
                <a:latin typeface="Times New Roman"/>
                <a:cs typeface="Times New Roman"/>
              </a:rPr>
              <a:t>specific</a:t>
            </a:r>
            <a:r>
              <a:rPr sz="2300" spc="-5" dirty="0">
                <a:latin typeface="Times New Roman"/>
                <a:cs typeface="Times New Roman"/>
              </a:rPr>
              <a:t> </a:t>
            </a:r>
            <a:r>
              <a:rPr sz="2300" dirty="0">
                <a:latin typeface="Times New Roman"/>
                <a:cs typeface="Times New Roman"/>
              </a:rPr>
              <a:t>volume</a:t>
            </a:r>
            <a:r>
              <a:rPr sz="2300" spc="-10" dirty="0">
                <a:latin typeface="Times New Roman"/>
                <a:cs typeface="Times New Roman"/>
              </a:rPr>
              <a:t> </a:t>
            </a:r>
            <a:r>
              <a:rPr sz="2300" dirty="0">
                <a:latin typeface="Times New Roman"/>
                <a:cs typeface="Times New Roman"/>
              </a:rPr>
              <a:t>&lt;</a:t>
            </a:r>
            <a:r>
              <a:rPr sz="2300" spc="-30" dirty="0">
                <a:latin typeface="Times New Roman"/>
                <a:cs typeface="Times New Roman"/>
              </a:rPr>
              <a:t> </a:t>
            </a:r>
            <a:r>
              <a:rPr sz="2300" spc="-50" dirty="0">
                <a:latin typeface="Times New Roman"/>
                <a:cs typeface="Times New Roman"/>
              </a:rPr>
              <a:t>1</a:t>
            </a:r>
            <a:endParaRPr sz="2300">
              <a:latin typeface="Times New Roman"/>
              <a:cs typeface="Times New Roman"/>
            </a:endParaRPr>
          </a:p>
          <a:p>
            <a:pPr marL="356870" indent="-344170">
              <a:lnSpc>
                <a:spcPct val="100000"/>
              </a:lnSpc>
              <a:spcBef>
                <a:spcPts val="555"/>
              </a:spcBef>
              <a:buFont typeface="Arial MT"/>
              <a:buChar char="•"/>
              <a:tabLst>
                <a:tab pos="356870" algn="l"/>
                <a:tab pos="4831080" algn="l"/>
                <a:tab pos="8024495" algn="l"/>
              </a:tabLst>
            </a:pPr>
            <a:r>
              <a:rPr sz="2300" dirty="0">
                <a:latin typeface="Times New Roman"/>
                <a:cs typeface="Times New Roman"/>
              </a:rPr>
              <a:t>If</a:t>
            </a:r>
            <a:r>
              <a:rPr sz="2300" spc="-10" dirty="0">
                <a:latin typeface="Times New Roman"/>
                <a:cs typeface="Times New Roman"/>
              </a:rPr>
              <a:t> </a:t>
            </a:r>
            <a:r>
              <a:rPr sz="2300" dirty="0">
                <a:latin typeface="Times New Roman"/>
                <a:cs typeface="Times New Roman"/>
              </a:rPr>
              <a:t>the</a:t>
            </a:r>
            <a:r>
              <a:rPr sz="2300" spc="-20" dirty="0">
                <a:latin typeface="Times New Roman"/>
                <a:cs typeface="Times New Roman"/>
              </a:rPr>
              <a:t> </a:t>
            </a:r>
            <a:r>
              <a:rPr sz="2300" dirty="0">
                <a:latin typeface="Times New Roman"/>
                <a:cs typeface="Times New Roman"/>
              </a:rPr>
              <a:t>substance</a:t>
            </a:r>
            <a:r>
              <a:rPr sz="2300" spc="-25" dirty="0">
                <a:latin typeface="Times New Roman"/>
                <a:cs typeface="Times New Roman"/>
              </a:rPr>
              <a:t> </a:t>
            </a:r>
            <a:r>
              <a:rPr sz="2300" dirty="0">
                <a:latin typeface="Times New Roman"/>
                <a:cs typeface="Times New Roman"/>
              </a:rPr>
              <a:t>is</a:t>
            </a:r>
            <a:r>
              <a:rPr sz="2300" spc="-35" dirty="0">
                <a:latin typeface="Times New Roman"/>
                <a:cs typeface="Times New Roman"/>
              </a:rPr>
              <a:t> </a:t>
            </a:r>
            <a:r>
              <a:rPr sz="2300" dirty="0">
                <a:latin typeface="Times New Roman"/>
                <a:cs typeface="Times New Roman"/>
              </a:rPr>
              <a:t>lighter</a:t>
            </a:r>
            <a:r>
              <a:rPr sz="2300" spc="-25" dirty="0">
                <a:latin typeface="Times New Roman"/>
                <a:cs typeface="Times New Roman"/>
              </a:rPr>
              <a:t> </a:t>
            </a:r>
            <a:r>
              <a:rPr sz="2300" dirty="0">
                <a:latin typeface="Times New Roman"/>
                <a:cs typeface="Times New Roman"/>
              </a:rPr>
              <a:t>than</a:t>
            </a:r>
            <a:r>
              <a:rPr sz="2300" spc="-25" dirty="0">
                <a:latin typeface="Times New Roman"/>
                <a:cs typeface="Times New Roman"/>
              </a:rPr>
              <a:t> </a:t>
            </a:r>
            <a:r>
              <a:rPr sz="2300" spc="-10" dirty="0">
                <a:latin typeface="Times New Roman"/>
                <a:cs typeface="Times New Roman"/>
              </a:rPr>
              <a:t>water:</a:t>
            </a:r>
            <a:r>
              <a:rPr sz="2300" dirty="0">
                <a:latin typeface="Times New Roman"/>
                <a:cs typeface="Times New Roman"/>
              </a:rPr>
              <a:t>	sp</a:t>
            </a:r>
            <a:r>
              <a:rPr sz="2300" spc="-30" dirty="0">
                <a:latin typeface="Times New Roman"/>
                <a:cs typeface="Times New Roman"/>
              </a:rPr>
              <a:t> </a:t>
            </a:r>
            <a:r>
              <a:rPr sz="2300" dirty="0">
                <a:latin typeface="Times New Roman"/>
                <a:cs typeface="Times New Roman"/>
              </a:rPr>
              <a:t>gr</a:t>
            </a:r>
            <a:r>
              <a:rPr sz="2300" spc="-25" dirty="0">
                <a:latin typeface="Times New Roman"/>
                <a:cs typeface="Times New Roman"/>
              </a:rPr>
              <a:t> </a:t>
            </a:r>
            <a:r>
              <a:rPr sz="2300" dirty="0">
                <a:latin typeface="Times New Roman"/>
                <a:cs typeface="Times New Roman"/>
              </a:rPr>
              <a:t>&lt;</a:t>
            </a:r>
            <a:r>
              <a:rPr sz="2300" spc="30" dirty="0">
                <a:latin typeface="Times New Roman"/>
                <a:cs typeface="Times New Roman"/>
              </a:rPr>
              <a:t> </a:t>
            </a:r>
            <a:r>
              <a:rPr sz="2300" dirty="0">
                <a:latin typeface="Times New Roman"/>
                <a:cs typeface="Times New Roman"/>
              </a:rPr>
              <a:t>1,</a:t>
            </a:r>
            <a:r>
              <a:rPr sz="2300" spc="-25" dirty="0">
                <a:latin typeface="Times New Roman"/>
                <a:cs typeface="Times New Roman"/>
              </a:rPr>
              <a:t> </a:t>
            </a:r>
            <a:r>
              <a:rPr sz="2300" dirty="0">
                <a:latin typeface="Times New Roman"/>
                <a:cs typeface="Times New Roman"/>
              </a:rPr>
              <a:t>specific</a:t>
            </a:r>
            <a:r>
              <a:rPr sz="2300" spc="-15" dirty="0">
                <a:latin typeface="Times New Roman"/>
                <a:cs typeface="Times New Roman"/>
              </a:rPr>
              <a:t> </a:t>
            </a:r>
            <a:r>
              <a:rPr sz="2300" spc="-10" dirty="0">
                <a:latin typeface="Times New Roman"/>
                <a:cs typeface="Times New Roman"/>
              </a:rPr>
              <a:t>volume</a:t>
            </a:r>
            <a:r>
              <a:rPr sz="2300" dirty="0">
                <a:latin typeface="Times New Roman"/>
                <a:cs typeface="Times New Roman"/>
              </a:rPr>
              <a:t>	</a:t>
            </a:r>
            <a:r>
              <a:rPr sz="2300" spc="-25" dirty="0">
                <a:latin typeface="Times New Roman"/>
                <a:cs typeface="Times New Roman"/>
              </a:rPr>
              <a:t>&gt;1</a:t>
            </a:r>
            <a:endParaRPr sz="2300">
              <a:latin typeface="Times New Roman"/>
              <a:cs typeface="Times New Roman"/>
            </a:endParaRPr>
          </a:p>
          <a:p>
            <a:pPr marL="356870" indent="-344170">
              <a:lnSpc>
                <a:spcPct val="100000"/>
              </a:lnSpc>
              <a:spcBef>
                <a:spcPts val="555"/>
              </a:spcBef>
              <a:buFont typeface="Arial MT"/>
              <a:buChar char="•"/>
              <a:tabLst>
                <a:tab pos="356870" algn="l"/>
                <a:tab pos="1445895" algn="l"/>
                <a:tab pos="2456180" algn="l"/>
                <a:tab pos="2784475" algn="l"/>
                <a:tab pos="4110354" algn="l"/>
                <a:tab pos="4530725" algn="l"/>
                <a:tab pos="5633085" algn="l"/>
                <a:tab pos="6125210" algn="l"/>
                <a:tab pos="7136130" algn="l"/>
                <a:tab pos="7510780" algn="l"/>
                <a:tab pos="7774940" algn="l"/>
              </a:tabLst>
            </a:pPr>
            <a:r>
              <a:rPr sz="2300" spc="-10" dirty="0">
                <a:latin typeface="Times New Roman"/>
                <a:cs typeface="Times New Roman"/>
              </a:rPr>
              <a:t>Specific</a:t>
            </a:r>
            <a:r>
              <a:rPr sz="2300" dirty="0">
                <a:latin typeface="Times New Roman"/>
                <a:cs typeface="Times New Roman"/>
              </a:rPr>
              <a:t>	</a:t>
            </a:r>
            <a:r>
              <a:rPr sz="2300" spc="-10" dirty="0">
                <a:latin typeface="Times New Roman"/>
                <a:cs typeface="Times New Roman"/>
              </a:rPr>
              <a:t>volume</a:t>
            </a:r>
            <a:r>
              <a:rPr sz="2300" dirty="0">
                <a:latin typeface="Times New Roman"/>
                <a:cs typeface="Times New Roman"/>
              </a:rPr>
              <a:t>	</a:t>
            </a:r>
            <a:r>
              <a:rPr sz="2300" spc="-25" dirty="0">
                <a:latin typeface="Times New Roman"/>
                <a:cs typeface="Times New Roman"/>
              </a:rPr>
              <a:t>is</a:t>
            </a:r>
            <a:r>
              <a:rPr sz="2300" dirty="0">
                <a:latin typeface="Times New Roman"/>
                <a:cs typeface="Times New Roman"/>
              </a:rPr>
              <a:t>	</a:t>
            </a:r>
            <a:r>
              <a:rPr sz="2300" spc="-10" dirty="0">
                <a:latin typeface="Times New Roman"/>
                <a:cs typeface="Times New Roman"/>
              </a:rPr>
              <a:t>calculated</a:t>
            </a:r>
            <a:r>
              <a:rPr sz="2300" dirty="0">
                <a:latin typeface="Times New Roman"/>
                <a:cs typeface="Times New Roman"/>
              </a:rPr>
              <a:t>	</a:t>
            </a:r>
            <a:r>
              <a:rPr sz="2300" spc="-25" dirty="0">
                <a:latin typeface="Times New Roman"/>
                <a:cs typeface="Times New Roman"/>
              </a:rPr>
              <a:t>by</a:t>
            </a:r>
            <a:r>
              <a:rPr sz="2300" dirty="0">
                <a:latin typeface="Times New Roman"/>
                <a:cs typeface="Times New Roman"/>
              </a:rPr>
              <a:t>	</a:t>
            </a:r>
            <a:r>
              <a:rPr sz="2300" spc="-10" dirty="0">
                <a:latin typeface="Times New Roman"/>
                <a:cs typeface="Times New Roman"/>
              </a:rPr>
              <a:t>dividing</a:t>
            </a:r>
            <a:r>
              <a:rPr sz="2300" dirty="0">
                <a:latin typeface="Times New Roman"/>
                <a:cs typeface="Times New Roman"/>
              </a:rPr>
              <a:t>	</a:t>
            </a:r>
            <a:r>
              <a:rPr sz="2300" spc="-25" dirty="0">
                <a:latin typeface="Times New Roman"/>
                <a:cs typeface="Times New Roman"/>
              </a:rPr>
              <a:t>the</a:t>
            </a:r>
            <a:r>
              <a:rPr sz="2300" dirty="0">
                <a:latin typeface="Times New Roman"/>
                <a:cs typeface="Times New Roman"/>
              </a:rPr>
              <a:t>	</a:t>
            </a:r>
            <a:r>
              <a:rPr sz="2300" spc="-10" dirty="0">
                <a:latin typeface="Times New Roman"/>
                <a:cs typeface="Times New Roman"/>
              </a:rPr>
              <a:t>volume</a:t>
            </a:r>
            <a:r>
              <a:rPr sz="2300" dirty="0">
                <a:latin typeface="Times New Roman"/>
                <a:cs typeface="Times New Roman"/>
              </a:rPr>
              <a:t>	</a:t>
            </a:r>
            <a:r>
              <a:rPr sz="2300" spc="-25" dirty="0">
                <a:latin typeface="Times New Roman"/>
                <a:cs typeface="Times New Roman"/>
              </a:rPr>
              <a:t>of</a:t>
            </a:r>
            <a:r>
              <a:rPr sz="2300" dirty="0">
                <a:latin typeface="Times New Roman"/>
                <a:cs typeface="Times New Roman"/>
              </a:rPr>
              <a:t>	</a:t>
            </a:r>
            <a:r>
              <a:rPr sz="2300" spc="-50" dirty="0">
                <a:latin typeface="Times New Roman"/>
                <a:cs typeface="Times New Roman"/>
              </a:rPr>
              <a:t>a</a:t>
            </a:r>
            <a:r>
              <a:rPr sz="2300" dirty="0">
                <a:latin typeface="Times New Roman"/>
                <a:cs typeface="Times New Roman"/>
              </a:rPr>
              <a:t>	</a:t>
            </a:r>
            <a:r>
              <a:rPr sz="2300" spc="-10" dirty="0">
                <a:latin typeface="Times New Roman"/>
                <a:cs typeface="Times New Roman"/>
              </a:rPr>
              <a:t>given</a:t>
            </a:r>
            <a:endParaRPr sz="2300">
              <a:latin typeface="Times New Roman"/>
              <a:cs typeface="Times New Roman"/>
            </a:endParaRPr>
          </a:p>
          <a:p>
            <a:pPr marL="356870">
              <a:lnSpc>
                <a:spcPct val="100000"/>
              </a:lnSpc>
            </a:pPr>
            <a:r>
              <a:rPr sz="2300" dirty="0">
                <a:latin typeface="Times New Roman"/>
                <a:cs typeface="Times New Roman"/>
              </a:rPr>
              <a:t>mass</a:t>
            </a:r>
            <a:r>
              <a:rPr sz="2300" spc="-20" dirty="0">
                <a:latin typeface="Times New Roman"/>
                <a:cs typeface="Times New Roman"/>
              </a:rPr>
              <a:t> </a:t>
            </a:r>
            <a:r>
              <a:rPr sz="2300" dirty="0">
                <a:latin typeface="Times New Roman"/>
                <a:cs typeface="Times New Roman"/>
              </a:rPr>
              <a:t>by</a:t>
            </a:r>
            <a:r>
              <a:rPr sz="2300" spc="-15" dirty="0">
                <a:latin typeface="Times New Roman"/>
                <a:cs typeface="Times New Roman"/>
              </a:rPr>
              <a:t> </a:t>
            </a:r>
            <a:r>
              <a:rPr sz="2300" dirty="0">
                <a:latin typeface="Times New Roman"/>
                <a:cs typeface="Times New Roman"/>
              </a:rPr>
              <a:t>the volume</a:t>
            </a:r>
            <a:r>
              <a:rPr sz="2300" spc="-5" dirty="0">
                <a:latin typeface="Times New Roman"/>
                <a:cs typeface="Times New Roman"/>
              </a:rPr>
              <a:t> </a:t>
            </a:r>
            <a:r>
              <a:rPr sz="2300" dirty="0">
                <a:latin typeface="Times New Roman"/>
                <a:cs typeface="Times New Roman"/>
              </a:rPr>
              <a:t>of</a:t>
            </a:r>
            <a:r>
              <a:rPr sz="2300" spc="-35" dirty="0">
                <a:latin typeface="Times New Roman"/>
                <a:cs typeface="Times New Roman"/>
              </a:rPr>
              <a:t> </a:t>
            </a:r>
            <a:r>
              <a:rPr sz="2300" dirty="0">
                <a:latin typeface="Times New Roman"/>
                <a:cs typeface="Times New Roman"/>
              </a:rPr>
              <a:t>an</a:t>
            </a:r>
            <a:r>
              <a:rPr sz="2300" spc="-10" dirty="0">
                <a:latin typeface="Times New Roman"/>
                <a:cs typeface="Times New Roman"/>
              </a:rPr>
              <a:t> </a:t>
            </a:r>
            <a:r>
              <a:rPr sz="2300" dirty="0">
                <a:latin typeface="Times New Roman"/>
                <a:cs typeface="Times New Roman"/>
              </a:rPr>
              <a:t>equal</a:t>
            </a:r>
            <a:r>
              <a:rPr sz="2300" spc="-10" dirty="0">
                <a:latin typeface="Times New Roman"/>
                <a:cs typeface="Times New Roman"/>
              </a:rPr>
              <a:t> </a:t>
            </a:r>
            <a:r>
              <a:rPr sz="2300" dirty="0">
                <a:latin typeface="Times New Roman"/>
                <a:cs typeface="Times New Roman"/>
              </a:rPr>
              <a:t>weight</a:t>
            </a:r>
            <a:r>
              <a:rPr sz="2300" spc="-5" dirty="0">
                <a:latin typeface="Times New Roman"/>
                <a:cs typeface="Times New Roman"/>
              </a:rPr>
              <a:t> </a:t>
            </a:r>
            <a:r>
              <a:rPr sz="2300" dirty="0">
                <a:latin typeface="Times New Roman"/>
                <a:cs typeface="Times New Roman"/>
              </a:rPr>
              <a:t>of</a:t>
            </a:r>
            <a:r>
              <a:rPr sz="2300" spc="-30" dirty="0">
                <a:latin typeface="Times New Roman"/>
                <a:cs typeface="Times New Roman"/>
              </a:rPr>
              <a:t> </a:t>
            </a:r>
            <a:r>
              <a:rPr sz="2300" spc="-10" dirty="0">
                <a:latin typeface="Times New Roman"/>
                <a:cs typeface="Times New Roman"/>
              </a:rPr>
              <a:t>water.</a:t>
            </a:r>
            <a:endParaRPr sz="23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66471" y="4841875"/>
            <a:ext cx="8449945" cy="7277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6870" indent="-344170">
              <a:lnSpc>
                <a:spcPct val="100000"/>
              </a:lnSpc>
              <a:spcBef>
                <a:spcPts val="100"/>
              </a:spcBef>
              <a:buFont typeface="Arial MT"/>
              <a:buChar char="•"/>
              <a:tabLst>
                <a:tab pos="356870" algn="l"/>
              </a:tabLst>
            </a:pPr>
            <a:r>
              <a:rPr sz="2300" dirty="0">
                <a:latin typeface="Times New Roman"/>
                <a:cs typeface="Times New Roman"/>
              </a:rPr>
              <a:t>If</a:t>
            </a:r>
            <a:r>
              <a:rPr sz="2300" spc="130" dirty="0">
                <a:latin typeface="Times New Roman"/>
                <a:cs typeface="Times New Roman"/>
              </a:rPr>
              <a:t> </a:t>
            </a:r>
            <a:r>
              <a:rPr sz="2300" dirty="0">
                <a:latin typeface="Times New Roman"/>
                <a:cs typeface="Times New Roman"/>
              </a:rPr>
              <a:t>25</a:t>
            </a:r>
            <a:r>
              <a:rPr sz="2300" spc="175" dirty="0">
                <a:latin typeface="Times New Roman"/>
                <a:cs typeface="Times New Roman"/>
              </a:rPr>
              <a:t> </a:t>
            </a:r>
            <a:r>
              <a:rPr sz="2300" dirty="0">
                <a:latin typeface="Times New Roman"/>
                <a:cs typeface="Times New Roman"/>
              </a:rPr>
              <a:t>g</a:t>
            </a:r>
            <a:r>
              <a:rPr sz="2300" spc="125" dirty="0">
                <a:latin typeface="Times New Roman"/>
                <a:cs typeface="Times New Roman"/>
              </a:rPr>
              <a:t> </a:t>
            </a:r>
            <a:r>
              <a:rPr sz="2300" dirty="0">
                <a:latin typeface="Times New Roman"/>
                <a:cs typeface="Times New Roman"/>
              </a:rPr>
              <a:t>of</a:t>
            </a:r>
            <a:r>
              <a:rPr sz="2300" spc="150" dirty="0">
                <a:latin typeface="Times New Roman"/>
                <a:cs typeface="Times New Roman"/>
              </a:rPr>
              <a:t> </a:t>
            </a:r>
            <a:r>
              <a:rPr sz="2300" dirty="0">
                <a:latin typeface="Times New Roman"/>
                <a:cs typeface="Times New Roman"/>
              </a:rPr>
              <a:t>glycerin</a:t>
            </a:r>
            <a:r>
              <a:rPr sz="2300" spc="150" dirty="0">
                <a:latin typeface="Times New Roman"/>
                <a:cs typeface="Times New Roman"/>
              </a:rPr>
              <a:t> </a:t>
            </a:r>
            <a:r>
              <a:rPr sz="2300" dirty="0">
                <a:latin typeface="Times New Roman"/>
                <a:cs typeface="Times New Roman"/>
              </a:rPr>
              <a:t>measures</a:t>
            </a:r>
            <a:r>
              <a:rPr sz="2300" spc="200" dirty="0">
                <a:latin typeface="Times New Roman"/>
                <a:cs typeface="Times New Roman"/>
              </a:rPr>
              <a:t> </a:t>
            </a:r>
            <a:r>
              <a:rPr sz="2300" dirty="0">
                <a:latin typeface="Times New Roman"/>
                <a:cs typeface="Times New Roman"/>
              </a:rPr>
              <a:t>20</a:t>
            </a:r>
            <a:r>
              <a:rPr sz="2300" spc="180" dirty="0">
                <a:latin typeface="Times New Roman"/>
                <a:cs typeface="Times New Roman"/>
              </a:rPr>
              <a:t> </a:t>
            </a:r>
            <a:r>
              <a:rPr sz="2300" dirty="0">
                <a:latin typeface="Times New Roman"/>
                <a:cs typeface="Times New Roman"/>
              </a:rPr>
              <a:t>mL</a:t>
            </a:r>
            <a:r>
              <a:rPr sz="2300" spc="20" dirty="0">
                <a:latin typeface="Times New Roman"/>
                <a:cs typeface="Times New Roman"/>
              </a:rPr>
              <a:t> </a:t>
            </a:r>
            <a:r>
              <a:rPr sz="2300" dirty="0">
                <a:latin typeface="Times New Roman"/>
                <a:cs typeface="Times New Roman"/>
              </a:rPr>
              <a:t>and</a:t>
            </a:r>
            <a:r>
              <a:rPr sz="2300" spc="185" dirty="0">
                <a:latin typeface="Times New Roman"/>
                <a:cs typeface="Times New Roman"/>
              </a:rPr>
              <a:t> </a:t>
            </a:r>
            <a:r>
              <a:rPr sz="2300" dirty="0">
                <a:latin typeface="Times New Roman"/>
                <a:cs typeface="Times New Roman"/>
              </a:rPr>
              <a:t>25</a:t>
            </a:r>
            <a:r>
              <a:rPr sz="2300" spc="150" dirty="0">
                <a:latin typeface="Times New Roman"/>
                <a:cs typeface="Times New Roman"/>
              </a:rPr>
              <a:t> </a:t>
            </a:r>
            <a:r>
              <a:rPr sz="2300" dirty="0">
                <a:latin typeface="Times New Roman"/>
                <a:cs typeface="Times New Roman"/>
              </a:rPr>
              <a:t>g</a:t>
            </a:r>
            <a:r>
              <a:rPr sz="2300" spc="155" dirty="0">
                <a:latin typeface="Times New Roman"/>
                <a:cs typeface="Times New Roman"/>
              </a:rPr>
              <a:t> </a:t>
            </a:r>
            <a:r>
              <a:rPr sz="2300" dirty="0">
                <a:latin typeface="Times New Roman"/>
                <a:cs typeface="Times New Roman"/>
              </a:rPr>
              <a:t>of</a:t>
            </a:r>
            <a:r>
              <a:rPr sz="2300" spc="125" dirty="0">
                <a:latin typeface="Times New Roman"/>
                <a:cs typeface="Times New Roman"/>
              </a:rPr>
              <a:t> </a:t>
            </a:r>
            <a:r>
              <a:rPr sz="2300" dirty="0">
                <a:latin typeface="Times New Roman"/>
                <a:cs typeface="Times New Roman"/>
              </a:rPr>
              <a:t>water</a:t>
            </a:r>
            <a:r>
              <a:rPr sz="2300" spc="175" dirty="0">
                <a:latin typeface="Times New Roman"/>
                <a:cs typeface="Times New Roman"/>
              </a:rPr>
              <a:t> </a:t>
            </a:r>
            <a:r>
              <a:rPr sz="2300" dirty="0">
                <a:latin typeface="Times New Roman"/>
                <a:cs typeface="Times New Roman"/>
              </a:rPr>
              <a:t>measures</a:t>
            </a:r>
            <a:r>
              <a:rPr sz="2300" spc="200" dirty="0">
                <a:latin typeface="Times New Roman"/>
                <a:cs typeface="Times New Roman"/>
              </a:rPr>
              <a:t> </a:t>
            </a:r>
            <a:r>
              <a:rPr sz="2300" spc="-25" dirty="0">
                <a:latin typeface="Times New Roman"/>
                <a:cs typeface="Times New Roman"/>
              </a:rPr>
              <a:t>25</a:t>
            </a:r>
            <a:endParaRPr sz="2300">
              <a:latin typeface="Times New Roman"/>
              <a:cs typeface="Times New Roman"/>
            </a:endParaRPr>
          </a:p>
          <a:p>
            <a:pPr marL="356870">
              <a:lnSpc>
                <a:spcPct val="100000"/>
              </a:lnSpc>
              <a:spcBef>
                <a:spcPts val="5"/>
              </a:spcBef>
            </a:pPr>
            <a:r>
              <a:rPr sz="2300" dirty="0">
                <a:latin typeface="Times New Roman"/>
                <a:cs typeface="Times New Roman"/>
              </a:rPr>
              <a:t>mL</a:t>
            </a:r>
            <a:r>
              <a:rPr sz="2300" spc="-125" dirty="0">
                <a:latin typeface="Times New Roman"/>
                <a:cs typeface="Times New Roman"/>
              </a:rPr>
              <a:t> </a:t>
            </a:r>
            <a:r>
              <a:rPr sz="2300" dirty="0">
                <a:latin typeface="Times New Roman"/>
                <a:cs typeface="Times New Roman"/>
              </a:rPr>
              <a:t>under</a:t>
            </a:r>
            <a:r>
              <a:rPr sz="2300" spc="-15" dirty="0">
                <a:latin typeface="Times New Roman"/>
                <a:cs typeface="Times New Roman"/>
              </a:rPr>
              <a:t> </a:t>
            </a:r>
            <a:r>
              <a:rPr sz="2300" dirty="0">
                <a:latin typeface="Times New Roman"/>
                <a:cs typeface="Times New Roman"/>
              </a:rPr>
              <a:t>the</a:t>
            </a:r>
            <a:r>
              <a:rPr sz="2300" spc="-15" dirty="0">
                <a:latin typeface="Times New Roman"/>
                <a:cs typeface="Times New Roman"/>
              </a:rPr>
              <a:t> </a:t>
            </a:r>
            <a:r>
              <a:rPr sz="2300" dirty="0">
                <a:latin typeface="Times New Roman"/>
                <a:cs typeface="Times New Roman"/>
              </a:rPr>
              <a:t>same</a:t>
            </a:r>
            <a:r>
              <a:rPr sz="2300" spc="-10" dirty="0">
                <a:latin typeface="Times New Roman"/>
                <a:cs typeface="Times New Roman"/>
              </a:rPr>
              <a:t> </a:t>
            </a:r>
            <a:r>
              <a:rPr sz="2300" dirty="0">
                <a:latin typeface="Times New Roman"/>
                <a:cs typeface="Times New Roman"/>
              </a:rPr>
              <a:t>conditions,</a:t>
            </a:r>
            <a:r>
              <a:rPr sz="2300" spc="-15" dirty="0">
                <a:latin typeface="Times New Roman"/>
                <a:cs typeface="Times New Roman"/>
              </a:rPr>
              <a:t> </a:t>
            </a:r>
            <a:r>
              <a:rPr sz="2300" dirty="0">
                <a:latin typeface="Times New Roman"/>
                <a:cs typeface="Times New Roman"/>
              </a:rPr>
              <a:t>the</a:t>
            </a:r>
            <a:r>
              <a:rPr sz="2300" spc="-10" dirty="0">
                <a:latin typeface="Times New Roman"/>
                <a:cs typeface="Times New Roman"/>
              </a:rPr>
              <a:t> </a:t>
            </a:r>
            <a:r>
              <a:rPr sz="2300" dirty="0">
                <a:latin typeface="Times New Roman"/>
                <a:cs typeface="Times New Roman"/>
              </a:rPr>
              <a:t>specific</a:t>
            </a:r>
            <a:r>
              <a:rPr sz="2300" spc="-5" dirty="0">
                <a:latin typeface="Times New Roman"/>
                <a:cs typeface="Times New Roman"/>
              </a:rPr>
              <a:t> </a:t>
            </a:r>
            <a:r>
              <a:rPr sz="2300" dirty="0">
                <a:latin typeface="Times New Roman"/>
                <a:cs typeface="Times New Roman"/>
              </a:rPr>
              <a:t>volume</a:t>
            </a:r>
            <a:r>
              <a:rPr sz="2300" spc="-10" dirty="0">
                <a:latin typeface="Times New Roman"/>
                <a:cs typeface="Times New Roman"/>
              </a:rPr>
              <a:t> </a:t>
            </a:r>
            <a:r>
              <a:rPr sz="2300" dirty="0">
                <a:latin typeface="Times New Roman"/>
                <a:cs typeface="Times New Roman"/>
              </a:rPr>
              <a:t>of</a:t>
            </a:r>
            <a:r>
              <a:rPr sz="2300" spc="-40" dirty="0">
                <a:latin typeface="Times New Roman"/>
                <a:cs typeface="Times New Roman"/>
              </a:rPr>
              <a:t> </a:t>
            </a:r>
            <a:r>
              <a:rPr sz="2300" dirty="0">
                <a:latin typeface="Times New Roman"/>
                <a:cs typeface="Times New Roman"/>
              </a:rPr>
              <a:t>the</a:t>
            </a:r>
            <a:r>
              <a:rPr sz="2300" spc="-5" dirty="0">
                <a:latin typeface="Times New Roman"/>
                <a:cs typeface="Times New Roman"/>
              </a:rPr>
              <a:t> </a:t>
            </a:r>
            <a:r>
              <a:rPr sz="2300" dirty="0">
                <a:latin typeface="Times New Roman"/>
                <a:cs typeface="Times New Roman"/>
              </a:rPr>
              <a:t>glycerin</a:t>
            </a:r>
            <a:r>
              <a:rPr sz="2300" spc="-20" dirty="0">
                <a:latin typeface="Times New Roman"/>
                <a:cs typeface="Times New Roman"/>
              </a:rPr>
              <a:t> </a:t>
            </a:r>
            <a:r>
              <a:rPr sz="2300" spc="-50" dirty="0">
                <a:latin typeface="Times New Roman"/>
                <a:cs typeface="Times New Roman"/>
              </a:rPr>
              <a:t>=</a:t>
            </a:r>
            <a:endParaRPr sz="2300">
              <a:latin typeface="Times New Roman"/>
              <a:cs typeface="Times New Roman"/>
            </a:endParaRPr>
          </a:p>
        </p:txBody>
      </p:sp>
      <p:grpSp>
        <p:nvGrpSpPr>
          <p:cNvPr id="5" name="object 5"/>
          <p:cNvGrpSpPr/>
          <p:nvPr/>
        </p:nvGrpSpPr>
        <p:grpSpPr>
          <a:xfrm>
            <a:off x="1896670" y="3815541"/>
            <a:ext cx="5106670" cy="2787650"/>
            <a:chOff x="1896670" y="3815541"/>
            <a:chExt cx="5106670" cy="2787650"/>
          </a:xfrm>
        </p:grpSpPr>
        <p:pic>
          <p:nvPicPr>
            <p:cNvPr id="6" name="object 6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896670" y="3815541"/>
              <a:ext cx="5011387" cy="765602"/>
            </a:xfrm>
            <a:prstGeom prst="rect">
              <a:avLst/>
            </a:prstGeom>
          </p:spPr>
        </p:pic>
        <p:pic>
          <p:nvPicPr>
            <p:cNvPr id="7" name="object 7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186172" y="5715000"/>
              <a:ext cx="4816848" cy="888156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79831" y="262127"/>
            <a:ext cx="8677910" cy="6464935"/>
          </a:xfrm>
          <a:custGeom>
            <a:avLst/>
            <a:gdLst/>
            <a:ahLst/>
            <a:cxnLst/>
            <a:rect l="l" t="t" r="r" b="b"/>
            <a:pathLst>
              <a:path w="8677910" h="6464934">
                <a:moveTo>
                  <a:pt x="0" y="6464808"/>
                </a:moveTo>
                <a:lnTo>
                  <a:pt x="8677656" y="6464808"/>
                </a:lnTo>
                <a:lnTo>
                  <a:pt x="8677656" y="0"/>
                </a:lnTo>
                <a:lnTo>
                  <a:pt x="0" y="0"/>
                </a:lnTo>
                <a:lnTo>
                  <a:pt x="0" y="6464808"/>
                </a:lnTo>
                <a:close/>
              </a:path>
            </a:pathLst>
          </a:custGeom>
          <a:ln w="24383">
            <a:solidFill>
              <a:srgbClr val="C0504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208864" rIns="0" bIns="0" rtlCol="0">
            <a:spAutoFit/>
          </a:bodyPr>
          <a:lstStyle/>
          <a:p>
            <a:pPr marL="105410">
              <a:lnSpc>
                <a:spcPct val="100000"/>
              </a:lnSpc>
              <a:spcBef>
                <a:spcPts val="95"/>
              </a:spcBef>
            </a:pPr>
            <a:r>
              <a:rPr dirty="0"/>
              <a:t>Ex:</a:t>
            </a:r>
            <a:r>
              <a:rPr spc="-30" dirty="0"/>
              <a:t> </a:t>
            </a:r>
            <a:r>
              <a:rPr dirty="0"/>
              <a:t>Calculate</a:t>
            </a:r>
            <a:r>
              <a:rPr spc="-30" dirty="0"/>
              <a:t> </a:t>
            </a:r>
            <a:r>
              <a:rPr dirty="0"/>
              <a:t>the</a:t>
            </a:r>
            <a:r>
              <a:rPr spc="-25" dirty="0"/>
              <a:t> </a:t>
            </a:r>
            <a:r>
              <a:rPr dirty="0"/>
              <a:t>specific</a:t>
            </a:r>
            <a:r>
              <a:rPr spc="-40" dirty="0"/>
              <a:t> </a:t>
            </a:r>
            <a:r>
              <a:rPr dirty="0"/>
              <a:t>volume</a:t>
            </a:r>
            <a:r>
              <a:rPr spc="-70" dirty="0"/>
              <a:t> </a:t>
            </a:r>
            <a:r>
              <a:rPr dirty="0"/>
              <a:t>of</a:t>
            </a:r>
            <a:r>
              <a:rPr spc="-40" dirty="0"/>
              <a:t> </a:t>
            </a:r>
            <a:r>
              <a:rPr dirty="0"/>
              <a:t>a</a:t>
            </a:r>
            <a:r>
              <a:rPr spc="-20" dirty="0"/>
              <a:t> </a:t>
            </a:r>
            <a:r>
              <a:rPr dirty="0"/>
              <a:t>syrup,</a:t>
            </a:r>
            <a:r>
              <a:rPr spc="25" dirty="0"/>
              <a:t> </a:t>
            </a:r>
            <a:r>
              <a:rPr dirty="0"/>
              <a:t>91.0</a:t>
            </a:r>
            <a:r>
              <a:rPr spc="-25" dirty="0"/>
              <a:t> </a:t>
            </a:r>
            <a:r>
              <a:rPr dirty="0"/>
              <a:t>mL</a:t>
            </a:r>
            <a:r>
              <a:rPr spc="-125" dirty="0"/>
              <a:t> </a:t>
            </a:r>
            <a:r>
              <a:rPr dirty="0"/>
              <a:t>of</a:t>
            </a:r>
            <a:r>
              <a:rPr spc="-35" dirty="0"/>
              <a:t> </a:t>
            </a:r>
            <a:r>
              <a:rPr dirty="0"/>
              <a:t>which</a:t>
            </a:r>
            <a:r>
              <a:rPr spc="15" dirty="0"/>
              <a:t> </a:t>
            </a:r>
            <a:r>
              <a:rPr dirty="0"/>
              <a:t>weighs</a:t>
            </a:r>
            <a:r>
              <a:rPr spc="-20" dirty="0"/>
              <a:t> </a:t>
            </a:r>
            <a:r>
              <a:rPr dirty="0"/>
              <a:t>107.16</a:t>
            </a:r>
            <a:r>
              <a:rPr spc="-40" dirty="0"/>
              <a:t> </a:t>
            </a:r>
            <a:r>
              <a:rPr spc="-25" dirty="0"/>
              <a:t>g.?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258267" y="2730500"/>
            <a:ext cx="8506460" cy="118300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8270">
              <a:lnSpc>
                <a:spcPct val="100000"/>
              </a:lnSpc>
              <a:spcBef>
                <a:spcPts val="90"/>
              </a:spcBef>
            </a:pPr>
            <a:r>
              <a:rPr sz="2000" dirty="0">
                <a:solidFill>
                  <a:srgbClr val="7E7E7E"/>
                </a:solidFill>
                <a:latin typeface="Times New Roman"/>
                <a:cs typeface="Times New Roman"/>
              </a:rPr>
              <a:t>The</a:t>
            </a:r>
            <a:r>
              <a:rPr sz="2000" spc="-25" dirty="0">
                <a:solidFill>
                  <a:srgbClr val="7E7E7E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7E7E7E"/>
                </a:solidFill>
                <a:latin typeface="Times New Roman"/>
                <a:cs typeface="Times New Roman"/>
              </a:rPr>
              <a:t>specific</a:t>
            </a:r>
            <a:r>
              <a:rPr sz="2000" spc="-25" dirty="0">
                <a:solidFill>
                  <a:srgbClr val="7E7E7E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7E7E7E"/>
                </a:solidFill>
                <a:latin typeface="Times New Roman"/>
                <a:cs typeface="Times New Roman"/>
              </a:rPr>
              <a:t>gravity</a:t>
            </a:r>
            <a:r>
              <a:rPr sz="2000" spc="-40" dirty="0">
                <a:solidFill>
                  <a:srgbClr val="7E7E7E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7E7E7E"/>
                </a:solidFill>
                <a:latin typeface="Times New Roman"/>
                <a:cs typeface="Times New Roman"/>
              </a:rPr>
              <a:t>of</a:t>
            </a:r>
            <a:r>
              <a:rPr sz="2000" spc="-20" dirty="0">
                <a:solidFill>
                  <a:srgbClr val="7E7E7E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7E7E7E"/>
                </a:solidFill>
                <a:latin typeface="Times New Roman"/>
                <a:cs typeface="Times New Roman"/>
              </a:rPr>
              <a:t>the</a:t>
            </a:r>
            <a:r>
              <a:rPr sz="2000" spc="-25" dirty="0">
                <a:solidFill>
                  <a:srgbClr val="7E7E7E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7E7E7E"/>
                </a:solidFill>
                <a:latin typeface="Times New Roman"/>
                <a:cs typeface="Times New Roman"/>
              </a:rPr>
              <a:t>syrup</a:t>
            </a:r>
            <a:r>
              <a:rPr sz="2000" spc="30" dirty="0">
                <a:solidFill>
                  <a:srgbClr val="7E7E7E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7E7E7E"/>
                </a:solidFill>
                <a:latin typeface="Times New Roman"/>
                <a:cs typeface="Times New Roman"/>
              </a:rPr>
              <a:t>=</a:t>
            </a:r>
            <a:r>
              <a:rPr sz="2000" spc="-35" dirty="0">
                <a:solidFill>
                  <a:srgbClr val="7E7E7E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7E7E7E"/>
                </a:solidFill>
                <a:latin typeface="Times New Roman"/>
                <a:cs typeface="Times New Roman"/>
              </a:rPr>
              <a:t>1/0.849</a:t>
            </a:r>
            <a:r>
              <a:rPr sz="2000" spc="-10" dirty="0">
                <a:solidFill>
                  <a:srgbClr val="7E7E7E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7E7E7E"/>
                </a:solidFill>
                <a:latin typeface="Times New Roman"/>
                <a:cs typeface="Times New Roman"/>
              </a:rPr>
              <a:t>=</a:t>
            </a:r>
            <a:r>
              <a:rPr sz="2000" spc="-20" dirty="0">
                <a:solidFill>
                  <a:srgbClr val="7E7E7E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7E7E7E"/>
                </a:solidFill>
                <a:latin typeface="Times New Roman"/>
                <a:cs typeface="Times New Roman"/>
              </a:rPr>
              <a:t>1.178</a:t>
            </a:r>
            <a:endParaRPr sz="2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80"/>
              </a:spcBef>
            </a:pPr>
            <a:endParaRPr sz="2000">
              <a:latin typeface="Times New Roman"/>
              <a:cs typeface="Times New Roman"/>
            </a:endParaRPr>
          </a:p>
          <a:p>
            <a:pPr marL="12700" marR="5080">
              <a:lnSpc>
                <a:spcPct val="80000"/>
              </a:lnSpc>
              <a:spcBef>
                <a:spcPts val="5"/>
              </a:spcBef>
            </a:pPr>
            <a:r>
              <a:rPr sz="2000" b="1" i="1" dirty="0">
                <a:solidFill>
                  <a:srgbClr val="FF0000"/>
                </a:solidFill>
                <a:latin typeface="Times New Roman"/>
                <a:cs typeface="Times New Roman"/>
              </a:rPr>
              <a:t>Ex:</a:t>
            </a:r>
            <a:r>
              <a:rPr sz="2000" b="1" i="1" spc="7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000" b="1" i="1" dirty="0">
                <a:solidFill>
                  <a:srgbClr val="FF0000"/>
                </a:solidFill>
                <a:latin typeface="Times New Roman"/>
                <a:cs typeface="Times New Roman"/>
              </a:rPr>
              <a:t>What</a:t>
            </a:r>
            <a:r>
              <a:rPr sz="2000" b="1" i="1" spc="14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000" b="1" i="1" dirty="0">
                <a:solidFill>
                  <a:srgbClr val="FF0000"/>
                </a:solidFill>
                <a:latin typeface="Times New Roman"/>
                <a:cs typeface="Times New Roman"/>
              </a:rPr>
              <a:t>is</a:t>
            </a:r>
            <a:r>
              <a:rPr sz="2000" b="1" i="1" spc="13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000" b="1" i="1" dirty="0">
                <a:solidFill>
                  <a:srgbClr val="FF0000"/>
                </a:solidFill>
                <a:latin typeface="Times New Roman"/>
                <a:cs typeface="Times New Roman"/>
              </a:rPr>
              <a:t>the</a:t>
            </a:r>
            <a:r>
              <a:rPr sz="2000" b="1" i="1" spc="17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000" b="1" i="1" dirty="0">
                <a:solidFill>
                  <a:srgbClr val="FF0000"/>
                </a:solidFill>
                <a:latin typeface="Times New Roman"/>
                <a:cs typeface="Times New Roman"/>
              </a:rPr>
              <a:t>specific</a:t>
            </a:r>
            <a:r>
              <a:rPr sz="2000" b="1" i="1" spc="14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000" b="1" i="1" dirty="0">
                <a:solidFill>
                  <a:srgbClr val="FF0000"/>
                </a:solidFill>
                <a:latin typeface="Times New Roman"/>
                <a:cs typeface="Times New Roman"/>
              </a:rPr>
              <a:t>volume</a:t>
            </a:r>
            <a:r>
              <a:rPr sz="2000" b="1" i="1" spc="15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000" b="1" i="1" dirty="0">
                <a:solidFill>
                  <a:srgbClr val="FF0000"/>
                </a:solidFill>
                <a:latin typeface="Times New Roman"/>
                <a:cs typeface="Times New Roman"/>
              </a:rPr>
              <a:t>of</a:t>
            </a:r>
            <a:r>
              <a:rPr sz="2000" b="1" i="1" spc="15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000" b="1" i="1" dirty="0">
                <a:solidFill>
                  <a:srgbClr val="FF0000"/>
                </a:solidFill>
                <a:latin typeface="Times New Roman"/>
                <a:cs typeface="Times New Roman"/>
              </a:rPr>
              <a:t>phosphoric</a:t>
            </a:r>
            <a:r>
              <a:rPr sz="2000" b="1" i="1" spc="14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000" b="1" i="1" dirty="0">
                <a:solidFill>
                  <a:srgbClr val="FF0000"/>
                </a:solidFill>
                <a:latin typeface="Times New Roman"/>
                <a:cs typeface="Times New Roman"/>
              </a:rPr>
              <a:t>acid</a:t>
            </a:r>
            <a:r>
              <a:rPr sz="2000" b="1" i="1" spc="18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000" b="1" i="1" dirty="0">
                <a:solidFill>
                  <a:srgbClr val="FF0000"/>
                </a:solidFill>
                <a:latin typeface="Times New Roman"/>
                <a:cs typeface="Times New Roman"/>
              </a:rPr>
              <a:t>having</a:t>
            </a:r>
            <a:r>
              <a:rPr sz="2000" b="1" i="1" spc="15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000" b="1" i="1" dirty="0">
                <a:solidFill>
                  <a:srgbClr val="FF0000"/>
                </a:solidFill>
                <a:latin typeface="Times New Roman"/>
                <a:cs typeface="Times New Roman"/>
              </a:rPr>
              <a:t>a</a:t>
            </a:r>
            <a:r>
              <a:rPr sz="2000" b="1" i="1" spc="15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000" b="1" i="1" dirty="0">
                <a:solidFill>
                  <a:srgbClr val="FF0000"/>
                </a:solidFill>
                <a:latin typeface="Times New Roman"/>
                <a:cs typeface="Times New Roman"/>
              </a:rPr>
              <a:t>specific</a:t>
            </a:r>
            <a:r>
              <a:rPr sz="2000" b="1" i="1" spc="14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000" b="1" i="1" dirty="0">
                <a:solidFill>
                  <a:srgbClr val="FF0000"/>
                </a:solidFill>
                <a:latin typeface="Times New Roman"/>
                <a:cs typeface="Times New Roman"/>
              </a:rPr>
              <a:t>gravity</a:t>
            </a:r>
            <a:r>
              <a:rPr sz="2000" b="1" i="1" spc="17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000" b="1" i="1" spc="-25" dirty="0">
                <a:solidFill>
                  <a:srgbClr val="FF0000"/>
                </a:solidFill>
                <a:latin typeface="Times New Roman"/>
                <a:cs typeface="Times New Roman"/>
              </a:rPr>
              <a:t>of </a:t>
            </a:r>
            <a:r>
              <a:rPr sz="2000" b="1" i="1" spc="-10" dirty="0">
                <a:solidFill>
                  <a:srgbClr val="FF0000"/>
                </a:solidFill>
                <a:latin typeface="Times New Roman"/>
                <a:cs typeface="Times New Roman"/>
              </a:rPr>
              <a:t>1.71?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58267" y="5108524"/>
            <a:ext cx="7732395" cy="12446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520700" algn="l"/>
              </a:tabLst>
            </a:pPr>
            <a:r>
              <a:rPr sz="2000" b="1" i="1" spc="-25" dirty="0">
                <a:solidFill>
                  <a:srgbClr val="FF0000"/>
                </a:solidFill>
                <a:latin typeface="Times New Roman"/>
                <a:cs typeface="Times New Roman"/>
              </a:rPr>
              <a:t>Ex:</a:t>
            </a:r>
            <a:r>
              <a:rPr sz="2000" b="1" i="1" dirty="0">
                <a:solidFill>
                  <a:srgbClr val="FF0000"/>
                </a:solidFill>
                <a:latin typeface="Times New Roman"/>
                <a:cs typeface="Times New Roman"/>
              </a:rPr>
              <a:t>	If</a:t>
            </a:r>
            <a:r>
              <a:rPr sz="2000" b="1" i="1" spc="-1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000" b="1" i="1" dirty="0">
                <a:solidFill>
                  <a:srgbClr val="FF0000"/>
                </a:solidFill>
                <a:latin typeface="Times New Roman"/>
                <a:cs typeface="Times New Roman"/>
              </a:rPr>
              <a:t>a liquid</a:t>
            </a:r>
            <a:r>
              <a:rPr sz="2000" b="1" i="1" spc="-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000" b="1" i="1" dirty="0">
                <a:solidFill>
                  <a:srgbClr val="FF0000"/>
                </a:solidFill>
                <a:latin typeface="Times New Roman"/>
                <a:cs typeface="Times New Roman"/>
              </a:rPr>
              <a:t>has</a:t>
            </a:r>
            <a:r>
              <a:rPr sz="2000" b="1" i="1" spc="-2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000" b="1" i="1" dirty="0">
                <a:solidFill>
                  <a:srgbClr val="FF0000"/>
                </a:solidFill>
                <a:latin typeface="Times New Roman"/>
                <a:cs typeface="Times New Roman"/>
              </a:rPr>
              <a:t>a specific</a:t>
            </a:r>
            <a:r>
              <a:rPr sz="2000" b="1" i="1" spc="-1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000" b="1" i="1" dirty="0">
                <a:solidFill>
                  <a:srgbClr val="FF0000"/>
                </a:solidFill>
                <a:latin typeface="Times New Roman"/>
                <a:cs typeface="Times New Roman"/>
              </a:rPr>
              <a:t>volume</a:t>
            </a:r>
            <a:r>
              <a:rPr sz="2000" b="1" i="1" spc="-1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000" b="1" i="1" dirty="0">
                <a:solidFill>
                  <a:srgbClr val="FF0000"/>
                </a:solidFill>
                <a:latin typeface="Times New Roman"/>
                <a:cs typeface="Times New Roman"/>
              </a:rPr>
              <a:t>of</a:t>
            </a:r>
            <a:r>
              <a:rPr sz="2000" b="1" i="1" spc="4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000" b="1" i="1" dirty="0">
                <a:solidFill>
                  <a:srgbClr val="FF0000"/>
                </a:solidFill>
                <a:latin typeface="Times New Roman"/>
                <a:cs typeface="Times New Roman"/>
              </a:rPr>
              <a:t>1.396,</a:t>
            </a:r>
            <a:r>
              <a:rPr sz="2000" b="1" i="1" spc="-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000" b="1" i="1" dirty="0">
                <a:solidFill>
                  <a:srgbClr val="FF0000"/>
                </a:solidFill>
                <a:latin typeface="Times New Roman"/>
                <a:cs typeface="Times New Roman"/>
              </a:rPr>
              <a:t>what</a:t>
            </a:r>
            <a:r>
              <a:rPr sz="2000" b="1" i="1" spc="-1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000" b="1" i="1" dirty="0">
                <a:solidFill>
                  <a:srgbClr val="FF0000"/>
                </a:solidFill>
                <a:latin typeface="Times New Roman"/>
                <a:cs typeface="Times New Roman"/>
              </a:rPr>
              <a:t>is</a:t>
            </a:r>
            <a:r>
              <a:rPr sz="2000" b="1" i="1" spc="-2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000" b="1" i="1" dirty="0">
                <a:solidFill>
                  <a:srgbClr val="FF0000"/>
                </a:solidFill>
                <a:latin typeface="Times New Roman"/>
                <a:cs typeface="Times New Roman"/>
              </a:rPr>
              <a:t>its</a:t>
            </a:r>
            <a:r>
              <a:rPr sz="2000" b="1" i="1" spc="-2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000" b="1" i="1" dirty="0">
                <a:solidFill>
                  <a:srgbClr val="FF0000"/>
                </a:solidFill>
                <a:latin typeface="Times New Roman"/>
                <a:cs typeface="Times New Roman"/>
              </a:rPr>
              <a:t>specific</a:t>
            </a:r>
            <a:r>
              <a:rPr sz="2000" b="1" i="1" spc="-1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000" b="1" i="1" spc="-10" dirty="0">
                <a:solidFill>
                  <a:srgbClr val="FF0000"/>
                </a:solidFill>
                <a:latin typeface="Times New Roman"/>
                <a:cs typeface="Times New Roman"/>
              </a:rPr>
              <a:t>gravity?</a:t>
            </a:r>
            <a:endParaRPr sz="2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2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00"/>
              </a:spcBef>
            </a:pP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2000" spc="-50" dirty="0">
                <a:latin typeface="Times New Roman"/>
                <a:cs typeface="Times New Roman"/>
              </a:rPr>
              <a:t>.</a:t>
            </a:r>
            <a:endParaRPr sz="2000">
              <a:latin typeface="Times New Roman"/>
              <a:cs typeface="Times New Roman"/>
            </a:endParaRPr>
          </a:p>
        </p:txBody>
      </p:sp>
      <p:grpSp>
        <p:nvGrpSpPr>
          <p:cNvPr id="6" name="object 6"/>
          <p:cNvGrpSpPr/>
          <p:nvPr/>
        </p:nvGrpSpPr>
        <p:grpSpPr>
          <a:xfrm>
            <a:off x="1187620" y="1124711"/>
            <a:ext cx="6675120" cy="5249545"/>
            <a:chOff x="1187620" y="1124711"/>
            <a:chExt cx="6675120" cy="5249545"/>
          </a:xfrm>
        </p:grpSpPr>
        <p:pic>
          <p:nvPicPr>
            <p:cNvPr id="7" name="object 7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187620" y="1124711"/>
              <a:ext cx="6674561" cy="1451934"/>
            </a:xfrm>
            <a:prstGeom prst="rect">
              <a:avLst/>
            </a:prstGeom>
          </p:spPr>
        </p:pic>
        <p:pic>
          <p:nvPicPr>
            <p:cNvPr id="8" name="object 8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782197" y="4037156"/>
              <a:ext cx="2605079" cy="539335"/>
            </a:xfrm>
            <a:prstGeom prst="rect">
              <a:avLst/>
            </a:prstGeom>
          </p:spPr>
        </p:pic>
        <p:pic>
          <p:nvPicPr>
            <p:cNvPr id="9" name="object 9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2937376" y="5733288"/>
              <a:ext cx="2391657" cy="640403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219456" y="55237"/>
            <a:ext cx="8755380" cy="6802755"/>
            <a:chOff x="219456" y="55237"/>
            <a:chExt cx="8755380" cy="6802755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28972" y="55237"/>
              <a:ext cx="8736219" cy="3121675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86512" y="112776"/>
              <a:ext cx="8570976" cy="2956560"/>
            </a:xfrm>
            <a:prstGeom prst="rect">
              <a:avLst/>
            </a:prstGeom>
          </p:spPr>
        </p:pic>
        <p:sp>
          <p:nvSpPr>
            <p:cNvPr id="5" name="object 5"/>
            <p:cNvSpPr/>
            <p:nvPr/>
          </p:nvSpPr>
          <p:spPr>
            <a:xfrm>
              <a:off x="266700" y="92963"/>
              <a:ext cx="8610600" cy="2996565"/>
            </a:xfrm>
            <a:custGeom>
              <a:avLst/>
              <a:gdLst/>
              <a:ahLst/>
              <a:cxnLst/>
              <a:rect l="l" t="t" r="r" b="b"/>
              <a:pathLst>
                <a:path w="8610600" h="2996565">
                  <a:moveTo>
                    <a:pt x="0" y="2996183"/>
                  </a:moveTo>
                  <a:lnTo>
                    <a:pt x="8610600" y="2996183"/>
                  </a:lnTo>
                  <a:lnTo>
                    <a:pt x="8610600" y="0"/>
                  </a:lnTo>
                  <a:lnTo>
                    <a:pt x="0" y="0"/>
                  </a:lnTo>
                  <a:lnTo>
                    <a:pt x="0" y="2996183"/>
                  </a:lnTo>
                  <a:close/>
                </a:path>
              </a:pathLst>
            </a:custGeom>
            <a:ln w="396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6" name="object 6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219456" y="3002219"/>
              <a:ext cx="8755253" cy="3855778"/>
            </a:xfrm>
            <a:prstGeom prst="rect">
              <a:avLst/>
            </a:prstGeom>
          </p:spPr>
        </p:pic>
        <p:pic>
          <p:nvPicPr>
            <p:cNvPr id="7" name="object 7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286512" y="3069334"/>
              <a:ext cx="8570976" cy="3675888"/>
            </a:xfrm>
            <a:prstGeom prst="rect">
              <a:avLst/>
            </a:prstGeom>
          </p:spPr>
        </p:pic>
        <p:sp>
          <p:nvSpPr>
            <p:cNvPr id="8" name="object 8"/>
            <p:cNvSpPr/>
            <p:nvPr/>
          </p:nvSpPr>
          <p:spPr>
            <a:xfrm>
              <a:off x="266700" y="3049522"/>
              <a:ext cx="8610600" cy="3716020"/>
            </a:xfrm>
            <a:custGeom>
              <a:avLst/>
              <a:gdLst/>
              <a:ahLst/>
              <a:cxnLst/>
              <a:rect l="l" t="t" r="r" b="b"/>
              <a:pathLst>
                <a:path w="8610600" h="3716020">
                  <a:moveTo>
                    <a:pt x="0" y="3715512"/>
                  </a:moveTo>
                  <a:lnTo>
                    <a:pt x="8610600" y="3715512"/>
                  </a:lnTo>
                  <a:lnTo>
                    <a:pt x="8610600" y="0"/>
                  </a:lnTo>
                  <a:lnTo>
                    <a:pt x="0" y="0"/>
                  </a:lnTo>
                  <a:lnTo>
                    <a:pt x="0" y="3715512"/>
                  </a:lnTo>
                  <a:close/>
                </a:path>
              </a:pathLst>
            </a:custGeom>
            <a:ln w="396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7998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32231" y="1844039"/>
            <a:ext cx="8479790" cy="3456940"/>
          </a:xfrm>
          <a:custGeom>
            <a:avLst/>
            <a:gdLst/>
            <a:ahLst/>
            <a:cxnLst/>
            <a:rect l="l" t="t" r="r" b="b"/>
            <a:pathLst>
              <a:path w="8479790" h="3456940">
                <a:moveTo>
                  <a:pt x="0" y="3456432"/>
                </a:moveTo>
                <a:lnTo>
                  <a:pt x="8479536" y="3456432"/>
                </a:lnTo>
                <a:lnTo>
                  <a:pt x="8479536" y="0"/>
                </a:lnTo>
                <a:lnTo>
                  <a:pt x="0" y="0"/>
                </a:lnTo>
                <a:lnTo>
                  <a:pt x="0" y="3456432"/>
                </a:lnTo>
                <a:close/>
              </a:path>
            </a:pathLst>
          </a:custGeom>
          <a:ln w="24384">
            <a:solidFill>
              <a:srgbClr val="C0504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409752" y="2379091"/>
            <a:ext cx="8328025" cy="233235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44170" indent="-344170" algn="ctr">
              <a:lnSpc>
                <a:spcPct val="100000"/>
              </a:lnSpc>
              <a:spcBef>
                <a:spcPts val="105"/>
              </a:spcBef>
              <a:buFont typeface="Arial MT"/>
              <a:buChar char="•"/>
              <a:tabLst>
                <a:tab pos="344170" algn="l"/>
                <a:tab pos="1469390" algn="l"/>
                <a:tab pos="2747010" algn="l"/>
                <a:tab pos="4015740" algn="l"/>
                <a:tab pos="5276850" algn="l"/>
                <a:tab pos="5948045" algn="l"/>
                <a:tab pos="7219950" algn="l"/>
              </a:tabLst>
            </a:pPr>
            <a:r>
              <a:rPr sz="2800" spc="-10" dirty="0">
                <a:latin typeface="Times New Roman"/>
                <a:cs typeface="Times New Roman"/>
              </a:rPr>
              <a:t>Define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b="1" i="1" spc="-10" dirty="0">
                <a:solidFill>
                  <a:srgbClr val="FF0000"/>
                </a:solidFill>
                <a:latin typeface="Times New Roman"/>
                <a:cs typeface="Times New Roman"/>
              </a:rPr>
              <a:t>density</a:t>
            </a:r>
            <a:r>
              <a:rPr sz="2800" spc="-10" dirty="0">
                <a:latin typeface="Times New Roman"/>
                <a:cs typeface="Times New Roman"/>
              </a:rPr>
              <a:t>,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b="1" i="1" spc="-10" dirty="0">
                <a:solidFill>
                  <a:srgbClr val="FF0000"/>
                </a:solidFill>
                <a:latin typeface="Times New Roman"/>
                <a:cs typeface="Times New Roman"/>
              </a:rPr>
              <a:t>specific</a:t>
            </a:r>
            <a:r>
              <a:rPr sz="2800" b="1" i="1" dirty="0">
                <a:solidFill>
                  <a:srgbClr val="FF0000"/>
                </a:solidFill>
                <a:latin typeface="Times New Roman"/>
                <a:cs typeface="Times New Roman"/>
              </a:rPr>
              <a:t>	</a:t>
            </a:r>
            <a:r>
              <a:rPr sz="2800" b="1" i="1" spc="-10" dirty="0">
                <a:solidFill>
                  <a:srgbClr val="FF0000"/>
                </a:solidFill>
                <a:latin typeface="Times New Roman"/>
                <a:cs typeface="Times New Roman"/>
              </a:rPr>
              <a:t>gravity</a:t>
            </a:r>
            <a:r>
              <a:rPr sz="2800" spc="-10" dirty="0">
                <a:latin typeface="Times New Roman"/>
                <a:cs typeface="Times New Roman"/>
              </a:rPr>
              <a:t>,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25" dirty="0">
                <a:latin typeface="Times New Roman"/>
                <a:cs typeface="Times New Roman"/>
              </a:rPr>
              <a:t>and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b="1" i="1" spc="-10" dirty="0">
                <a:solidFill>
                  <a:srgbClr val="FF0000"/>
                </a:solidFill>
                <a:latin typeface="Times New Roman"/>
                <a:cs typeface="Times New Roman"/>
              </a:rPr>
              <a:t>specific</a:t>
            </a:r>
            <a:r>
              <a:rPr sz="2800" b="1" i="1" dirty="0">
                <a:solidFill>
                  <a:srgbClr val="FF0000"/>
                </a:solidFill>
                <a:latin typeface="Times New Roman"/>
                <a:cs typeface="Times New Roman"/>
              </a:rPr>
              <a:t>	</a:t>
            </a:r>
            <a:r>
              <a:rPr sz="2800" b="1" i="1" spc="-10" dirty="0">
                <a:solidFill>
                  <a:srgbClr val="FF0000"/>
                </a:solidFill>
                <a:latin typeface="Times New Roman"/>
                <a:cs typeface="Times New Roman"/>
              </a:rPr>
              <a:t>volume</a:t>
            </a:r>
            <a:endParaRPr sz="2800">
              <a:latin typeface="Times New Roman"/>
              <a:cs typeface="Times New Roman"/>
            </a:endParaRPr>
          </a:p>
          <a:p>
            <a:pPr marR="15240" algn="ctr">
              <a:lnSpc>
                <a:spcPct val="100000"/>
              </a:lnSpc>
            </a:pPr>
            <a:r>
              <a:rPr sz="2800" dirty="0">
                <a:latin typeface="Times New Roman"/>
                <a:cs typeface="Times New Roman"/>
              </a:rPr>
              <a:t>and</a:t>
            </a:r>
            <a:r>
              <a:rPr sz="2800" spc="1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determine</a:t>
            </a:r>
            <a:r>
              <a:rPr sz="2800" spc="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each</a:t>
            </a:r>
            <a:r>
              <a:rPr sz="2800" spc="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through</a:t>
            </a:r>
            <a:r>
              <a:rPr sz="2800" spc="1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appropriate</a:t>
            </a:r>
            <a:r>
              <a:rPr sz="2800" spc="5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calculations.</a:t>
            </a:r>
            <a:endParaRPr sz="2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490"/>
              </a:spcBef>
            </a:pPr>
            <a:endParaRPr sz="2800">
              <a:latin typeface="Times New Roman"/>
              <a:cs typeface="Times New Roman"/>
            </a:endParaRPr>
          </a:p>
          <a:p>
            <a:pPr marL="356870" marR="20320" indent="-344805">
              <a:lnSpc>
                <a:spcPct val="100000"/>
              </a:lnSpc>
              <a:buFont typeface="Arial MT"/>
              <a:buChar char="•"/>
              <a:tabLst>
                <a:tab pos="356870" algn="l"/>
              </a:tabLst>
            </a:pPr>
            <a:r>
              <a:rPr sz="2800" dirty="0">
                <a:latin typeface="Times New Roman"/>
                <a:cs typeface="Times New Roman"/>
              </a:rPr>
              <a:t>Apply</a:t>
            </a:r>
            <a:r>
              <a:rPr sz="2800" spc="-2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specific</a:t>
            </a:r>
            <a:r>
              <a:rPr sz="2800" spc="-6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gravity</a:t>
            </a:r>
            <a:r>
              <a:rPr sz="2800" spc="-8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correctly</a:t>
            </a:r>
            <a:r>
              <a:rPr sz="2800" spc="-5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in</a:t>
            </a:r>
            <a:r>
              <a:rPr sz="2800" spc="2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converting</a:t>
            </a:r>
            <a:r>
              <a:rPr sz="2800" spc="2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weight</a:t>
            </a:r>
            <a:r>
              <a:rPr sz="2800" spc="25" dirty="0">
                <a:latin typeface="Times New Roman"/>
                <a:cs typeface="Times New Roman"/>
              </a:rPr>
              <a:t> </a:t>
            </a:r>
            <a:r>
              <a:rPr sz="2800" spc="-25" dirty="0">
                <a:latin typeface="Times New Roman"/>
                <a:cs typeface="Times New Roman"/>
              </a:rPr>
              <a:t>to </a:t>
            </a:r>
            <a:r>
              <a:rPr sz="2800" dirty="0">
                <a:latin typeface="Times New Roman"/>
                <a:cs typeface="Times New Roman"/>
              </a:rPr>
              <a:t>volume</a:t>
            </a:r>
            <a:r>
              <a:rPr sz="2800" spc="-2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and</a:t>
            </a:r>
            <a:r>
              <a:rPr sz="2800" spc="-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volume</a:t>
            </a:r>
            <a:r>
              <a:rPr sz="2800" spc="-1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to</a:t>
            </a:r>
            <a:r>
              <a:rPr sz="2800" spc="5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weight.</a:t>
            </a:r>
            <a:endParaRPr sz="2800">
              <a:latin typeface="Times New Roman"/>
              <a:cs typeface="Times New Roman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27432" y="451154"/>
            <a:ext cx="8825230" cy="1260475"/>
            <a:chOff x="27432" y="451154"/>
            <a:chExt cx="8825230" cy="1260475"/>
          </a:xfrm>
        </p:grpSpPr>
        <p:pic>
          <p:nvPicPr>
            <p:cNvPr id="5" name="object 5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62507" y="515465"/>
              <a:ext cx="8589775" cy="973051"/>
            </a:xfrm>
            <a:prstGeom prst="rect">
              <a:avLst/>
            </a:prstGeom>
          </p:spPr>
        </p:pic>
        <p:pic>
          <p:nvPicPr>
            <p:cNvPr id="6" name="object 6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7432" y="451154"/>
              <a:ext cx="3299333" cy="1260170"/>
            </a:xfrm>
            <a:prstGeom prst="rect">
              <a:avLst/>
            </a:prstGeom>
          </p:spPr>
        </p:pic>
      </p:grp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318515" y="550163"/>
            <a:ext cx="8482965" cy="866140"/>
          </a:xfrm>
          <a:prstGeom prst="rect">
            <a:avLst/>
          </a:prstGeom>
          <a:solidFill>
            <a:srgbClr val="C0504D"/>
          </a:solidFill>
          <a:ln w="39623">
            <a:solidFill>
              <a:srgbClr val="FFFFFF"/>
            </a:solidFill>
          </a:ln>
        </p:spPr>
        <p:txBody>
          <a:bodyPr vert="horz" wrap="square" lIns="0" tIns="76200" rIns="0" bIns="0" rtlCol="0">
            <a:spAutoFit/>
          </a:bodyPr>
          <a:lstStyle/>
          <a:p>
            <a:pPr marL="89535">
              <a:lnSpc>
                <a:spcPct val="100000"/>
              </a:lnSpc>
              <a:spcBef>
                <a:spcPts val="600"/>
              </a:spcBef>
            </a:pPr>
            <a:r>
              <a:rPr sz="4400" b="0" i="0" spc="-10" dirty="0">
                <a:solidFill>
                  <a:srgbClr val="FFFFFF"/>
                </a:solidFill>
                <a:latin typeface="Times New Roman"/>
                <a:cs typeface="Times New Roman"/>
              </a:rPr>
              <a:t>Objectives:</a:t>
            </a:r>
            <a:endParaRPr sz="4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01168" y="1267967"/>
            <a:ext cx="8574405" cy="5450205"/>
          </a:xfrm>
          <a:custGeom>
            <a:avLst/>
            <a:gdLst/>
            <a:ahLst/>
            <a:cxnLst/>
            <a:rect l="l" t="t" r="r" b="b"/>
            <a:pathLst>
              <a:path w="8574405" h="5450205">
                <a:moveTo>
                  <a:pt x="0" y="5449824"/>
                </a:moveTo>
                <a:lnTo>
                  <a:pt x="8574024" y="5449824"/>
                </a:lnTo>
                <a:lnTo>
                  <a:pt x="8574024" y="0"/>
                </a:lnTo>
                <a:lnTo>
                  <a:pt x="0" y="0"/>
                </a:lnTo>
                <a:lnTo>
                  <a:pt x="0" y="5449824"/>
                </a:lnTo>
                <a:close/>
              </a:path>
            </a:pathLst>
          </a:custGeom>
          <a:ln w="24384">
            <a:solidFill>
              <a:srgbClr val="C0504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279908" y="1659759"/>
            <a:ext cx="8425180" cy="2879090"/>
          </a:xfrm>
          <a:prstGeom prst="rect">
            <a:avLst/>
          </a:prstGeom>
        </p:spPr>
        <p:txBody>
          <a:bodyPr vert="horz" wrap="square" lIns="0" tIns="85090" rIns="0" bIns="0" rtlCol="0">
            <a:spAutoFit/>
          </a:bodyPr>
          <a:lstStyle/>
          <a:p>
            <a:pPr marL="354965" indent="-342265" algn="just">
              <a:lnSpc>
                <a:spcPct val="100000"/>
              </a:lnSpc>
              <a:spcBef>
                <a:spcPts val="670"/>
              </a:spcBef>
              <a:buFont typeface="Arial MT"/>
              <a:buChar char="•"/>
              <a:tabLst>
                <a:tab pos="354965" algn="l"/>
              </a:tabLst>
            </a:pPr>
            <a:r>
              <a:rPr sz="2400" b="1" dirty="0">
                <a:solidFill>
                  <a:srgbClr val="FF0000"/>
                </a:solidFill>
                <a:latin typeface="Times New Roman"/>
                <a:cs typeface="Times New Roman"/>
              </a:rPr>
              <a:t>Density</a:t>
            </a:r>
            <a:r>
              <a:rPr sz="2400" b="1" spc="-3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FF0000"/>
                </a:solidFill>
                <a:latin typeface="Times New Roman"/>
                <a:cs typeface="Times New Roman"/>
              </a:rPr>
              <a:t>(d)</a:t>
            </a:r>
            <a:r>
              <a:rPr sz="2400" b="1" spc="-1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is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FF0000"/>
                </a:solidFill>
                <a:latin typeface="Times New Roman"/>
                <a:cs typeface="Times New Roman"/>
              </a:rPr>
              <a:t>mass</a:t>
            </a:r>
            <a:r>
              <a:rPr sz="2400" b="1" spc="-1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FF0000"/>
                </a:solidFill>
                <a:latin typeface="Times New Roman"/>
                <a:cs typeface="Times New Roman"/>
              </a:rPr>
              <a:t>per</a:t>
            </a:r>
            <a:r>
              <a:rPr sz="2400" b="1" spc="-8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FF0000"/>
                </a:solidFill>
                <a:latin typeface="Times New Roman"/>
                <a:cs typeface="Times New Roman"/>
              </a:rPr>
              <a:t>unit</a:t>
            </a:r>
            <a:r>
              <a:rPr sz="2400" b="1" spc="-3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FF0000"/>
                </a:solidFill>
                <a:latin typeface="Times New Roman"/>
                <a:cs typeface="Times New Roman"/>
              </a:rPr>
              <a:t>volume</a:t>
            </a:r>
            <a:r>
              <a:rPr sz="2400" b="1" spc="-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of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substance.</a:t>
            </a:r>
            <a:endParaRPr sz="2400">
              <a:latin typeface="Times New Roman"/>
              <a:cs typeface="Times New Roman"/>
            </a:endParaRPr>
          </a:p>
          <a:p>
            <a:pPr marL="354965" indent="-342265" algn="just">
              <a:lnSpc>
                <a:spcPct val="100000"/>
              </a:lnSpc>
              <a:spcBef>
                <a:spcPts val="580"/>
              </a:spcBef>
              <a:buFont typeface="Arial MT"/>
              <a:buChar char="•"/>
              <a:tabLst>
                <a:tab pos="354965" algn="l"/>
              </a:tabLst>
            </a:pPr>
            <a:r>
              <a:rPr sz="2400" dirty="0">
                <a:latin typeface="Times New Roman"/>
                <a:cs typeface="Times New Roman"/>
              </a:rPr>
              <a:t>Density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Unit: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grams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per cubic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centimetre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spc="-10" dirty="0">
                <a:solidFill>
                  <a:srgbClr val="FF0000"/>
                </a:solidFill>
                <a:latin typeface="Times New Roman"/>
                <a:cs typeface="Times New Roman"/>
              </a:rPr>
              <a:t>(g/cc)</a:t>
            </a:r>
            <a:endParaRPr sz="2400">
              <a:latin typeface="Times New Roman"/>
              <a:cs typeface="Times New Roman"/>
            </a:endParaRPr>
          </a:p>
          <a:p>
            <a:pPr marL="354330" marR="11430" indent="-342265" algn="just">
              <a:lnSpc>
                <a:spcPct val="100000"/>
              </a:lnSpc>
              <a:spcBef>
                <a:spcPts val="575"/>
              </a:spcBef>
              <a:buFont typeface="Arial MT"/>
              <a:buChar char="•"/>
              <a:tabLst>
                <a:tab pos="356870" algn="l"/>
              </a:tabLst>
            </a:pPr>
            <a:r>
              <a:rPr sz="2400" dirty="0">
                <a:latin typeface="Times New Roman"/>
                <a:cs typeface="Times New Roman"/>
              </a:rPr>
              <a:t>The</a:t>
            </a:r>
            <a:r>
              <a:rPr sz="2400" spc="8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density</a:t>
            </a:r>
            <a:r>
              <a:rPr sz="2400" spc="5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of</a:t>
            </a:r>
            <a:r>
              <a:rPr sz="2400" spc="114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water</a:t>
            </a:r>
            <a:r>
              <a:rPr sz="2400" spc="1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is</a:t>
            </a:r>
            <a:r>
              <a:rPr sz="2400" spc="130" dirty="0"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FF0000"/>
                </a:solidFill>
                <a:latin typeface="Times New Roman"/>
                <a:cs typeface="Times New Roman"/>
              </a:rPr>
              <a:t>1</a:t>
            </a:r>
            <a:r>
              <a:rPr sz="2400" b="1" spc="12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FF0000"/>
                </a:solidFill>
                <a:latin typeface="Times New Roman"/>
                <a:cs typeface="Times New Roman"/>
              </a:rPr>
              <a:t>g/cc</a:t>
            </a:r>
            <a:r>
              <a:rPr sz="2400" b="1" spc="114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because</a:t>
            </a:r>
            <a:r>
              <a:rPr sz="2400" spc="114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the</a:t>
            </a:r>
            <a:r>
              <a:rPr sz="2400" spc="10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gram</a:t>
            </a:r>
            <a:r>
              <a:rPr sz="2400" spc="13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is</a:t>
            </a:r>
            <a:r>
              <a:rPr sz="2400" spc="13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defined</a:t>
            </a:r>
            <a:r>
              <a:rPr sz="2400" spc="1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as</a:t>
            </a:r>
            <a:r>
              <a:rPr sz="2400" spc="125" dirty="0">
                <a:latin typeface="Times New Roman"/>
                <a:cs typeface="Times New Roman"/>
              </a:rPr>
              <a:t> </a:t>
            </a:r>
            <a:r>
              <a:rPr sz="2400" spc="-25" dirty="0">
                <a:latin typeface="Times New Roman"/>
                <a:cs typeface="Times New Roman"/>
              </a:rPr>
              <a:t>the 	</a:t>
            </a:r>
            <a:r>
              <a:rPr sz="2400" dirty="0">
                <a:latin typeface="Times New Roman"/>
                <a:cs typeface="Times New Roman"/>
              </a:rPr>
              <a:t>mass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of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1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cc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of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water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at </a:t>
            </a:r>
            <a:r>
              <a:rPr sz="2400" spc="-25" dirty="0">
                <a:latin typeface="Times New Roman"/>
                <a:cs typeface="Times New Roman"/>
              </a:rPr>
              <a:t>4C.</a:t>
            </a:r>
            <a:endParaRPr sz="2400">
              <a:latin typeface="Times New Roman"/>
              <a:cs typeface="Times New Roman"/>
            </a:endParaRPr>
          </a:p>
          <a:p>
            <a:pPr marL="354330" marR="5080" indent="-342265" algn="just">
              <a:lnSpc>
                <a:spcPct val="100000"/>
              </a:lnSpc>
              <a:spcBef>
                <a:spcPts val="580"/>
              </a:spcBef>
              <a:buFont typeface="Arial MT"/>
              <a:buChar char="•"/>
              <a:tabLst>
                <a:tab pos="356870" algn="l"/>
              </a:tabLst>
            </a:pPr>
            <a:r>
              <a:rPr sz="2400" dirty="0">
                <a:latin typeface="Times New Roman"/>
                <a:cs typeface="Times New Roman"/>
              </a:rPr>
              <a:t>Because</a:t>
            </a:r>
            <a:r>
              <a:rPr sz="2400" spc="5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the</a:t>
            </a:r>
            <a:r>
              <a:rPr sz="2400" spc="6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United</a:t>
            </a:r>
            <a:r>
              <a:rPr sz="2400" spc="6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States</a:t>
            </a:r>
            <a:r>
              <a:rPr sz="2400" spc="9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Pharmacopeia</a:t>
            </a:r>
            <a:r>
              <a:rPr sz="2400" spc="6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states</a:t>
            </a:r>
            <a:r>
              <a:rPr sz="2400" spc="6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that</a:t>
            </a:r>
            <a:r>
              <a:rPr sz="2400" spc="13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1</a:t>
            </a:r>
            <a:r>
              <a:rPr sz="2400" spc="6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mL</a:t>
            </a:r>
            <a:r>
              <a:rPr sz="2400" spc="-7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may</a:t>
            </a:r>
            <a:r>
              <a:rPr sz="2400" spc="25" dirty="0">
                <a:latin typeface="Times New Roman"/>
                <a:cs typeface="Times New Roman"/>
              </a:rPr>
              <a:t> </a:t>
            </a:r>
            <a:r>
              <a:rPr sz="2400" spc="-25" dirty="0">
                <a:latin typeface="Times New Roman"/>
                <a:cs typeface="Times New Roman"/>
              </a:rPr>
              <a:t>be 	</a:t>
            </a:r>
            <a:r>
              <a:rPr sz="2400" dirty="0">
                <a:latin typeface="Times New Roman"/>
                <a:cs typeface="Times New Roman"/>
              </a:rPr>
              <a:t>used  as</a:t>
            </a:r>
            <a:r>
              <a:rPr sz="2400" spc="5" dirty="0">
                <a:latin typeface="Times New Roman"/>
                <a:cs typeface="Times New Roman"/>
              </a:rPr>
              <a:t>  </a:t>
            </a:r>
            <a:r>
              <a:rPr sz="2400" dirty="0">
                <a:latin typeface="Times New Roman"/>
                <a:cs typeface="Times New Roman"/>
              </a:rPr>
              <a:t>the  equivalent</a:t>
            </a:r>
            <a:r>
              <a:rPr sz="2400" spc="15" dirty="0">
                <a:latin typeface="Times New Roman"/>
                <a:cs typeface="Times New Roman"/>
              </a:rPr>
              <a:t>  </a:t>
            </a:r>
            <a:r>
              <a:rPr sz="2400" dirty="0">
                <a:latin typeface="Times New Roman"/>
                <a:cs typeface="Times New Roman"/>
              </a:rPr>
              <a:t>of</a:t>
            </a:r>
            <a:r>
              <a:rPr sz="2400" spc="10" dirty="0">
                <a:latin typeface="Times New Roman"/>
                <a:cs typeface="Times New Roman"/>
              </a:rPr>
              <a:t>  </a:t>
            </a:r>
            <a:r>
              <a:rPr sz="2400" dirty="0">
                <a:latin typeface="Times New Roman"/>
                <a:cs typeface="Times New Roman"/>
              </a:rPr>
              <a:t>1</a:t>
            </a:r>
            <a:r>
              <a:rPr sz="2400" spc="5" dirty="0">
                <a:latin typeface="Times New Roman"/>
                <a:cs typeface="Times New Roman"/>
              </a:rPr>
              <a:t>  </a:t>
            </a:r>
            <a:r>
              <a:rPr sz="2400" dirty="0">
                <a:latin typeface="Times New Roman"/>
                <a:cs typeface="Times New Roman"/>
              </a:rPr>
              <a:t>cc,</a:t>
            </a:r>
            <a:r>
              <a:rPr sz="2400" spc="5" dirty="0">
                <a:latin typeface="Times New Roman"/>
                <a:cs typeface="Times New Roman"/>
              </a:rPr>
              <a:t>  </a:t>
            </a:r>
            <a:r>
              <a:rPr sz="2400" dirty="0">
                <a:latin typeface="Times New Roman"/>
                <a:cs typeface="Times New Roman"/>
              </a:rPr>
              <a:t>the</a:t>
            </a:r>
            <a:r>
              <a:rPr sz="2400" spc="15" dirty="0">
                <a:latin typeface="Times New Roman"/>
                <a:cs typeface="Times New Roman"/>
              </a:rPr>
              <a:t>  </a:t>
            </a:r>
            <a:r>
              <a:rPr sz="2400" dirty="0">
                <a:latin typeface="Times New Roman"/>
                <a:cs typeface="Times New Roman"/>
              </a:rPr>
              <a:t>density</a:t>
            </a:r>
            <a:r>
              <a:rPr sz="2400" spc="54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of  water  may</a:t>
            </a:r>
            <a:r>
              <a:rPr sz="2400" spc="570" dirty="0">
                <a:latin typeface="Times New Roman"/>
                <a:cs typeface="Times New Roman"/>
              </a:rPr>
              <a:t> </a:t>
            </a:r>
            <a:r>
              <a:rPr sz="2400" spc="-25" dirty="0">
                <a:latin typeface="Times New Roman"/>
                <a:cs typeface="Times New Roman"/>
              </a:rPr>
              <a:t>be 	</a:t>
            </a:r>
            <a:r>
              <a:rPr sz="2400" dirty="0">
                <a:latin typeface="Times New Roman"/>
                <a:cs typeface="Times New Roman"/>
              </a:rPr>
              <a:t>expressed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as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0000"/>
                </a:solidFill>
                <a:latin typeface="Times New Roman"/>
                <a:cs typeface="Times New Roman"/>
              </a:rPr>
              <a:t>1</a:t>
            </a:r>
            <a:r>
              <a:rPr sz="2400" spc="-3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400" spc="-20" dirty="0">
                <a:solidFill>
                  <a:srgbClr val="FF0000"/>
                </a:solidFill>
                <a:latin typeface="Times New Roman"/>
                <a:cs typeface="Times New Roman"/>
              </a:rPr>
              <a:t>g/mL</a:t>
            </a:r>
            <a:endParaRPr sz="2400">
              <a:latin typeface="Times New Roman"/>
              <a:cs typeface="Times New Roman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808631" y="4526279"/>
            <a:ext cx="7265670" cy="1870710"/>
            <a:chOff x="808631" y="4526279"/>
            <a:chExt cx="7265670" cy="1870710"/>
          </a:xfrm>
        </p:grpSpPr>
        <p:pic>
          <p:nvPicPr>
            <p:cNvPr id="5" name="object 5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808631" y="5450650"/>
              <a:ext cx="7265494" cy="945822"/>
            </a:xfrm>
            <a:prstGeom prst="rect">
              <a:avLst/>
            </a:prstGeom>
          </p:spPr>
        </p:pic>
        <p:pic>
          <p:nvPicPr>
            <p:cNvPr id="6" name="object 6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843784" y="4526279"/>
              <a:ext cx="2819399" cy="792479"/>
            </a:xfrm>
            <a:prstGeom prst="rect">
              <a:avLst/>
            </a:prstGeom>
          </p:spPr>
        </p:pic>
      </p:grpSp>
      <p:grpSp>
        <p:nvGrpSpPr>
          <p:cNvPr id="7" name="object 7"/>
          <p:cNvGrpSpPr/>
          <p:nvPr/>
        </p:nvGrpSpPr>
        <p:grpSpPr>
          <a:xfrm>
            <a:off x="311266" y="76481"/>
            <a:ext cx="8307070" cy="1059180"/>
            <a:chOff x="311266" y="76481"/>
            <a:chExt cx="8307070" cy="1059180"/>
          </a:xfrm>
        </p:grpSpPr>
        <p:pic>
          <p:nvPicPr>
            <p:cNvPr id="8" name="object 8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311266" y="76481"/>
              <a:ext cx="8306455" cy="939427"/>
            </a:xfrm>
            <a:prstGeom prst="rect">
              <a:avLst/>
            </a:prstGeom>
          </p:spPr>
        </p:pic>
        <p:pic>
          <p:nvPicPr>
            <p:cNvPr id="9" name="object 9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3075432" y="88341"/>
              <a:ext cx="2781046" cy="1046784"/>
            </a:xfrm>
            <a:prstGeom prst="rect">
              <a:avLst/>
            </a:prstGeom>
          </p:spPr>
        </p:pic>
        <p:pic>
          <p:nvPicPr>
            <p:cNvPr id="10" name="object 10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352043" y="96011"/>
              <a:ext cx="8229600" cy="862583"/>
            </a:xfrm>
            <a:prstGeom prst="rect">
              <a:avLst/>
            </a:prstGeom>
          </p:spPr>
        </p:pic>
      </p:grpSp>
      <p:sp>
        <p:nvSpPr>
          <p:cNvPr id="11" name="object 11"/>
          <p:cNvSpPr txBox="1">
            <a:spLocks noGrp="1"/>
          </p:cNvSpPr>
          <p:nvPr>
            <p:ph type="title"/>
          </p:nvPr>
        </p:nvSpPr>
        <p:spPr>
          <a:xfrm>
            <a:off x="352043" y="96011"/>
            <a:ext cx="8229600" cy="862965"/>
          </a:xfrm>
          <a:prstGeom prst="rect">
            <a:avLst/>
          </a:prstGeom>
          <a:ln w="9144">
            <a:solidFill>
              <a:srgbClr val="BD4A47"/>
            </a:solidFill>
          </a:ln>
        </p:spPr>
        <p:txBody>
          <a:bodyPr vert="horz" wrap="square" lIns="0" tIns="140335" rIns="0" bIns="0" rtlCol="0">
            <a:spAutoFit/>
          </a:bodyPr>
          <a:lstStyle/>
          <a:p>
            <a:pPr marL="4445" algn="ctr">
              <a:lnSpc>
                <a:spcPct val="100000"/>
              </a:lnSpc>
              <a:spcBef>
                <a:spcPts val="1105"/>
              </a:spcBef>
            </a:pPr>
            <a:r>
              <a:rPr sz="3600" i="0" dirty="0">
                <a:latin typeface="Times New Roman"/>
                <a:cs typeface="Times New Roman"/>
              </a:rPr>
              <a:t>Density</a:t>
            </a:r>
            <a:r>
              <a:rPr sz="3600" i="0" spc="-20" dirty="0">
                <a:latin typeface="Times New Roman"/>
                <a:cs typeface="Times New Roman"/>
              </a:rPr>
              <a:t> </a:t>
            </a:r>
            <a:r>
              <a:rPr sz="3600" i="0" spc="-25" dirty="0">
                <a:latin typeface="Times New Roman"/>
                <a:cs typeface="Times New Roman"/>
              </a:rPr>
              <a:t>(d)</a:t>
            </a:r>
            <a:endParaRPr sz="36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405754" y="76149"/>
            <a:ext cx="8307070" cy="1047115"/>
            <a:chOff x="405754" y="76149"/>
            <a:chExt cx="8307070" cy="1047115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405754" y="97892"/>
              <a:ext cx="8306455" cy="869413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127504" y="76149"/>
              <a:ext cx="4865878" cy="1046784"/>
            </a:xfrm>
            <a:prstGeom prst="rect">
              <a:avLst/>
            </a:prstGeom>
          </p:spPr>
        </p:pic>
        <p:pic>
          <p:nvPicPr>
            <p:cNvPr id="5" name="object 5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446531" y="117347"/>
              <a:ext cx="8229600" cy="792479"/>
            </a:xfrm>
            <a:prstGeom prst="rect">
              <a:avLst/>
            </a:prstGeom>
          </p:spPr>
        </p:pic>
      </p:grp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446531" y="117347"/>
            <a:ext cx="8229600" cy="792480"/>
          </a:xfrm>
          <a:prstGeom prst="rect">
            <a:avLst/>
          </a:prstGeom>
          <a:ln w="9144">
            <a:solidFill>
              <a:srgbClr val="BD4A47"/>
            </a:solidFill>
          </a:ln>
        </p:spPr>
        <p:txBody>
          <a:bodyPr vert="horz" wrap="square" lIns="0" tIns="106045" rIns="0" bIns="0" rtlCol="0">
            <a:spAutoFit/>
          </a:bodyPr>
          <a:lstStyle/>
          <a:p>
            <a:pPr marL="7620" algn="ctr">
              <a:lnSpc>
                <a:spcPct val="100000"/>
              </a:lnSpc>
              <a:spcBef>
                <a:spcPts val="835"/>
              </a:spcBef>
            </a:pPr>
            <a:r>
              <a:rPr sz="3600" b="0" i="0" dirty="0">
                <a:latin typeface="Times New Roman"/>
                <a:cs typeface="Times New Roman"/>
              </a:rPr>
              <a:t>Specific</a:t>
            </a:r>
            <a:r>
              <a:rPr sz="3600" b="0" i="0" spc="-45" dirty="0">
                <a:latin typeface="Times New Roman"/>
                <a:cs typeface="Times New Roman"/>
              </a:rPr>
              <a:t> </a:t>
            </a:r>
            <a:r>
              <a:rPr sz="3600" b="0" i="0" dirty="0">
                <a:latin typeface="Times New Roman"/>
                <a:cs typeface="Times New Roman"/>
              </a:rPr>
              <a:t>gravity</a:t>
            </a:r>
            <a:r>
              <a:rPr sz="3600" b="0" i="0" spc="-30" dirty="0">
                <a:latin typeface="Times New Roman"/>
                <a:cs typeface="Times New Roman"/>
              </a:rPr>
              <a:t> </a:t>
            </a:r>
            <a:r>
              <a:rPr sz="3600" b="0" i="0" dirty="0">
                <a:latin typeface="Times New Roman"/>
                <a:cs typeface="Times New Roman"/>
              </a:rPr>
              <a:t>(sp</a:t>
            </a:r>
            <a:r>
              <a:rPr sz="3600" b="0" i="0" spc="-10" dirty="0">
                <a:latin typeface="Times New Roman"/>
                <a:cs typeface="Times New Roman"/>
              </a:rPr>
              <a:t> </a:t>
            </a:r>
            <a:r>
              <a:rPr sz="3600" b="0" i="0" spc="-25" dirty="0">
                <a:latin typeface="Times New Roman"/>
                <a:cs typeface="Times New Roman"/>
              </a:rPr>
              <a:t>gr)</a:t>
            </a:r>
            <a:endParaRPr sz="3600">
              <a:latin typeface="Times New Roman"/>
              <a:cs typeface="Times New Roman"/>
            </a:endParaRPr>
          </a:p>
        </p:txBody>
      </p:sp>
      <p:grpSp>
        <p:nvGrpSpPr>
          <p:cNvPr id="7" name="object 7"/>
          <p:cNvGrpSpPr/>
          <p:nvPr/>
        </p:nvGrpSpPr>
        <p:grpSpPr>
          <a:xfrm>
            <a:off x="228409" y="999553"/>
            <a:ext cx="8665845" cy="5539105"/>
            <a:chOff x="228409" y="999553"/>
            <a:chExt cx="8665845" cy="5539105"/>
          </a:xfrm>
        </p:grpSpPr>
        <p:sp>
          <p:nvSpPr>
            <p:cNvPr id="8" name="object 8"/>
            <p:cNvSpPr/>
            <p:nvPr/>
          </p:nvSpPr>
          <p:spPr>
            <a:xfrm>
              <a:off x="240792" y="1011936"/>
              <a:ext cx="8641080" cy="5514340"/>
            </a:xfrm>
            <a:custGeom>
              <a:avLst/>
              <a:gdLst/>
              <a:ahLst/>
              <a:cxnLst/>
              <a:rect l="l" t="t" r="r" b="b"/>
              <a:pathLst>
                <a:path w="8641080" h="5514340">
                  <a:moveTo>
                    <a:pt x="8641080" y="0"/>
                  </a:moveTo>
                  <a:lnTo>
                    <a:pt x="0" y="0"/>
                  </a:lnTo>
                  <a:lnTo>
                    <a:pt x="0" y="5513832"/>
                  </a:lnTo>
                  <a:lnTo>
                    <a:pt x="8641080" y="5513832"/>
                  </a:lnTo>
                  <a:lnTo>
                    <a:pt x="864108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240792" y="1011936"/>
              <a:ext cx="8641080" cy="5514340"/>
            </a:xfrm>
            <a:custGeom>
              <a:avLst/>
              <a:gdLst/>
              <a:ahLst/>
              <a:cxnLst/>
              <a:rect l="l" t="t" r="r" b="b"/>
              <a:pathLst>
                <a:path w="8641080" h="5514340">
                  <a:moveTo>
                    <a:pt x="0" y="5513832"/>
                  </a:moveTo>
                  <a:lnTo>
                    <a:pt x="8641080" y="5513832"/>
                  </a:lnTo>
                  <a:lnTo>
                    <a:pt x="8641080" y="0"/>
                  </a:lnTo>
                  <a:lnTo>
                    <a:pt x="0" y="0"/>
                  </a:lnTo>
                  <a:lnTo>
                    <a:pt x="0" y="5513832"/>
                  </a:lnTo>
                  <a:close/>
                </a:path>
              </a:pathLst>
            </a:custGeom>
            <a:ln w="24384">
              <a:solidFill>
                <a:srgbClr val="C0504D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" name="object 10"/>
          <p:cNvSpPr txBox="1"/>
          <p:nvPr/>
        </p:nvSpPr>
        <p:spPr>
          <a:xfrm>
            <a:off x="318312" y="1403730"/>
            <a:ext cx="8495030" cy="3977640"/>
          </a:xfrm>
          <a:prstGeom prst="rect">
            <a:avLst/>
          </a:prstGeom>
        </p:spPr>
        <p:txBody>
          <a:bodyPr vert="horz" wrap="square" lIns="0" tIns="48895" rIns="0" bIns="0" rtlCol="0">
            <a:spAutoFit/>
          </a:bodyPr>
          <a:lstStyle/>
          <a:p>
            <a:pPr marL="354330" marR="5715" indent="-342265" algn="just">
              <a:lnSpc>
                <a:spcPct val="90100"/>
              </a:lnSpc>
              <a:spcBef>
                <a:spcPts val="385"/>
              </a:spcBef>
              <a:buFont typeface="Arial MT"/>
              <a:buChar char="•"/>
              <a:tabLst>
                <a:tab pos="356870" algn="l"/>
              </a:tabLst>
            </a:pPr>
            <a:r>
              <a:rPr sz="2400" dirty="0">
                <a:latin typeface="Times New Roman"/>
                <a:cs typeface="Times New Roman"/>
              </a:rPr>
              <a:t>Specific</a:t>
            </a:r>
            <a:r>
              <a:rPr sz="2400" spc="5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gravity</a:t>
            </a:r>
            <a:r>
              <a:rPr sz="2400" spc="47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(sp</a:t>
            </a:r>
            <a:r>
              <a:rPr sz="2400" spc="53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gr)</a:t>
            </a:r>
            <a:r>
              <a:rPr sz="2400" spc="5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is</a:t>
            </a:r>
            <a:r>
              <a:rPr sz="2400" spc="54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</a:t>
            </a:r>
            <a:r>
              <a:rPr sz="2400" spc="5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ratio,</a:t>
            </a:r>
            <a:r>
              <a:rPr sz="2400" spc="53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expressed</a:t>
            </a:r>
            <a:r>
              <a:rPr sz="2400" spc="53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decimally,</a:t>
            </a:r>
            <a:r>
              <a:rPr sz="2400" spc="53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of</a:t>
            </a:r>
            <a:r>
              <a:rPr sz="2400" spc="550" dirty="0">
                <a:latin typeface="Times New Roman"/>
                <a:cs typeface="Times New Roman"/>
              </a:rPr>
              <a:t> </a:t>
            </a:r>
            <a:r>
              <a:rPr sz="2400" spc="-25" dirty="0">
                <a:latin typeface="Times New Roman"/>
                <a:cs typeface="Times New Roman"/>
              </a:rPr>
              <a:t>the 	</a:t>
            </a:r>
            <a:r>
              <a:rPr sz="2400" dirty="0">
                <a:latin typeface="Times New Roman"/>
                <a:cs typeface="Times New Roman"/>
              </a:rPr>
              <a:t>weight</a:t>
            </a:r>
            <a:r>
              <a:rPr sz="2400" spc="53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of</a:t>
            </a:r>
            <a:r>
              <a:rPr sz="2400" spc="55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</a:t>
            </a:r>
            <a:r>
              <a:rPr sz="2400" spc="54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substance</a:t>
            </a:r>
            <a:r>
              <a:rPr sz="2400" spc="5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to</a:t>
            </a:r>
            <a:r>
              <a:rPr sz="2400" spc="56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the</a:t>
            </a:r>
            <a:r>
              <a:rPr sz="2400" spc="54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weight</a:t>
            </a:r>
            <a:r>
              <a:rPr sz="2400" spc="54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of</a:t>
            </a:r>
            <a:r>
              <a:rPr sz="2400" spc="55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an</a:t>
            </a:r>
            <a:r>
              <a:rPr sz="2400" spc="56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equal</a:t>
            </a:r>
            <a:r>
              <a:rPr sz="2400" spc="53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volume</a:t>
            </a:r>
            <a:r>
              <a:rPr sz="2400" spc="55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of</a:t>
            </a:r>
            <a:r>
              <a:rPr sz="2400" spc="555" dirty="0">
                <a:latin typeface="Times New Roman"/>
                <a:cs typeface="Times New Roman"/>
              </a:rPr>
              <a:t> </a:t>
            </a:r>
            <a:r>
              <a:rPr sz="2400" spc="-50" dirty="0">
                <a:latin typeface="Times New Roman"/>
                <a:cs typeface="Times New Roman"/>
              </a:rPr>
              <a:t>a 	</a:t>
            </a:r>
            <a:r>
              <a:rPr sz="2400" dirty="0">
                <a:latin typeface="Times New Roman"/>
                <a:cs typeface="Times New Roman"/>
              </a:rPr>
              <a:t>substance</a:t>
            </a:r>
            <a:r>
              <a:rPr sz="2400" spc="40" dirty="0">
                <a:latin typeface="Times New Roman"/>
                <a:cs typeface="Times New Roman"/>
              </a:rPr>
              <a:t>  </a:t>
            </a:r>
            <a:r>
              <a:rPr sz="2400" dirty="0">
                <a:latin typeface="Times New Roman"/>
                <a:cs typeface="Times New Roman"/>
              </a:rPr>
              <a:t>chosen</a:t>
            </a:r>
            <a:r>
              <a:rPr sz="2400" spc="65" dirty="0">
                <a:latin typeface="Times New Roman"/>
                <a:cs typeface="Times New Roman"/>
              </a:rPr>
              <a:t>  </a:t>
            </a:r>
            <a:r>
              <a:rPr sz="2400" dirty="0">
                <a:latin typeface="Times New Roman"/>
                <a:cs typeface="Times New Roman"/>
              </a:rPr>
              <a:t>as</a:t>
            </a:r>
            <a:r>
              <a:rPr sz="2400" spc="60" dirty="0">
                <a:latin typeface="Times New Roman"/>
                <a:cs typeface="Times New Roman"/>
              </a:rPr>
              <a:t>  </a:t>
            </a:r>
            <a:r>
              <a:rPr sz="2400" dirty="0">
                <a:latin typeface="Times New Roman"/>
                <a:cs typeface="Times New Roman"/>
              </a:rPr>
              <a:t>a</a:t>
            </a:r>
            <a:r>
              <a:rPr sz="2400" spc="60" dirty="0">
                <a:latin typeface="Times New Roman"/>
                <a:cs typeface="Times New Roman"/>
              </a:rPr>
              <a:t>  </a:t>
            </a:r>
            <a:r>
              <a:rPr sz="2400" dirty="0">
                <a:latin typeface="Times New Roman"/>
                <a:cs typeface="Times New Roman"/>
              </a:rPr>
              <a:t>standard,</a:t>
            </a:r>
            <a:r>
              <a:rPr sz="2400" spc="50" dirty="0">
                <a:latin typeface="Times New Roman"/>
                <a:cs typeface="Times New Roman"/>
              </a:rPr>
              <a:t>  </a:t>
            </a:r>
            <a:r>
              <a:rPr sz="2400" dirty="0">
                <a:latin typeface="Times New Roman"/>
                <a:cs typeface="Times New Roman"/>
              </a:rPr>
              <a:t>both</a:t>
            </a:r>
            <a:r>
              <a:rPr sz="2400" spc="60" dirty="0">
                <a:latin typeface="Times New Roman"/>
                <a:cs typeface="Times New Roman"/>
              </a:rPr>
              <a:t>  </a:t>
            </a:r>
            <a:r>
              <a:rPr sz="2400" dirty="0">
                <a:latin typeface="Times New Roman"/>
                <a:cs typeface="Times New Roman"/>
              </a:rPr>
              <a:t>substances</a:t>
            </a:r>
            <a:r>
              <a:rPr sz="2400" spc="65" dirty="0">
                <a:latin typeface="Times New Roman"/>
                <a:cs typeface="Times New Roman"/>
              </a:rPr>
              <a:t>  </a:t>
            </a:r>
            <a:r>
              <a:rPr sz="2400" dirty="0">
                <a:latin typeface="Times New Roman"/>
                <a:cs typeface="Times New Roman"/>
              </a:rPr>
              <a:t>at</a:t>
            </a:r>
            <a:r>
              <a:rPr sz="2400" spc="65" dirty="0">
                <a:latin typeface="Times New Roman"/>
                <a:cs typeface="Times New Roman"/>
              </a:rPr>
              <a:t>  </a:t>
            </a:r>
            <a:r>
              <a:rPr sz="2400" dirty="0">
                <a:latin typeface="Times New Roman"/>
                <a:cs typeface="Times New Roman"/>
              </a:rPr>
              <a:t>the</a:t>
            </a:r>
            <a:r>
              <a:rPr sz="2400" spc="60" dirty="0">
                <a:latin typeface="Times New Roman"/>
                <a:cs typeface="Times New Roman"/>
              </a:rPr>
              <a:t>  </a:t>
            </a:r>
            <a:r>
              <a:rPr sz="2400" spc="-20" dirty="0">
                <a:latin typeface="Times New Roman"/>
                <a:cs typeface="Times New Roman"/>
              </a:rPr>
              <a:t>same 	</a:t>
            </a:r>
            <a:r>
              <a:rPr sz="2400" dirty="0">
                <a:latin typeface="Times New Roman"/>
                <a:cs typeface="Times New Roman"/>
              </a:rPr>
              <a:t>temperature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or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the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temperature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of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each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being</a:t>
            </a:r>
            <a:r>
              <a:rPr sz="2400" spc="-10" dirty="0">
                <a:latin typeface="Times New Roman"/>
                <a:cs typeface="Times New Roman"/>
              </a:rPr>
              <a:t> known.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25"/>
              </a:spcBef>
              <a:buFont typeface="Arial MT"/>
              <a:buChar char="•"/>
            </a:pPr>
            <a:endParaRPr sz="2400">
              <a:latin typeface="Times New Roman"/>
              <a:cs typeface="Times New Roman"/>
            </a:endParaRPr>
          </a:p>
          <a:p>
            <a:pPr marL="354330" marR="6350" indent="-342265" algn="just">
              <a:lnSpc>
                <a:spcPts val="2590"/>
              </a:lnSpc>
              <a:buFont typeface="Arial MT"/>
              <a:buChar char="•"/>
              <a:tabLst>
                <a:tab pos="356870" algn="l"/>
              </a:tabLst>
            </a:pPr>
            <a:r>
              <a:rPr sz="2400" dirty="0">
                <a:latin typeface="Times New Roman"/>
                <a:cs typeface="Times New Roman"/>
              </a:rPr>
              <a:t>Water</a:t>
            </a:r>
            <a:r>
              <a:rPr sz="2400" spc="20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is</a:t>
            </a:r>
            <a:r>
              <a:rPr sz="2400" spc="2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used</a:t>
            </a:r>
            <a:r>
              <a:rPr sz="2400" spc="204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as</a:t>
            </a:r>
            <a:r>
              <a:rPr sz="2400" spc="2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the</a:t>
            </a:r>
            <a:r>
              <a:rPr sz="2400" spc="19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standard</a:t>
            </a:r>
            <a:r>
              <a:rPr sz="2400" spc="2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for</a:t>
            </a:r>
            <a:r>
              <a:rPr sz="2400" spc="19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the</a:t>
            </a:r>
            <a:r>
              <a:rPr sz="2400" spc="20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specific</a:t>
            </a:r>
            <a:r>
              <a:rPr sz="2400" spc="19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gravities</a:t>
            </a:r>
            <a:r>
              <a:rPr sz="2400" spc="2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of</a:t>
            </a:r>
            <a:r>
              <a:rPr sz="2400" spc="20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liquids 	</a:t>
            </a:r>
            <a:r>
              <a:rPr sz="2400" dirty="0">
                <a:latin typeface="Times New Roman"/>
                <a:cs typeface="Times New Roman"/>
              </a:rPr>
              <a:t>and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solids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&amp;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the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standard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for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gases</a:t>
            </a:r>
            <a:r>
              <a:rPr sz="2400" spc="3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is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hydrogen.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944"/>
              </a:spcBef>
              <a:buFont typeface="Arial MT"/>
              <a:buChar char="•"/>
            </a:pPr>
            <a:endParaRPr sz="2400">
              <a:latin typeface="Times New Roman"/>
              <a:cs typeface="Times New Roman"/>
            </a:endParaRPr>
          </a:p>
          <a:p>
            <a:pPr marL="354330" marR="5080" indent="-342265" algn="just">
              <a:lnSpc>
                <a:spcPct val="90100"/>
              </a:lnSpc>
              <a:buFont typeface="Arial MT"/>
              <a:buChar char="•"/>
              <a:tabLst>
                <a:tab pos="356870" algn="l"/>
              </a:tabLst>
            </a:pPr>
            <a:r>
              <a:rPr sz="2400" dirty="0">
                <a:latin typeface="Times New Roman"/>
                <a:cs typeface="Times New Roman"/>
              </a:rPr>
              <a:t>Specific</a:t>
            </a:r>
            <a:r>
              <a:rPr sz="2400" spc="409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gravity</a:t>
            </a:r>
            <a:r>
              <a:rPr sz="2400" spc="38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may</a:t>
            </a:r>
            <a:r>
              <a:rPr sz="2400" spc="37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be</a:t>
            </a:r>
            <a:r>
              <a:rPr sz="2400" spc="43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calculated</a:t>
            </a:r>
            <a:r>
              <a:rPr sz="2400" spc="44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by</a:t>
            </a:r>
            <a:r>
              <a:rPr sz="2400" spc="35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dividing</a:t>
            </a:r>
            <a:r>
              <a:rPr sz="2400" spc="4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the</a:t>
            </a:r>
            <a:r>
              <a:rPr sz="2400" spc="434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weight</a:t>
            </a:r>
            <a:r>
              <a:rPr sz="2400" spc="44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of</a:t>
            </a:r>
            <a:r>
              <a:rPr sz="2400" spc="440" dirty="0">
                <a:latin typeface="Times New Roman"/>
                <a:cs typeface="Times New Roman"/>
              </a:rPr>
              <a:t> </a:t>
            </a:r>
            <a:r>
              <a:rPr sz="2400" spc="-50" dirty="0">
                <a:latin typeface="Times New Roman"/>
                <a:cs typeface="Times New Roman"/>
              </a:rPr>
              <a:t>a 	</a:t>
            </a:r>
            <a:r>
              <a:rPr sz="2400" dirty="0">
                <a:latin typeface="Times New Roman"/>
                <a:cs typeface="Times New Roman"/>
              </a:rPr>
              <a:t>given</a:t>
            </a:r>
            <a:r>
              <a:rPr sz="2400" spc="2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substance</a:t>
            </a:r>
            <a:r>
              <a:rPr sz="2400" spc="2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by</a:t>
            </a:r>
            <a:r>
              <a:rPr sz="2400" spc="17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the</a:t>
            </a:r>
            <a:r>
              <a:rPr sz="2400" spc="2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weight</a:t>
            </a:r>
            <a:r>
              <a:rPr sz="2400" spc="24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of</a:t>
            </a:r>
            <a:r>
              <a:rPr sz="2400" spc="2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an</a:t>
            </a:r>
            <a:r>
              <a:rPr sz="2400" spc="23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equal</a:t>
            </a:r>
            <a:r>
              <a:rPr sz="2400" spc="23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volume</a:t>
            </a:r>
            <a:r>
              <a:rPr sz="2400" spc="229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of</a:t>
            </a:r>
            <a:r>
              <a:rPr sz="2400" spc="229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water,</a:t>
            </a:r>
            <a:r>
              <a:rPr sz="2400" spc="235" dirty="0">
                <a:latin typeface="Times New Roman"/>
                <a:cs typeface="Times New Roman"/>
              </a:rPr>
              <a:t> </a:t>
            </a:r>
            <a:r>
              <a:rPr sz="2400" spc="-20" dirty="0">
                <a:latin typeface="Times New Roman"/>
                <a:cs typeface="Times New Roman"/>
              </a:rPr>
              <a:t>that 	</a:t>
            </a:r>
            <a:r>
              <a:rPr sz="2400" spc="-25" dirty="0">
                <a:latin typeface="Times New Roman"/>
                <a:cs typeface="Times New Roman"/>
              </a:rPr>
              <a:t>is:</a:t>
            </a:r>
            <a:endParaRPr sz="2400">
              <a:latin typeface="Times New Roman"/>
              <a:cs typeface="Times New Roman"/>
            </a:endParaRPr>
          </a:p>
        </p:txBody>
      </p:sp>
      <p:grpSp>
        <p:nvGrpSpPr>
          <p:cNvPr id="11" name="object 11"/>
          <p:cNvGrpSpPr/>
          <p:nvPr/>
        </p:nvGrpSpPr>
        <p:grpSpPr>
          <a:xfrm>
            <a:off x="1408175" y="5163311"/>
            <a:ext cx="6234430" cy="1211580"/>
            <a:chOff x="1408175" y="5163311"/>
            <a:chExt cx="6234430" cy="1211580"/>
          </a:xfrm>
        </p:grpSpPr>
        <p:pic>
          <p:nvPicPr>
            <p:cNvPr id="12" name="object 12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408175" y="5163311"/>
              <a:ext cx="6234430" cy="1211402"/>
            </a:xfrm>
            <a:prstGeom prst="rect">
              <a:avLst/>
            </a:prstGeom>
          </p:spPr>
        </p:pic>
        <p:pic>
          <p:nvPicPr>
            <p:cNvPr id="13" name="object 13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475231" y="5230367"/>
              <a:ext cx="6050280" cy="1027176"/>
            </a:xfrm>
            <a:prstGeom prst="rect">
              <a:avLst/>
            </a:prstGeom>
          </p:spPr>
        </p:pic>
        <p:sp>
          <p:nvSpPr>
            <p:cNvPr id="14" name="object 14"/>
            <p:cNvSpPr/>
            <p:nvPr/>
          </p:nvSpPr>
          <p:spPr>
            <a:xfrm>
              <a:off x="1455419" y="5210555"/>
              <a:ext cx="6090285" cy="1066800"/>
            </a:xfrm>
            <a:custGeom>
              <a:avLst/>
              <a:gdLst/>
              <a:ahLst/>
              <a:cxnLst/>
              <a:rect l="l" t="t" r="r" b="b"/>
              <a:pathLst>
                <a:path w="6090284" h="1066800">
                  <a:moveTo>
                    <a:pt x="0" y="1066800"/>
                  </a:moveTo>
                  <a:lnTo>
                    <a:pt x="6089904" y="1066800"/>
                  </a:lnTo>
                  <a:lnTo>
                    <a:pt x="6089904" y="0"/>
                  </a:lnTo>
                  <a:lnTo>
                    <a:pt x="0" y="0"/>
                  </a:lnTo>
                  <a:lnTo>
                    <a:pt x="0" y="1066800"/>
                  </a:lnTo>
                  <a:close/>
                </a:path>
              </a:pathLst>
            </a:custGeom>
            <a:ln w="396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79831" y="262127"/>
            <a:ext cx="8711565" cy="6263640"/>
          </a:xfrm>
          <a:custGeom>
            <a:avLst/>
            <a:gdLst/>
            <a:ahLst/>
            <a:cxnLst/>
            <a:rect l="l" t="t" r="r" b="b"/>
            <a:pathLst>
              <a:path w="8711565" h="6263640">
                <a:moveTo>
                  <a:pt x="0" y="6263640"/>
                </a:moveTo>
                <a:lnTo>
                  <a:pt x="8711184" y="6263640"/>
                </a:lnTo>
                <a:lnTo>
                  <a:pt x="8711184" y="0"/>
                </a:lnTo>
                <a:lnTo>
                  <a:pt x="0" y="0"/>
                </a:lnTo>
                <a:lnTo>
                  <a:pt x="0" y="6263640"/>
                </a:lnTo>
                <a:close/>
              </a:path>
            </a:pathLst>
          </a:custGeom>
          <a:ln w="24384">
            <a:solidFill>
              <a:srgbClr val="C0504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258267" y="651252"/>
            <a:ext cx="8555990" cy="1269365"/>
          </a:xfrm>
          <a:prstGeom prst="rect">
            <a:avLst/>
          </a:prstGeom>
        </p:spPr>
        <p:txBody>
          <a:bodyPr vert="horz" wrap="square" lIns="0" tIns="8509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70"/>
              </a:spcBef>
            </a:pPr>
            <a:r>
              <a:rPr sz="2400" b="1" spc="-10" dirty="0">
                <a:solidFill>
                  <a:srgbClr val="FF0000"/>
                </a:solidFill>
                <a:latin typeface="Times New Roman"/>
                <a:cs typeface="Times New Roman"/>
              </a:rPr>
              <a:t>Example:</a:t>
            </a:r>
            <a:endParaRPr sz="2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80"/>
              </a:spcBef>
              <a:tabLst>
                <a:tab pos="4323715" algn="l"/>
              </a:tabLst>
            </a:pPr>
            <a:r>
              <a:rPr sz="2400" dirty="0">
                <a:latin typeface="Times New Roman"/>
                <a:cs typeface="Times New Roman"/>
              </a:rPr>
              <a:t>If</a:t>
            </a:r>
            <a:r>
              <a:rPr sz="2400" spc="3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10</a:t>
            </a:r>
            <a:r>
              <a:rPr sz="2400" spc="34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mL</a:t>
            </a:r>
            <a:r>
              <a:rPr sz="2400" spc="19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of</a:t>
            </a:r>
            <a:r>
              <a:rPr sz="2400" spc="3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sulfuric</a:t>
            </a:r>
            <a:r>
              <a:rPr sz="2400" spc="33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acid</a:t>
            </a:r>
            <a:r>
              <a:rPr sz="2400" spc="34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weighs</a:t>
            </a:r>
            <a:r>
              <a:rPr sz="2400" dirty="0">
                <a:latin typeface="Times New Roman"/>
                <a:cs typeface="Times New Roman"/>
              </a:rPr>
              <a:t>	18</a:t>
            </a:r>
            <a:r>
              <a:rPr sz="2400" spc="33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g,</a:t>
            </a:r>
            <a:r>
              <a:rPr sz="2400" spc="33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and</a:t>
            </a:r>
            <a:r>
              <a:rPr sz="2400" spc="33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10</a:t>
            </a:r>
            <a:r>
              <a:rPr sz="2400" spc="33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mL</a:t>
            </a:r>
            <a:r>
              <a:rPr sz="2400" spc="18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of</a:t>
            </a:r>
            <a:r>
              <a:rPr sz="2400" spc="3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water,</a:t>
            </a:r>
            <a:r>
              <a:rPr sz="2400" spc="35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under</a:t>
            </a:r>
            <a:endParaRPr sz="2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400" dirty="0">
                <a:latin typeface="Times New Roman"/>
                <a:cs typeface="Times New Roman"/>
              </a:rPr>
              <a:t>similar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conditions,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weighs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10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g,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the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specific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gravity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of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the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acid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spc="-25" dirty="0">
                <a:latin typeface="Times New Roman"/>
                <a:cs typeface="Times New Roman"/>
              </a:rPr>
              <a:t>is: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58267" y="3650551"/>
            <a:ext cx="6409690" cy="1343660"/>
          </a:xfrm>
          <a:prstGeom prst="rect">
            <a:avLst/>
          </a:prstGeom>
        </p:spPr>
        <p:txBody>
          <a:bodyPr vert="horz" wrap="square" lIns="0" tIns="8636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80"/>
              </a:spcBef>
            </a:pPr>
            <a:r>
              <a:rPr sz="2400" b="1" u="sng" spc="-10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Times New Roman"/>
                <a:cs typeface="Times New Roman"/>
              </a:rPr>
              <a:t>Note:</a:t>
            </a:r>
            <a:endParaRPr sz="2400">
              <a:latin typeface="Times New Roman"/>
              <a:cs typeface="Times New Roman"/>
            </a:endParaRPr>
          </a:p>
          <a:p>
            <a:pPr marL="356870" indent="-344170">
              <a:lnSpc>
                <a:spcPct val="100000"/>
              </a:lnSpc>
              <a:spcBef>
                <a:spcPts val="580"/>
              </a:spcBef>
              <a:buFont typeface="Arial MT"/>
              <a:buChar char="•"/>
              <a:tabLst>
                <a:tab pos="356870" algn="l"/>
              </a:tabLst>
            </a:pPr>
            <a:r>
              <a:rPr sz="2400" dirty="0">
                <a:latin typeface="Times New Roman"/>
                <a:cs typeface="Times New Roman"/>
              </a:rPr>
              <a:t>Substances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with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sp.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gr.</a:t>
            </a:r>
            <a:r>
              <a:rPr sz="2400" spc="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&lt;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1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are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lighter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than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water.</a:t>
            </a:r>
            <a:endParaRPr sz="2400">
              <a:latin typeface="Times New Roman"/>
              <a:cs typeface="Times New Roman"/>
            </a:endParaRPr>
          </a:p>
          <a:p>
            <a:pPr marL="356870" indent="-344170">
              <a:lnSpc>
                <a:spcPct val="100000"/>
              </a:lnSpc>
              <a:spcBef>
                <a:spcPts val="575"/>
              </a:spcBef>
              <a:buFont typeface="Arial MT"/>
              <a:buChar char="•"/>
              <a:tabLst>
                <a:tab pos="356870" algn="l"/>
              </a:tabLst>
            </a:pPr>
            <a:r>
              <a:rPr sz="2400" dirty="0">
                <a:latin typeface="Times New Roman"/>
                <a:cs typeface="Times New Roman"/>
              </a:rPr>
              <a:t>Substances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with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sp.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gr.</a:t>
            </a:r>
            <a:r>
              <a:rPr sz="2400" spc="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&gt;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1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are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heavier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than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water</a:t>
            </a:r>
            <a:endParaRPr sz="2400">
              <a:latin typeface="Times New Roman"/>
              <a:cs typeface="Times New Roman"/>
            </a:endParaRPr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139238" y="2610925"/>
            <a:ext cx="6722183" cy="688221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481952" y="131508"/>
            <a:ext cx="5450840" cy="6572250"/>
            <a:chOff x="481952" y="131508"/>
            <a:chExt cx="5450840" cy="657225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481952" y="131508"/>
              <a:ext cx="5450484" cy="6571996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539495" y="189098"/>
              <a:ext cx="5277553" cy="6406663"/>
            </a:xfrm>
            <a:prstGeom prst="rect">
              <a:avLst/>
            </a:prstGeom>
          </p:spPr>
        </p:pic>
        <p:sp>
          <p:nvSpPr>
            <p:cNvPr id="5" name="object 5"/>
            <p:cNvSpPr/>
            <p:nvPr/>
          </p:nvSpPr>
          <p:spPr>
            <a:xfrm>
              <a:off x="519683" y="169163"/>
              <a:ext cx="5325110" cy="6446520"/>
            </a:xfrm>
            <a:custGeom>
              <a:avLst/>
              <a:gdLst/>
              <a:ahLst/>
              <a:cxnLst/>
              <a:rect l="l" t="t" r="r" b="b"/>
              <a:pathLst>
                <a:path w="5325110" h="6446520">
                  <a:moveTo>
                    <a:pt x="0" y="6446520"/>
                  </a:moveTo>
                  <a:lnTo>
                    <a:pt x="5324856" y="6446520"/>
                  </a:lnTo>
                  <a:lnTo>
                    <a:pt x="5324856" y="0"/>
                  </a:lnTo>
                  <a:lnTo>
                    <a:pt x="0" y="0"/>
                  </a:lnTo>
                  <a:lnTo>
                    <a:pt x="0" y="6446520"/>
                  </a:lnTo>
                  <a:close/>
                </a:path>
              </a:pathLst>
            </a:custGeom>
            <a:ln w="396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6" name="object 6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6369497" y="826029"/>
            <a:ext cx="2018485" cy="4875903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789812" y="545903"/>
            <a:ext cx="7562850" cy="1104900"/>
            <a:chOff x="789812" y="545903"/>
            <a:chExt cx="7562850" cy="110490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789812" y="545903"/>
              <a:ext cx="7562596" cy="1055204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795272" y="630974"/>
              <a:ext cx="5545708" cy="1019390"/>
            </a:xfrm>
            <a:prstGeom prst="rect">
              <a:avLst/>
            </a:prstGeom>
          </p:spPr>
        </p:pic>
        <p:pic>
          <p:nvPicPr>
            <p:cNvPr id="5" name="object 5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830580" y="565404"/>
              <a:ext cx="7485888" cy="978408"/>
            </a:xfrm>
            <a:prstGeom prst="rect">
              <a:avLst/>
            </a:prstGeom>
          </p:spPr>
        </p:pic>
      </p:grp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830580" y="565404"/>
            <a:ext cx="7486015" cy="978535"/>
          </a:xfrm>
          <a:prstGeom prst="rect">
            <a:avLst/>
          </a:prstGeom>
          <a:ln w="9144">
            <a:solidFill>
              <a:srgbClr val="BD4A47"/>
            </a:solidFill>
          </a:ln>
        </p:spPr>
        <p:txBody>
          <a:bodyPr vert="horz" wrap="square" lIns="0" tIns="20637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625"/>
              </a:spcBef>
            </a:pPr>
            <a:r>
              <a:rPr sz="3500" b="0" i="0" dirty="0">
                <a:solidFill>
                  <a:srgbClr val="C00000"/>
                </a:solidFill>
                <a:latin typeface="Times New Roman"/>
                <a:cs typeface="Times New Roman"/>
              </a:rPr>
              <a:t>Density</a:t>
            </a:r>
            <a:r>
              <a:rPr sz="3500" b="0" i="0" spc="-45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3500" b="0" i="0" dirty="0">
                <a:solidFill>
                  <a:srgbClr val="C00000"/>
                </a:solidFill>
                <a:latin typeface="Times New Roman"/>
                <a:cs typeface="Times New Roman"/>
              </a:rPr>
              <a:t>vs</a:t>
            </a:r>
            <a:r>
              <a:rPr sz="3500" b="0" i="0" spc="-10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3500" b="0" i="0" dirty="0">
                <a:solidFill>
                  <a:srgbClr val="C00000"/>
                </a:solidFill>
                <a:latin typeface="Times New Roman"/>
                <a:cs typeface="Times New Roman"/>
              </a:rPr>
              <a:t>Specific</a:t>
            </a:r>
            <a:r>
              <a:rPr sz="3500" b="0" i="0" spc="-35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3500" b="0" i="0" spc="-10" dirty="0">
                <a:solidFill>
                  <a:srgbClr val="C00000"/>
                </a:solidFill>
                <a:latin typeface="Times New Roman"/>
                <a:cs typeface="Times New Roman"/>
              </a:rPr>
              <a:t>Gravity</a:t>
            </a:r>
            <a:endParaRPr sz="3500">
              <a:latin typeface="Times New Roman"/>
              <a:cs typeface="Times New Roman"/>
            </a:endParaRPr>
          </a:p>
        </p:txBody>
      </p:sp>
      <p:graphicFrame>
        <p:nvGraphicFramePr>
          <p:cNvPr id="7" name="object 7"/>
          <p:cNvGraphicFramePr>
            <a:graphicFrameLocks noGrp="1"/>
          </p:cNvGraphicFramePr>
          <p:nvPr/>
        </p:nvGraphicFramePr>
        <p:xfrm>
          <a:off x="243649" y="1838451"/>
          <a:ext cx="8714740" cy="395922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357370"/>
                <a:gridCol w="4357370"/>
              </a:tblGrid>
              <a:tr h="96901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800"/>
                        </a:spcBef>
                      </a:pPr>
                      <a:r>
                        <a:rPr sz="3200" b="1" spc="-1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Density</a:t>
                      </a:r>
                      <a:endParaRPr sz="3200">
                        <a:latin typeface="Times New Roman"/>
                        <a:cs typeface="Times New Roman"/>
                      </a:endParaRPr>
                    </a:p>
                  </a:txBody>
                  <a:tcPr marL="0" marR="0" marT="22860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800"/>
                        </a:spcBef>
                      </a:pPr>
                      <a:r>
                        <a:rPr sz="32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Specific</a:t>
                      </a:r>
                      <a:r>
                        <a:rPr sz="3200" b="1" spc="-9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3200" b="1" spc="-1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Gravity</a:t>
                      </a:r>
                      <a:endParaRPr sz="3200">
                        <a:latin typeface="Times New Roman"/>
                        <a:cs typeface="Times New Roman"/>
                      </a:endParaRPr>
                    </a:p>
                  </a:txBody>
                  <a:tcPr marL="0" marR="0" marT="22860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C0504D"/>
                    </a:solidFill>
                  </a:tcPr>
                </a:tc>
              </a:tr>
              <a:tr h="82804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1989"/>
                        </a:spcBef>
                      </a:pPr>
                      <a:r>
                        <a:rPr sz="2000" dirty="0">
                          <a:latin typeface="Times New Roman"/>
                          <a:cs typeface="Times New Roman"/>
                        </a:rPr>
                        <a:t>Density</a:t>
                      </a:r>
                      <a:r>
                        <a:rPr sz="20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dirty="0">
                          <a:latin typeface="Times New Roman"/>
                          <a:cs typeface="Times New Roman"/>
                        </a:rPr>
                        <a:t>has</a:t>
                      </a:r>
                      <a:r>
                        <a:rPr sz="20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dirty="0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sz="20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spc="-10" dirty="0">
                          <a:latin typeface="Times New Roman"/>
                          <a:cs typeface="Times New Roman"/>
                        </a:rPr>
                        <a:t>unit.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252729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8D0D0"/>
                    </a:solidFill>
                  </a:tcPr>
                </a:tc>
                <a:tc>
                  <a:txBody>
                    <a:bodyPr/>
                    <a:lstStyle/>
                    <a:p>
                      <a:pPr marL="92710">
                        <a:lnSpc>
                          <a:spcPct val="100000"/>
                        </a:lnSpc>
                        <a:spcBef>
                          <a:spcPts val="1989"/>
                        </a:spcBef>
                      </a:pPr>
                      <a:r>
                        <a:rPr sz="2000" dirty="0">
                          <a:latin typeface="Times New Roman"/>
                          <a:cs typeface="Times New Roman"/>
                        </a:rPr>
                        <a:t>Dimensionless</a:t>
                      </a:r>
                      <a:r>
                        <a:rPr sz="2000" spc="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dirty="0">
                          <a:latin typeface="Times New Roman"/>
                          <a:cs typeface="Times New Roman"/>
                        </a:rPr>
                        <a:t>(has</a:t>
                      </a:r>
                      <a:r>
                        <a:rPr sz="20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dirty="0">
                          <a:latin typeface="Times New Roman"/>
                          <a:cs typeface="Times New Roman"/>
                        </a:rPr>
                        <a:t>no</a:t>
                      </a:r>
                      <a:r>
                        <a:rPr sz="20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dirty="0">
                          <a:latin typeface="Times New Roman"/>
                          <a:cs typeface="Times New Roman"/>
                        </a:rPr>
                        <a:t>unit,</a:t>
                      </a:r>
                      <a:r>
                        <a:rPr sz="20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dirty="0">
                          <a:latin typeface="Times New Roman"/>
                          <a:cs typeface="Times New Roman"/>
                        </a:rPr>
                        <a:t>it</a:t>
                      </a:r>
                      <a:r>
                        <a:rPr sz="20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dirty="0">
                          <a:latin typeface="Times New Roman"/>
                          <a:cs typeface="Times New Roman"/>
                        </a:rPr>
                        <a:t>is</a:t>
                      </a:r>
                      <a:r>
                        <a:rPr sz="2000" spc="-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dirty="0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sz="20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spc="-10" dirty="0">
                          <a:latin typeface="Times New Roman"/>
                          <a:cs typeface="Times New Roman"/>
                        </a:rPr>
                        <a:t>ratio)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252729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8D0D0"/>
                    </a:solidFill>
                  </a:tcPr>
                </a:tc>
              </a:tr>
              <a:tr h="9321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  <a:p>
                      <a:pPr marL="91440">
                        <a:lnSpc>
                          <a:spcPct val="100000"/>
                        </a:lnSpc>
                      </a:pPr>
                      <a:r>
                        <a:rPr sz="2000" spc="-35" dirty="0">
                          <a:latin typeface="Times New Roman"/>
                          <a:cs typeface="Times New Roman"/>
                        </a:rPr>
                        <a:t>Value</a:t>
                      </a:r>
                      <a:r>
                        <a:rPr sz="2000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dirty="0">
                          <a:latin typeface="Times New Roman"/>
                          <a:cs typeface="Times New Roman"/>
                        </a:rPr>
                        <a:t>changes</a:t>
                      </a:r>
                      <a:r>
                        <a:rPr sz="20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dirty="0">
                          <a:latin typeface="Times New Roman"/>
                          <a:cs typeface="Times New Roman"/>
                        </a:rPr>
                        <a:t>depending</a:t>
                      </a:r>
                      <a:r>
                        <a:rPr sz="2000" spc="-7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dirty="0">
                          <a:latin typeface="Times New Roman"/>
                          <a:cs typeface="Times New Roman"/>
                        </a:rPr>
                        <a:t>on</a:t>
                      </a:r>
                      <a:r>
                        <a:rPr sz="2000" spc="-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dirty="0"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sz="2000" spc="-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spc="-20" dirty="0">
                          <a:latin typeface="Times New Roman"/>
                          <a:cs typeface="Times New Roman"/>
                        </a:rPr>
                        <a:t>unit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133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4E9E9"/>
                    </a:solidFill>
                  </a:tcPr>
                </a:tc>
                <a:tc>
                  <a:txBody>
                    <a:bodyPr/>
                    <a:lstStyle/>
                    <a:p>
                      <a:pPr marL="92710">
                        <a:lnSpc>
                          <a:spcPct val="100000"/>
                        </a:lnSpc>
                        <a:spcBef>
                          <a:spcPts val="1205"/>
                        </a:spcBef>
                      </a:pPr>
                      <a:r>
                        <a:rPr sz="2000" dirty="0">
                          <a:latin typeface="Times New Roman"/>
                          <a:cs typeface="Times New Roman"/>
                        </a:rPr>
                        <a:t>value</a:t>
                      </a:r>
                      <a:r>
                        <a:rPr sz="20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dirty="0">
                          <a:latin typeface="Times New Roman"/>
                          <a:cs typeface="Times New Roman"/>
                        </a:rPr>
                        <a:t>is</a:t>
                      </a:r>
                      <a:r>
                        <a:rPr sz="2000" spc="-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dirty="0">
                          <a:latin typeface="Times New Roman"/>
                          <a:cs typeface="Times New Roman"/>
                        </a:rPr>
                        <a:t>constant</a:t>
                      </a:r>
                      <a:r>
                        <a:rPr sz="20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dirty="0">
                          <a:latin typeface="Times New Roman"/>
                          <a:cs typeface="Times New Roman"/>
                        </a:rPr>
                        <a:t>under</a:t>
                      </a:r>
                      <a:r>
                        <a:rPr sz="2000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spc="-10" dirty="0">
                          <a:latin typeface="Times New Roman"/>
                          <a:cs typeface="Times New Roman"/>
                        </a:rPr>
                        <a:t>controlled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  <a:p>
                      <a:pPr marL="92710">
                        <a:lnSpc>
                          <a:spcPct val="100000"/>
                        </a:lnSpc>
                      </a:pPr>
                      <a:r>
                        <a:rPr sz="2000" spc="-10" dirty="0">
                          <a:latin typeface="Times New Roman"/>
                          <a:cs typeface="Times New Roman"/>
                        </a:rPr>
                        <a:t>conditions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1530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4E9E9"/>
                    </a:solidFill>
                  </a:tcPr>
                </a:tc>
              </a:tr>
              <a:tr h="122999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  <a:p>
                      <a:pPr marR="781050" algn="ctr">
                        <a:lnSpc>
                          <a:spcPct val="100000"/>
                        </a:lnSpc>
                      </a:pPr>
                      <a:r>
                        <a:rPr sz="2000" spc="-20" dirty="0">
                          <a:latin typeface="Times New Roman"/>
                          <a:cs typeface="Times New Roman"/>
                        </a:rPr>
                        <a:t>Water</a:t>
                      </a:r>
                      <a:r>
                        <a:rPr sz="20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dirty="0">
                          <a:latin typeface="Times New Roman"/>
                          <a:cs typeface="Times New Roman"/>
                        </a:rPr>
                        <a:t>density</a:t>
                      </a:r>
                      <a:r>
                        <a:rPr sz="2000" spc="-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dirty="0">
                          <a:latin typeface="Times New Roman"/>
                          <a:cs typeface="Times New Roman"/>
                        </a:rPr>
                        <a:t>=</a:t>
                      </a:r>
                      <a:r>
                        <a:rPr sz="2000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dirty="0">
                          <a:latin typeface="Times New Roman"/>
                          <a:cs typeface="Times New Roman"/>
                        </a:rPr>
                        <a:t>1g/ml =</a:t>
                      </a:r>
                      <a:r>
                        <a:rPr sz="2000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spc="-10" dirty="0">
                          <a:latin typeface="Times New Roman"/>
                          <a:cs typeface="Times New Roman"/>
                        </a:rPr>
                        <a:t>1000g/L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  <a:p>
                      <a:pPr marL="35560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2000" dirty="0">
                          <a:latin typeface="Times New Roman"/>
                          <a:cs typeface="Times New Roman"/>
                        </a:rPr>
                        <a:t>=</a:t>
                      </a:r>
                      <a:r>
                        <a:rPr sz="20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dirty="0">
                          <a:latin typeface="Times New Roman"/>
                          <a:cs typeface="Times New Roman"/>
                        </a:rPr>
                        <a:t>62.5</a:t>
                      </a:r>
                      <a:r>
                        <a:rPr sz="20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spc="-10" dirty="0">
                          <a:latin typeface="Times New Roman"/>
                          <a:cs typeface="Times New Roman"/>
                        </a:rPr>
                        <a:t>lb/ft3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1016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8D0D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280"/>
                        </a:spcBef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  <a:p>
                      <a:pPr marL="92710">
                        <a:lnSpc>
                          <a:spcPct val="100000"/>
                        </a:lnSpc>
                      </a:pPr>
                      <a:r>
                        <a:rPr sz="2000" dirty="0">
                          <a:latin typeface="Times New Roman"/>
                          <a:cs typeface="Times New Roman"/>
                        </a:rPr>
                        <a:t>Specific</a:t>
                      </a:r>
                      <a:r>
                        <a:rPr sz="2000" spc="-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dirty="0">
                          <a:latin typeface="Times New Roman"/>
                          <a:cs typeface="Times New Roman"/>
                        </a:rPr>
                        <a:t>gravity</a:t>
                      </a:r>
                      <a:r>
                        <a:rPr sz="2000" spc="-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dirty="0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sz="2000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dirty="0">
                          <a:latin typeface="Times New Roman"/>
                          <a:cs typeface="Times New Roman"/>
                        </a:rPr>
                        <a:t>water</a:t>
                      </a:r>
                      <a:r>
                        <a:rPr sz="20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dirty="0">
                          <a:latin typeface="Times New Roman"/>
                          <a:cs typeface="Times New Roman"/>
                        </a:rPr>
                        <a:t>always</a:t>
                      </a:r>
                      <a:r>
                        <a:rPr sz="2000" spc="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spc="-25" dirty="0">
                          <a:latin typeface="Times New Roman"/>
                          <a:cs typeface="Times New Roman"/>
                        </a:rPr>
                        <a:t>=1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16256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8D0D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417946" y="457484"/>
            <a:ext cx="8307070" cy="1159510"/>
            <a:chOff x="417946" y="457484"/>
            <a:chExt cx="8307070" cy="115951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417946" y="457484"/>
              <a:ext cx="8306455" cy="1015621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71143" y="463346"/>
              <a:ext cx="7606030" cy="1153490"/>
            </a:xfrm>
            <a:prstGeom prst="rect">
              <a:avLst/>
            </a:prstGeom>
          </p:spPr>
        </p:pic>
        <p:pic>
          <p:nvPicPr>
            <p:cNvPr id="5" name="object 5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458723" y="477011"/>
              <a:ext cx="8229600" cy="938784"/>
            </a:xfrm>
            <a:prstGeom prst="rect">
              <a:avLst/>
            </a:prstGeom>
          </p:spPr>
        </p:pic>
      </p:grp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458723" y="477012"/>
            <a:ext cx="8229600" cy="939165"/>
          </a:xfrm>
          <a:prstGeom prst="rect">
            <a:avLst/>
          </a:prstGeom>
          <a:ln w="9144">
            <a:solidFill>
              <a:srgbClr val="BD4A47"/>
            </a:solidFill>
          </a:ln>
        </p:spPr>
        <p:txBody>
          <a:bodyPr vert="horz" wrap="square" lIns="0" tIns="146050" rIns="0" bIns="0" rtlCol="0">
            <a:spAutoFit/>
          </a:bodyPr>
          <a:lstStyle/>
          <a:p>
            <a:pPr marL="663575">
              <a:lnSpc>
                <a:spcPct val="100000"/>
              </a:lnSpc>
              <a:spcBef>
                <a:spcPts val="1150"/>
              </a:spcBef>
            </a:pPr>
            <a:r>
              <a:rPr sz="4000" i="0" dirty="0">
                <a:solidFill>
                  <a:srgbClr val="C00000"/>
                </a:solidFill>
                <a:latin typeface="Times New Roman"/>
                <a:cs typeface="Times New Roman"/>
              </a:rPr>
              <a:t>Calculations</a:t>
            </a:r>
            <a:r>
              <a:rPr sz="4000" i="0" spc="-85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4000" i="0" dirty="0">
                <a:solidFill>
                  <a:srgbClr val="C00000"/>
                </a:solidFill>
                <a:latin typeface="Times New Roman"/>
                <a:cs typeface="Times New Roman"/>
              </a:rPr>
              <a:t>of</a:t>
            </a:r>
            <a:r>
              <a:rPr sz="4000" i="0" spc="-15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4000" i="0" dirty="0">
                <a:solidFill>
                  <a:srgbClr val="C00000"/>
                </a:solidFill>
                <a:latin typeface="Times New Roman"/>
                <a:cs typeface="Times New Roman"/>
              </a:rPr>
              <a:t>Specific</a:t>
            </a:r>
            <a:r>
              <a:rPr sz="4000" i="0" spc="-40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4000" i="0" spc="-10" dirty="0">
                <a:solidFill>
                  <a:srgbClr val="C00000"/>
                </a:solidFill>
                <a:latin typeface="Times New Roman"/>
                <a:cs typeface="Times New Roman"/>
              </a:rPr>
              <a:t>Gravity</a:t>
            </a:r>
            <a:endParaRPr sz="40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457200" y="1844039"/>
            <a:ext cx="8229600" cy="3023870"/>
          </a:xfrm>
          <a:custGeom>
            <a:avLst/>
            <a:gdLst/>
            <a:ahLst/>
            <a:cxnLst/>
            <a:rect l="l" t="t" r="r" b="b"/>
            <a:pathLst>
              <a:path w="8229600" h="3023870">
                <a:moveTo>
                  <a:pt x="0" y="3023616"/>
                </a:moveTo>
                <a:lnTo>
                  <a:pt x="8229600" y="3023616"/>
                </a:lnTo>
                <a:lnTo>
                  <a:pt x="8229600" y="0"/>
                </a:lnTo>
                <a:lnTo>
                  <a:pt x="0" y="0"/>
                </a:lnTo>
                <a:lnTo>
                  <a:pt x="0" y="3023616"/>
                </a:lnTo>
                <a:close/>
              </a:path>
            </a:pathLst>
          </a:custGeom>
          <a:ln w="24384">
            <a:solidFill>
              <a:srgbClr val="C0504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536244" y="2352916"/>
            <a:ext cx="6564630" cy="1782445"/>
          </a:xfrm>
          <a:prstGeom prst="rect">
            <a:avLst/>
          </a:prstGeom>
        </p:spPr>
        <p:txBody>
          <a:bodyPr vert="horz" wrap="square" lIns="0" tIns="111125" rIns="0" bIns="0" rtlCol="0">
            <a:spAutoFit/>
          </a:bodyPr>
          <a:lstStyle/>
          <a:p>
            <a:pPr marL="527685" indent="-514984">
              <a:lnSpc>
                <a:spcPct val="100000"/>
              </a:lnSpc>
              <a:spcBef>
                <a:spcPts val="875"/>
              </a:spcBef>
              <a:buAutoNum type="arabicPeriod"/>
              <a:tabLst>
                <a:tab pos="527685" algn="l"/>
              </a:tabLst>
            </a:pPr>
            <a:r>
              <a:rPr sz="3200" dirty="0">
                <a:latin typeface="Times New Roman"/>
                <a:cs typeface="Times New Roman"/>
              </a:rPr>
              <a:t>Using</a:t>
            </a:r>
            <a:r>
              <a:rPr sz="3200" spc="-6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known</a:t>
            </a:r>
            <a:r>
              <a:rPr sz="3200" spc="-9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weight</a:t>
            </a:r>
            <a:r>
              <a:rPr sz="3200" spc="-5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and</a:t>
            </a:r>
            <a:r>
              <a:rPr sz="3200" spc="-50" dirty="0">
                <a:latin typeface="Times New Roman"/>
                <a:cs typeface="Times New Roman"/>
              </a:rPr>
              <a:t> </a:t>
            </a:r>
            <a:r>
              <a:rPr sz="3200" spc="-10" dirty="0">
                <a:latin typeface="Times New Roman"/>
                <a:cs typeface="Times New Roman"/>
              </a:rPr>
              <a:t>volume</a:t>
            </a:r>
            <a:endParaRPr sz="3200">
              <a:latin typeface="Times New Roman"/>
              <a:cs typeface="Times New Roman"/>
            </a:endParaRPr>
          </a:p>
          <a:p>
            <a:pPr marL="527685" indent="-514984">
              <a:lnSpc>
                <a:spcPct val="100000"/>
              </a:lnSpc>
              <a:spcBef>
                <a:spcPts val="770"/>
              </a:spcBef>
              <a:buAutoNum type="arabicPeriod"/>
              <a:tabLst>
                <a:tab pos="527685" algn="l"/>
              </a:tabLst>
            </a:pPr>
            <a:r>
              <a:rPr sz="3200" dirty="0">
                <a:latin typeface="Times New Roman"/>
                <a:cs typeface="Times New Roman"/>
              </a:rPr>
              <a:t>Pycnometer</a:t>
            </a:r>
            <a:r>
              <a:rPr sz="3200" spc="-3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or</a:t>
            </a:r>
            <a:r>
              <a:rPr sz="3200" spc="-9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specific</a:t>
            </a:r>
            <a:r>
              <a:rPr sz="3200" spc="-9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gravity</a:t>
            </a:r>
            <a:r>
              <a:rPr sz="3200" spc="-95" dirty="0">
                <a:latin typeface="Times New Roman"/>
                <a:cs typeface="Times New Roman"/>
              </a:rPr>
              <a:t> </a:t>
            </a:r>
            <a:r>
              <a:rPr sz="3200" spc="-10" dirty="0">
                <a:latin typeface="Times New Roman"/>
                <a:cs typeface="Times New Roman"/>
              </a:rPr>
              <a:t>bottle</a:t>
            </a:r>
            <a:endParaRPr sz="3200">
              <a:latin typeface="Times New Roman"/>
              <a:cs typeface="Times New Roman"/>
            </a:endParaRPr>
          </a:p>
          <a:p>
            <a:pPr marL="527685" indent="-514984">
              <a:lnSpc>
                <a:spcPct val="100000"/>
              </a:lnSpc>
              <a:spcBef>
                <a:spcPts val="770"/>
              </a:spcBef>
              <a:buAutoNum type="arabicPeriod"/>
              <a:tabLst>
                <a:tab pos="527685" algn="l"/>
              </a:tabLst>
            </a:pPr>
            <a:r>
              <a:rPr sz="3200" dirty="0">
                <a:latin typeface="Times New Roman"/>
                <a:cs typeface="Times New Roman"/>
              </a:rPr>
              <a:t>Displacement</a:t>
            </a:r>
            <a:r>
              <a:rPr sz="3200" spc="-7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or</a:t>
            </a:r>
            <a:r>
              <a:rPr sz="3200" spc="-15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plummet</a:t>
            </a:r>
            <a:r>
              <a:rPr sz="3200" spc="-35" dirty="0">
                <a:latin typeface="Times New Roman"/>
                <a:cs typeface="Times New Roman"/>
              </a:rPr>
              <a:t> </a:t>
            </a:r>
            <a:r>
              <a:rPr sz="3200" spc="-10" dirty="0">
                <a:latin typeface="Times New Roman"/>
                <a:cs typeface="Times New Roman"/>
              </a:rPr>
              <a:t>method</a:t>
            </a:r>
            <a:endParaRPr sz="3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665</Words>
  <Application>Microsoft Office PowerPoint</Application>
  <PresentationFormat>عرض على الشاشة (3:4)‏</PresentationFormat>
  <Paragraphs>119</Paragraphs>
  <Slides>24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24</vt:i4>
      </vt:variant>
    </vt:vector>
  </HeadingPairs>
  <TitlesOfParts>
    <vt:vector size="25" baseType="lpstr">
      <vt:lpstr>Office Theme</vt:lpstr>
      <vt:lpstr>AL- Mustaqbal University College Pharmacy College</vt:lpstr>
      <vt:lpstr>Density, Specific Gravity, and Specific Volume</vt:lpstr>
      <vt:lpstr>Objectives:</vt:lpstr>
      <vt:lpstr>Density (d)</vt:lpstr>
      <vt:lpstr>Specific gravity (sp gr)</vt:lpstr>
      <vt:lpstr>عرض تقديمي في PowerPoint</vt:lpstr>
      <vt:lpstr>عرض تقديمي في PowerPoint</vt:lpstr>
      <vt:lpstr>Density vs Specific Gravity</vt:lpstr>
      <vt:lpstr>Calculations of Specific Gravity</vt:lpstr>
      <vt:lpstr>1. known weight and volume</vt:lpstr>
      <vt:lpstr>EX 2 : If a pint of a certain liquid weighs 601 g, what is the specific gravity of the liquid?</vt:lpstr>
      <vt:lpstr>2. Pycnometer or specific gravity bottle</vt:lpstr>
      <vt:lpstr>3. Displacement or plummet method</vt:lpstr>
      <vt:lpstr>عرض تقديمي في PowerPoint</vt:lpstr>
      <vt:lpstr>Use of specific gravity in calculation of weight and volume</vt:lpstr>
      <vt:lpstr>1. Calculating Weight, Knowing the Volume and Specific Gravity</vt:lpstr>
      <vt:lpstr>2. Calculating volume, knowing the weight and Sp Gr</vt:lpstr>
      <vt:lpstr>Ex: What is the volume, in pints, of 50 lb of glycerin having a specific gravity of 1.25?</vt:lpstr>
      <vt:lpstr>Special Considerations of Specific Gravity</vt:lpstr>
      <vt:lpstr>Specific Volume</vt:lpstr>
      <vt:lpstr>عرض تقديمي في PowerPoint</vt:lpstr>
      <vt:lpstr>Ex: Calculate the specific volume of a syrup, 91.0 mL of which weighs 107.16 g.?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AL- Mustaqbal University College Pharmacy Department</dc:title>
  <dc:creator>mostafa ewad</dc:creator>
  <cp:lastModifiedBy>Maher</cp:lastModifiedBy>
  <cp:revision>3</cp:revision>
  <dcterms:created xsi:type="dcterms:W3CDTF">2024-03-20T15:29:55Z</dcterms:created>
  <dcterms:modified xsi:type="dcterms:W3CDTF">2024-03-20T15:37:09Z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2022-12-18T00:00:00Z</vt:filetime>
  </property>
  <property fmtid="{D5CDD505-2E9C-101B-9397-08002B2CF9AE}" pid="3" name="Creator">
    <vt:lpwstr>Microsoft® PowerPoint® 2016</vt:lpwstr>
  </property>
  <property fmtid="{D5CDD505-2E9C-101B-9397-08002B2CF9AE}" pid="4" name="LastSaved">
    <vt:filetime>2024-03-20T00:00:00Z</vt:filetime>
  </property>
  <property fmtid="{D5CDD505-2E9C-101B-9397-08002B2CF9AE}" pid="5" name="Producer">
    <vt:lpwstr>www.ilovepdf.com</vt:lpwstr>
  </property>
</Properties>
</file>