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69" r:id="rId4"/>
    <p:sldId id="270" r:id="rId5"/>
    <p:sldId id="271" r:id="rId6"/>
    <p:sldId id="272" r:id="rId7"/>
    <p:sldId id="273" r:id="rId8"/>
  </p:sldIdLst>
  <p:sldSz cx="24688800" cy="13716000"/>
  <p:notesSz cx="6858000" cy="9144000"/>
  <p:defaultTextStyle>
    <a:defPPr>
      <a:defRPr lang="en-US"/>
    </a:defPPr>
    <a:lvl1pPr marL="0" algn="l" defTabSz="2403500" rtl="0" eaLnBrk="1" latinLnBrk="0" hangingPunct="1">
      <a:defRPr sz="4700" kern="1200">
        <a:solidFill>
          <a:schemeClr val="tx1"/>
        </a:solidFill>
        <a:latin typeface="+mn-lt"/>
        <a:ea typeface="+mn-ea"/>
        <a:cs typeface="+mn-cs"/>
      </a:defRPr>
    </a:lvl1pPr>
    <a:lvl2pPr marL="1201750" algn="l" defTabSz="2403500" rtl="0" eaLnBrk="1" latinLnBrk="0" hangingPunct="1">
      <a:defRPr sz="4700" kern="1200">
        <a:solidFill>
          <a:schemeClr val="tx1"/>
        </a:solidFill>
        <a:latin typeface="+mn-lt"/>
        <a:ea typeface="+mn-ea"/>
        <a:cs typeface="+mn-cs"/>
      </a:defRPr>
    </a:lvl2pPr>
    <a:lvl3pPr marL="2403500" algn="l" defTabSz="2403500" rtl="0" eaLnBrk="1" latinLnBrk="0" hangingPunct="1">
      <a:defRPr sz="4700" kern="1200">
        <a:solidFill>
          <a:schemeClr val="tx1"/>
        </a:solidFill>
        <a:latin typeface="+mn-lt"/>
        <a:ea typeface="+mn-ea"/>
        <a:cs typeface="+mn-cs"/>
      </a:defRPr>
    </a:lvl3pPr>
    <a:lvl4pPr marL="3605251" algn="l" defTabSz="2403500" rtl="0" eaLnBrk="1" latinLnBrk="0" hangingPunct="1">
      <a:defRPr sz="4700" kern="1200">
        <a:solidFill>
          <a:schemeClr val="tx1"/>
        </a:solidFill>
        <a:latin typeface="+mn-lt"/>
        <a:ea typeface="+mn-ea"/>
        <a:cs typeface="+mn-cs"/>
      </a:defRPr>
    </a:lvl4pPr>
    <a:lvl5pPr marL="4807001" algn="l" defTabSz="2403500" rtl="0" eaLnBrk="1" latinLnBrk="0" hangingPunct="1">
      <a:defRPr sz="4700" kern="1200">
        <a:solidFill>
          <a:schemeClr val="tx1"/>
        </a:solidFill>
        <a:latin typeface="+mn-lt"/>
        <a:ea typeface="+mn-ea"/>
        <a:cs typeface="+mn-cs"/>
      </a:defRPr>
    </a:lvl5pPr>
    <a:lvl6pPr marL="6008751" algn="l" defTabSz="2403500" rtl="0" eaLnBrk="1" latinLnBrk="0" hangingPunct="1">
      <a:defRPr sz="4700" kern="1200">
        <a:solidFill>
          <a:schemeClr val="tx1"/>
        </a:solidFill>
        <a:latin typeface="+mn-lt"/>
        <a:ea typeface="+mn-ea"/>
        <a:cs typeface="+mn-cs"/>
      </a:defRPr>
    </a:lvl6pPr>
    <a:lvl7pPr marL="7210501" algn="l" defTabSz="2403500" rtl="0" eaLnBrk="1" latinLnBrk="0" hangingPunct="1">
      <a:defRPr sz="4700" kern="1200">
        <a:solidFill>
          <a:schemeClr val="tx1"/>
        </a:solidFill>
        <a:latin typeface="+mn-lt"/>
        <a:ea typeface="+mn-ea"/>
        <a:cs typeface="+mn-cs"/>
      </a:defRPr>
    </a:lvl7pPr>
    <a:lvl8pPr marL="8412251" algn="l" defTabSz="2403500" rtl="0" eaLnBrk="1" latinLnBrk="0" hangingPunct="1">
      <a:defRPr sz="4700" kern="1200">
        <a:solidFill>
          <a:schemeClr val="tx1"/>
        </a:solidFill>
        <a:latin typeface="+mn-lt"/>
        <a:ea typeface="+mn-ea"/>
        <a:cs typeface="+mn-cs"/>
      </a:defRPr>
    </a:lvl8pPr>
    <a:lvl9pPr marL="9614002" algn="l" defTabSz="2403500" rtl="0" eaLnBrk="1" latinLnBrk="0" hangingPunct="1">
      <a:defRPr sz="4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7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162" autoAdjust="0"/>
  </p:normalViewPr>
  <p:slideViewPr>
    <p:cSldViewPr>
      <p:cViewPr varScale="1">
        <p:scale>
          <a:sx n="34" d="100"/>
          <a:sy n="34" d="100"/>
        </p:scale>
        <p:origin x="804" y="60"/>
      </p:cViewPr>
      <p:guideLst>
        <p:guide orient="horz" pos="4320"/>
        <p:guide pos="7776"/>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10" name="Rounded Rectangle 9"/>
          <p:cNvSpPr/>
          <p:nvPr/>
        </p:nvSpPr>
        <p:spPr>
          <a:xfrm>
            <a:off x="1130211" y="868324"/>
            <a:ext cx="22428384" cy="621792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5" name="Title 4"/>
          <p:cNvSpPr>
            <a:spLocks noGrp="1"/>
          </p:cNvSpPr>
          <p:nvPr>
            <p:ph type="ctrTitle"/>
          </p:nvPr>
        </p:nvSpPr>
        <p:spPr>
          <a:xfrm>
            <a:off x="1950415" y="3640412"/>
            <a:ext cx="20985480" cy="3657600"/>
          </a:xfrm>
        </p:spPr>
        <p:txBody>
          <a:bodyPr lIns="109728" rIns="109728" bIns="109728"/>
          <a:lstStyle>
            <a:lvl1pPr algn="r">
              <a:defRPr sz="108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1950415" y="7370064"/>
            <a:ext cx="20985480" cy="1828800"/>
          </a:xfrm>
        </p:spPr>
        <p:txBody>
          <a:bodyPr lIns="438912" tIns="0"/>
          <a:lstStyle>
            <a:lvl1pPr marL="87782" indent="0" algn="r">
              <a:spcBef>
                <a:spcPts val="0"/>
              </a:spcBef>
              <a:buNone/>
              <a:defRPr sz="4800">
                <a:solidFill>
                  <a:schemeClr val="bg2">
                    <a:shade val="25000"/>
                  </a:schemeClr>
                </a:solidFill>
              </a:defRPr>
            </a:lvl1pPr>
            <a:lvl2pPr marL="1097280" indent="0" algn="ctr">
              <a:buNone/>
            </a:lvl2pPr>
            <a:lvl3pPr marL="2194560" indent="0" algn="ctr">
              <a:buNone/>
            </a:lvl3pPr>
            <a:lvl4pPr marL="3291840" indent="0" algn="ctr">
              <a:buNone/>
            </a:lvl4pPr>
            <a:lvl5pPr marL="4389120" indent="0" algn="ctr">
              <a:buNone/>
            </a:lvl5pPr>
            <a:lvl6pPr marL="5486400" indent="0" algn="ctr">
              <a:buNone/>
            </a:lvl6pPr>
            <a:lvl7pPr marL="6583680" indent="0" algn="ctr">
              <a:buNone/>
            </a:lvl7pPr>
            <a:lvl8pPr marL="7680960" indent="0" algn="ctr">
              <a:buNone/>
            </a:lvl8pPr>
            <a:lvl9pPr marL="877824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8CF8C9A6-5A6A-4A25-A6D2-E452ADECACCC}" type="datetimeFigureOut">
              <a:rPr lang="en-US" smtClean="0"/>
              <a:t>3/11/2024</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57884" y="9966960"/>
            <a:ext cx="22096476" cy="210312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1357884" y="1060704"/>
            <a:ext cx="22096476" cy="837590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F8C9A6-5A6A-4A25-A6D2-E452ADECACC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99380" y="1066809"/>
            <a:ext cx="5349240" cy="10515598"/>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440180" y="1066805"/>
            <a:ext cx="16047720" cy="1051560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F8C9A6-5A6A-4A25-A6D2-E452ADECACC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57884" y="9966960"/>
            <a:ext cx="22096476" cy="2103120"/>
          </a:xfrm>
        </p:spPr>
        <p:txBody>
          <a:bodyPr/>
          <a:lstStyle/>
          <a:p>
            <a:r>
              <a:rPr kumimoji="0" lang="en-US"/>
              <a:t>Click to edit Master title style</a:t>
            </a:r>
          </a:p>
        </p:txBody>
      </p:sp>
      <p:sp>
        <p:nvSpPr>
          <p:cNvPr id="3" name="Content Placeholder 2"/>
          <p:cNvSpPr>
            <a:spLocks noGrp="1"/>
          </p:cNvSpPr>
          <p:nvPr>
            <p:ph idx="1"/>
          </p:nvPr>
        </p:nvSpPr>
        <p:spPr>
          <a:xfrm>
            <a:off x="1357884" y="1060704"/>
            <a:ext cx="22096476" cy="83759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F8C9A6-5A6A-4A25-A6D2-E452ADECACC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11" name="Rounded Rectangle 10"/>
          <p:cNvSpPr/>
          <p:nvPr/>
        </p:nvSpPr>
        <p:spPr>
          <a:xfrm>
            <a:off x="1130211" y="868325"/>
            <a:ext cx="22428384" cy="8682658"/>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2" name="Title 1"/>
          <p:cNvSpPr>
            <a:spLocks noGrp="1"/>
          </p:cNvSpPr>
          <p:nvPr>
            <p:ph type="title"/>
          </p:nvPr>
        </p:nvSpPr>
        <p:spPr>
          <a:xfrm>
            <a:off x="1264529" y="9857232"/>
            <a:ext cx="22096476" cy="1353312"/>
          </a:xfrm>
        </p:spPr>
        <p:txBody>
          <a:bodyPr lIns="219456" bIns="0" anchor="b"/>
          <a:lstStyle>
            <a:lvl1pPr algn="l">
              <a:buNone/>
              <a:defRPr sz="8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1264529" y="11248968"/>
            <a:ext cx="22096476" cy="841248"/>
          </a:xfrm>
        </p:spPr>
        <p:txBody>
          <a:bodyPr lIns="285293" tIns="0" anchor="t"/>
          <a:lstStyle>
            <a:lvl1pPr marL="0" marR="87782" indent="0" algn="l">
              <a:spcBef>
                <a:spcPts val="0"/>
              </a:spcBef>
              <a:spcAft>
                <a:spcPts val="0"/>
              </a:spcAft>
              <a:buNone/>
              <a:defRPr sz="4300" b="0">
                <a:solidFill>
                  <a:schemeClr val="accent1">
                    <a:shade val="50000"/>
                    <a:satMod val="110000"/>
                  </a:schemeClr>
                </a:solidFill>
                <a:effectLst/>
              </a:defRPr>
            </a:lvl1pPr>
            <a:lvl2pPr>
              <a:buNone/>
              <a:defRPr sz="4300">
                <a:solidFill>
                  <a:schemeClr val="tx1">
                    <a:tint val="75000"/>
                  </a:schemeClr>
                </a:solidFill>
              </a:defRPr>
            </a:lvl2pPr>
            <a:lvl3pPr>
              <a:buNone/>
              <a:defRPr sz="3800">
                <a:solidFill>
                  <a:schemeClr val="tx1">
                    <a:tint val="75000"/>
                  </a:schemeClr>
                </a:solidFill>
              </a:defRPr>
            </a:lvl3pPr>
            <a:lvl4pPr>
              <a:buNone/>
              <a:defRPr sz="3400">
                <a:solidFill>
                  <a:schemeClr val="tx1">
                    <a:tint val="75000"/>
                  </a:schemeClr>
                </a:solidFill>
              </a:defRPr>
            </a:lvl4pPr>
            <a:lvl5pPr>
              <a:buNone/>
              <a:defRPr sz="3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CF8C9A6-5A6A-4A25-A6D2-E452ADECACC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1388750" y="1060704"/>
            <a:ext cx="10616184" cy="8778240"/>
          </a:xfrm>
        </p:spPr>
        <p:txBody>
          <a:bodyPr/>
          <a:lstStyle>
            <a:lvl1pPr>
              <a:defRPr sz="6200"/>
            </a:lvl1pPr>
            <a:lvl2pPr>
              <a:defRPr sz="5300"/>
            </a:lvl2pPr>
            <a:lvl3pPr>
              <a:defRPr sz="4800"/>
            </a:lvl3pPr>
            <a:lvl4pPr>
              <a:defRPr sz="4300"/>
            </a:lvl4pPr>
            <a:lvl5pPr>
              <a:defRPr sz="43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12839472" y="1060704"/>
            <a:ext cx="10616184" cy="8778240"/>
          </a:xfrm>
        </p:spPr>
        <p:txBody>
          <a:bodyPr/>
          <a:lstStyle>
            <a:lvl1pPr>
              <a:defRPr sz="6200"/>
            </a:lvl1pPr>
            <a:lvl2pPr>
              <a:defRPr sz="5300"/>
            </a:lvl2pPr>
            <a:lvl3pPr>
              <a:defRPr sz="4800"/>
            </a:lvl3pPr>
            <a:lvl4pPr>
              <a:defRPr sz="4300"/>
            </a:lvl4pPr>
            <a:lvl5pPr>
              <a:defRPr sz="43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CF8C9A6-5A6A-4A25-A6D2-E452ADECACCC}"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57884" y="9966960"/>
            <a:ext cx="22096476" cy="210312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1639505" y="1158876"/>
            <a:ext cx="10616184" cy="1584324"/>
          </a:xfrm>
        </p:spPr>
        <p:txBody>
          <a:bodyPr lIns="351130" anchor="ctr"/>
          <a:lstStyle>
            <a:lvl1pPr marL="0" indent="0" algn="l">
              <a:buNone/>
              <a:defRPr sz="5800" b="1">
                <a:solidFill>
                  <a:schemeClr val="tx1"/>
                </a:solidFill>
              </a:defRPr>
            </a:lvl1pPr>
            <a:lvl2pPr>
              <a:buNone/>
              <a:defRPr sz="4800" b="1"/>
            </a:lvl2pPr>
            <a:lvl3pPr>
              <a:buNone/>
              <a:defRPr sz="4300" b="1"/>
            </a:lvl3pPr>
            <a:lvl4pPr>
              <a:buNone/>
              <a:defRPr sz="3800" b="1"/>
            </a:lvl4pPr>
            <a:lvl5pPr>
              <a:buNone/>
              <a:defRPr sz="38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2560856" y="1158876"/>
            <a:ext cx="10616184" cy="1584324"/>
          </a:xfrm>
        </p:spPr>
        <p:txBody>
          <a:bodyPr lIns="329184" anchor="ctr"/>
          <a:lstStyle>
            <a:lvl1pPr marL="0" indent="0" algn="l">
              <a:buNone/>
              <a:defRPr sz="5800" b="1">
                <a:solidFill>
                  <a:schemeClr val="tx1"/>
                </a:solidFill>
              </a:defRPr>
            </a:lvl1pPr>
            <a:lvl2pPr>
              <a:buNone/>
              <a:defRPr sz="4800" b="1"/>
            </a:lvl2pPr>
            <a:lvl3pPr>
              <a:buNone/>
              <a:defRPr sz="4300" b="1"/>
            </a:lvl3pPr>
            <a:lvl4pPr>
              <a:buNone/>
              <a:defRPr sz="3800" b="1"/>
            </a:lvl4pPr>
            <a:lvl5pPr>
              <a:buNone/>
              <a:defRPr sz="38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1639505" y="2895600"/>
            <a:ext cx="10616184" cy="6979920"/>
          </a:xfrm>
        </p:spPr>
        <p:txBody>
          <a:bodyPr anchor="t"/>
          <a:lstStyle>
            <a:lvl1pPr algn="l">
              <a:defRPr sz="5800"/>
            </a:lvl1pPr>
            <a:lvl2pPr algn="l">
              <a:defRPr sz="4800"/>
            </a:lvl2pPr>
            <a:lvl3pPr algn="l">
              <a:defRPr sz="4300"/>
            </a:lvl3pPr>
            <a:lvl4pPr algn="l">
              <a:defRPr sz="3800"/>
            </a:lvl4pPr>
            <a:lvl5pPr algn="l">
              <a:defRPr sz="3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12560856" y="2895600"/>
            <a:ext cx="10616184" cy="6979920"/>
          </a:xfrm>
        </p:spPr>
        <p:txBody>
          <a:bodyPr anchor="t"/>
          <a:lstStyle>
            <a:lvl1pPr algn="l">
              <a:defRPr sz="5800"/>
            </a:lvl1pPr>
            <a:lvl2pPr algn="l">
              <a:defRPr sz="4800"/>
            </a:lvl2pPr>
            <a:lvl3pPr algn="l">
              <a:defRPr sz="4300"/>
            </a:lvl3pPr>
            <a:lvl4pPr algn="l">
              <a:defRPr sz="3800"/>
            </a:lvl4pPr>
            <a:lvl5pPr algn="l">
              <a:defRPr sz="3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CF8C9A6-5A6A-4A25-A6D2-E452ADECACCC}" type="datetimeFigureOut">
              <a:rPr lang="en-US" smtClean="0"/>
              <a:t>3/11/2024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CF8C9A6-5A6A-4A25-A6D2-E452ADECACCC}" type="datetimeFigureOut">
              <a:rPr lang="en-US" smtClean="0"/>
              <a:t>3/11/2024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8CF8C9A6-5A6A-4A25-A6D2-E452ADECACCC}" type="datetimeFigureOut">
              <a:rPr lang="en-US" smtClean="0"/>
              <a:t>3/11/2024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54717" y="1066800"/>
            <a:ext cx="8023860" cy="1828800"/>
          </a:xfrm>
        </p:spPr>
        <p:txBody>
          <a:bodyPr anchor="b"/>
          <a:lstStyle>
            <a:lvl1pPr algn="l">
              <a:buNone/>
              <a:defRPr sz="53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14954887" y="2895604"/>
            <a:ext cx="8023860" cy="8412224"/>
          </a:xfrm>
        </p:spPr>
        <p:txBody>
          <a:bodyPr lIns="219456"/>
          <a:lstStyle>
            <a:lvl1pPr marL="43891" marR="43891" indent="0">
              <a:spcBef>
                <a:spcPts val="0"/>
              </a:spcBef>
              <a:buNone/>
              <a:defRPr sz="3400">
                <a:solidFill>
                  <a:schemeClr val="tx1"/>
                </a:solidFill>
              </a:defRPr>
            </a:lvl1pPr>
            <a:lvl2pPr>
              <a:buNone/>
              <a:defRPr sz="2900">
                <a:solidFill>
                  <a:schemeClr val="tx1"/>
                </a:solidFill>
              </a:defRPr>
            </a:lvl2pPr>
            <a:lvl3pPr>
              <a:buNone/>
              <a:defRPr sz="2400">
                <a:solidFill>
                  <a:schemeClr val="tx1"/>
                </a:solidFill>
              </a:defRPr>
            </a:lvl3pPr>
            <a:lvl4pPr>
              <a:buNone/>
              <a:defRPr sz="2200">
                <a:solidFill>
                  <a:schemeClr val="tx1"/>
                </a:solidFill>
              </a:defRPr>
            </a:lvl4pPr>
            <a:lvl5pPr>
              <a:buNone/>
              <a:defRPr sz="22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2055706" y="1860288"/>
            <a:ext cx="12490629" cy="9448804"/>
          </a:xfrm>
        </p:spPr>
        <p:txBody>
          <a:bodyPr/>
          <a:lstStyle>
            <a:lvl1pPr>
              <a:defRPr sz="6700">
                <a:solidFill>
                  <a:schemeClr val="tx1"/>
                </a:solidFill>
              </a:defRPr>
            </a:lvl1pPr>
            <a:lvl2pPr>
              <a:defRPr sz="6200">
                <a:solidFill>
                  <a:schemeClr val="tx1"/>
                </a:solidFill>
              </a:defRPr>
            </a:lvl2pPr>
            <a:lvl3pPr>
              <a:defRPr sz="5800">
                <a:solidFill>
                  <a:schemeClr val="tx1"/>
                </a:solidFill>
              </a:defRPr>
            </a:lvl3pPr>
            <a:lvl4pPr>
              <a:defRPr sz="4800">
                <a:solidFill>
                  <a:schemeClr val="tx1"/>
                </a:solidFill>
              </a:defRPr>
            </a:lvl4pPr>
            <a:lvl5pPr>
              <a:defRPr sz="48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CF8C9A6-5A6A-4A25-A6D2-E452ADECACCC}"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3545A-2120-4F3A-B2B7-E8112C85F75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11" name="Round Single Corner Rectangle 10"/>
          <p:cNvSpPr/>
          <p:nvPr/>
        </p:nvSpPr>
        <p:spPr>
          <a:xfrm>
            <a:off x="17282161" y="868324"/>
            <a:ext cx="6276434" cy="86868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2" name="Title 1"/>
          <p:cNvSpPr>
            <a:spLocks noGrp="1"/>
          </p:cNvSpPr>
          <p:nvPr>
            <p:ph type="title"/>
          </p:nvPr>
        </p:nvSpPr>
        <p:spPr>
          <a:xfrm>
            <a:off x="1234440" y="10024112"/>
            <a:ext cx="22219920" cy="2103120"/>
          </a:xfrm>
        </p:spPr>
        <p:txBody>
          <a:bodyPr anchor="t"/>
          <a:lstStyle>
            <a:lvl1pPr algn="l">
              <a:buNone/>
              <a:defRPr sz="8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17449322" y="1066800"/>
            <a:ext cx="6048756" cy="8422960"/>
          </a:xfrm>
        </p:spPr>
        <p:txBody>
          <a:bodyPr lIns="219456"/>
          <a:lstStyle>
            <a:lvl1pPr marL="109728" indent="0" algn="l">
              <a:spcBef>
                <a:spcPts val="0"/>
              </a:spcBef>
              <a:buNone/>
              <a:defRPr sz="3400">
                <a:solidFill>
                  <a:srgbClr val="FFFFFF"/>
                </a:solidFill>
              </a:defRPr>
            </a:lvl1pPr>
            <a:lvl2pPr>
              <a:defRPr sz="2900">
                <a:solidFill>
                  <a:srgbClr val="FFFFFF"/>
                </a:solidFill>
              </a:defRPr>
            </a:lvl2pPr>
            <a:lvl3pPr>
              <a:defRPr sz="2400">
                <a:solidFill>
                  <a:srgbClr val="FFFFFF"/>
                </a:solidFill>
              </a:defRPr>
            </a:lvl3pPr>
            <a:lvl4pPr>
              <a:defRPr sz="2200">
                <a:solidFill>
                  <a:srgbClr val="FFFFFF"/>
                </a:solidFill>
              </a:defRPr>
            </a:lvl4pPr>
            <a:lvl5pPr>
              <a:defRPr sz="22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CF8C9A6-5A6A-4A25-A6D2-E452ADECACCC}"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3545A-2120-4F3A-B2B7-E8112C85F758}" type="slidenum">
              <a:rPr lang="en-US" smtClean="0"/>
              <a:t>‹#›</a:t>
            </a:fld>
            <a:endParaRPr lang="en-US"/>
          </a:p>
        </p:txBody>
      </p:sp>
      <p:sp>
        <p:nvSpPr>
          <p:cNvPr id="3" name="Picture Placeholder 2"/>
          <p:cNvSpPr>
            <a:spLocks noGrp="1"/>
          </p:cNvSpPr>
          <p:nvPr>
            <p:ph type="pic" idx="1"/>
          </p:nvPr>
        </p:nvSpPr>
        <p:spPr>
          <a:xfrm>
            <a:off x="1137996" y="871536"/>
            <a:ext cx="15998342" cy="8686800"/>
          </a:xfrm>
          <a:prstGeom prst="snipRoundRect">
            <a:avLst>
              <a:gd name="adj1" fmla="val 1040"/>
              <a:gd name="adj2" fmla="val 0"/>
            </a:avLst>
          </a:prstGeom>
          <a:solidFill>
            <a:schemeClr val="bg2">
              <a:shade val="10000"/>
            </a:schemeClr>
          </a:solidFill>
        </p:spPr>
        <p:txBody>
          <a:bodyPr/>
          <a:lstStyle>
            <a:lvl1pPr marL="0" indent="0">
              <a:buNone/>
              <a:defRPr sz="77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822961" y="658369"/>
            <a:ext cx="23036549" cy="12393638"/>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9" name="Rounded Rectangle 8"/>
          <p:cNvSpPr/>
          <p:nvPr/>
        </p:nvSpPr>
        <p:spPr>
          <a:xfrm>
            <a:off x="1130211" y="868324"/>
            <a:ext cx="22428384" cy="109728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19456" tIns="109728" rIns="219456" bIns="109728" anchor="ctr"/>
          <a:lstStyle/>
          <a:p>
            <a:pPr algn="ctr" eaLnBrk="1" latinLnBrk="0" hangingPunct="1"/>
            <a:endParaRPr kumimoji="0" lang="en-US"/>
          </a:p>
        </p:txBody>
      </p:sp>
      <p:sp>
        <p:nvSpPr>
          <p:cNvPr id="13" name="Title Placeholder 12"/>
          <p:cNvSpPr>
            <a:spLocks noGrp="1"/>
          </p:cNvSpPr>
          <p:nvPr>
            <p:ph type="title"/>
          </p:nvPr>
        </p:nvSpPr>
        <p:spPr>
          <a:xfrm>
            <a:off x="1357884" y="9971180"/>
            <a:ext cx="22096476" cy="2103120"/>
          </a:xfrm>
          <a:prstGeom prst="rect">
            <a:avLst/>
          </a:prstGeom>
        </p:spPr>
        <p:txBody>
          <a:bodyPr vert="horz" lIns="219456" tIns="109728" rIns="219456" bIns="109728" anchor="b">
            <a:normAutofit/>
          </a:bodyPr>
          <a:lstStyle/>
          <a:p>
            <a:r>
              <a:rPr kumimoji="0" lang="en-US"/>
              <a:t>Click to edit Master title style</a:t>
            </a:r>
          </a:p>
        </p:txBody>
      </p:sp>
      <p:sp>
        <p:nvSpPr>
          <p:cNvPr id="4" name="Text Placeholder 3"/>
          <p:cNvSpPr>
            <a:spLocks noGrp="1"/>
          </p:cNvSpPr>
          <p:nvPr>
            <p:ph type="body" idx="1"/>
          </p:nvPr>
        </p:nvSpPr>
        <p:spPr>
          <a:xfrm>
            <a:off x="1357884" y="1060704"/>
            <a:ext cx="22096476" cy="8375904"/>
          </a:xfrm>
          <a:prstGeom prst="rect">
            <a:avLst/>
          </a:prstGeom>
        </p:spPr>
        <p:txBody>
          <a:bodyPr vert="horz" lIns="438912" tIns="219456" rIns="219456" bIns="10972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10196086" y="12223751"/>
            <a:ext cx="6172200" cy="730250"/>
          </a:xfrm>
          <a:prstGeom prst="rect">
            <a:avLst/>
          </a:prstGeom>
        </p:spPr>
        <p:txBody>
          <a:bodyPr vert="horz" lIns="219456" tIns="109728" rIns="219456" bIns="109728" anchor="b"/>
          <a:lstStyle>
            <a:lvl1pPr algn="r" eaLnBrk="1" latinLnBrk="0" hangingPunct="1">
              <a:defRPr kumimoji="0" sz="2400">
                <a:solidFill>
                  <a:schemeClr val="bg2">
                    <a:shade val="50000"/>
                  </a:schemeClr>
                </a:solidFill>
              </a:defRPr>
            </a:lvl1pPr>
            <a:extLst/>
          </a:lstStyle>
          <a:p>
            <a:fld id="{8CF8C9A6-5A6A-4A25-A6D2-E452ADECACCC}" type="datetimeFigureOut">
              <a:rPr lang="en-US" smtClean="0"/>
              <a:t>3/11/2024</a:t>
            </a:fld>
            <a:endParaRPr lang="en-US"/>
          </a:p>
        </p:txBody>
      </p:sp>
      <p:sp>
        <p:nvSpPr>
          <p:cNvPr id="18" name="Footer Placeholder 17"/>
          <p:cNvSpPr>
            <a:spLocks noGrp="1"/>
          </p:cNvSpPr>
          <p:nvPr>
            <p:ph type="ftr" sz="quarter" idx="3"/>
          </p:nvPr>
        </p:nvSpPr>
        <p:spPr>
          <a:xfrm>
            <a:off x="16368286" y="12223751"/>
            <a:ext cx="6172200" cy="730250"/>
          </a:xfrm>
          <a:prstGeom prst="rect">
            <a:avLst/>
          </a:prstGeom>
        </p:spPr>
        <p:txBody>
          <a:bodyPr vert="horz" lIns="219456" tIns="109728" rIns="219456" bIns="109728" anchor="b"/>
          <a:lstStyle>
            <a:lvl1pPr algn="l" eaLnBrk="1" latinLnBrk="0" hangingPunct="1">
              <a:defRPr kumimoji="0" sz="24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22540486" y="12223751"/>
            <a:ext cx="1234440" cy="730250"/>
          </a:xfrm>
          <a:prstGeom prst="rect">
            <a:avLst/>
          </a:prstGeom>
        </p:spPr>
        <p:txBody>
          <a:bodyPr vert="horz" lIns="219456" tIns="109728" rIns="219456" bIns="109728" anchor="b"/>
          <a:lstStyle>
            <a:lvl1pPr algn="r" eaLnBrk="1" latinLnBrk="0" hangingPunct="1">
              <a:defRPr kumimoji="0" sz="2400">
                <a:solidFill>
                  <a:schemeClr val="bg2">
                    <a:shade val="50000"/>
                  </a:schemeClr>
                </a:solidFill>
              </a:defRPr>
            </a:lvl1pPr>
            <a:extLst/>
          </a:lstStyle>
          <a:p>
            <a:fld id="{8C73545A-2120-4F3A-B2B7-E8112C85F75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8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636422" indent="-636422" algn="l" rtl="0" eaLnBrk="1" latinLnBrk="0" hangingPunct="1">
        <a:spcBef>
          <a:spcPts val="600"/>
        </a:spcBef>
        <a:buClr>
          <a:schemeClr val="accent1"/>
        </a:buClr>
        <a:buSzPct val="80000"/>
        <a:buFont typeface="Wingdings 2"/>
        <a:buChar char=""/>
        <a:defRPr kumimoji="0" sz="6700" kern="1200">
          <a:solidFill>
            <a:schemeClr val="tx1"/>
          </a:solidFill>
          <a:effectLst/>
          <a:latin typeface="+mn-lt"/>
          <a:ea typeface="+mn-ea"/>
          <a:cs typeface="+mn-cs"/>
        </a:defRPr>
      </a:lvl1pPr>
      <a:lvl2pPr marL="1316736" indent="-482803" algn="l" rtl="0" eaLnBrk="1" latinLnBrk="0" hangingPunct="1">
        <a:spcBef>
          <a:spcPts val="600"/>
        </a:spcBef>
        <a:buClr>
          <a:schemeClr val="accent1"/>
        </a:buClr>
        <a:buSzPct val="100000"/>
        <a:buFont typeface="Verdana"/>
        <a:buChar char="◦"/>
        <a:defRPr kumimoji="0" sz="5800" kern="1200">
          <a:solidFill>
            <a:schemeClr val="tx1"/>
          </a:solidFill>
          <a:latin typeface="+mn-lt"/>
          <a:ea typeface="+mn-ea"/>
          <a:cs typeface="+mn-cs"/>
        </a:defRPr>
      </a:lvl2pPr>
      <a:lvl3pPr marL="1887322" indent="-438912" algn="l" rtl="0" eaLnBrk="1" latinLnBrk="0" hangingPunct="1">
        <a:spcBef>
          <a:spcPts val="600"/>
        </a:spcBef>
        <a:buClr>
          <a:schemeClr val="accent2">
            <a:tint val="85000"/>
            <a:satMod val="285000"/>
          </a:schemeClr>
        </a:buClr>
        <a:buSzPct val="100000"/>
        <a:buFont typeface="Wingdings 2"/>
        <a:buChar char=""/>
        <a:defRPr kumimoji="0" sz="5300" kern="1200">
          <a:solidFill>
            <a:schemeClr val="tx1"/>
          </a:solidFill>
          <a:latin typeface="+mn-lt"/>
          <a:ea typeface="+mn-ea"/>
          <a:cs typeface="+mn-cs"/>
        </a:defRPr>
      </a:lvl3pPr>
      <a:lvl4pPr marL="2457907" indent="-438912" algn="l" rtl="0" eaLnBrk="1" latinLnBrk="0" hangingPunct="1">
        <a:spcBef>
          <a:spcPts val="552"/>
        </a:spcBef>
        <a:buClr>
          <a:schemeClr val="accent2">
            <a:tint val="85000"/>
            <a:satMod val="285000"/>
          </a:schemeClr>
        </a:buClr>
        <a:buSzPct val="112000"/>
        <a:buFont typeface="Verdana"/>
        <a:buChar char="◦"/>
        <a:defRPr kumimoji="0" sz="4600" kern="1200">
          <a:solidFill>
            <a:schemeClr val="tx1"/>
          </a:solidFill>
          <a:latin typeface="+mn-lt"/>
          <a:ea typeface="+mn-ea"/>
          <a:cs typeface="+mn-cs"/>
        </a:defRPr>
      </a:lvl4pPr>
      <a:lvl5pPr marL="3072384" indent="-438912" algn="l" rtl="0" eaLnBrk="1" latinLnBrk="0" hangingPunct="1">
        <a:spcBef>
          <a:spcPts val="600"/>
        </a:spcBef>
        <a:buClr>
          <a:schemeClr val="accent3">
            <a:tint val="85000"/>
            <a:satMod val="275000"/>
          </a:schemeClr>
        </a:buClr>
        <a:buSzPct val="100000"/>
        <a:buFont typeface="Wingdings 2"/>
        <a:buChar char=""/>
        <a:defRPr kumimoji="0" sz="4300" kern="1200">
          <a:solidFill>
            <a:schemeClr val="tx1"/>
          </a:solidFill>
          <a:latin typeface="+mn-lt"/>
          <a:ea typeface="+mn-ea"/>
          <a:cs typeface="+mn-cs"/>
        </a:defRPr>
      </a:lvl5pPr>
      <a:lvl6pPr marL="3577133" indent="-438912" algn="l" rtl="0" eaLnBrk="1" latinLnBrk="0" hangingPunct="1">
        <a:spcBef>
          <a:spcPts val="600"/>
        </a:spcBef>
        <a:buClr>
          <a:schemeClr val="accent3">
            <a:tint val="85000"/>
            <a:satMod val="275000"/>
          </a:schemeClr>
        </a:buClr>
        <a:buSzPct val="100000"/>
        <a:buFont typeface="Verdana"/>
        <a:buChar char="◦"/>
        <a:defRPr kumimoji="0" sz="4100" kern="1200" baseline="0">
          <a:solidFill>
            <a:schemeClr val="tx1"/>
          </a:solidFill>
          <a:latin typeface="+mn-lt"/>
          <a:ea typeface="+mn-ea"/>
          <a:cs typeface="+mn-cs"/>
        </a:defRPr>
      </a:lvl6pPr>
      <a:lvl7pPr marL="4081882" indent="-438912" algn="l" rtl="0" eaLnBrk="1" latinLnBrk="0" hangingPunct="1">
        <a:spcBef>
          <a:spcPts val="612"/>
        </a:spcBef>
        <a:buClr>
          <a:schemeClr val="accent3">
            <a:tint val="85000"/>
            <a:satMod val="275000"/>
          </a:schemeClr>
        </a:buClr>
        <a:buSzPct val="100000"/>
        <a:buFont typeface="Wingdings 2"/>
        <a:buChar char=""/>
        <a:defRPr kumimoji="0" sz="3600" kern="1200">
          <a:solidFill>
            <a:schemeClr val="tx1"/>
          </a:solidFill>
          <a:latin typeface="+mn-lt"/>
          <a:ea typeface="+mn-ea"/>
          <a:cs typeface="+mn-cs"/>
        </a:defRPr>
      </a:lvl7pPr>
      <a:lvl8pPr marL="4608576" indent="-438912" algn="l" rtl="0" eaLnBrk="1" latinLnBrk="0" hangingPunct="1">
        <a:spcBef>
          <a:spcPts val="617"/>
        </a:spcBef>
        <a:buClr>
          <a:schemeClr val="accent3">
            <a:tint val="85000"/>
            <a:satMod val="275000"/>
          </a:schemeClr>
        </a:buClr>
        <a:buSzPct val="100000"/>
        <a:buFont typeface="Verdana"/>
        <a:buChar char="◦"/>
        <a:defRPr kumimoji="0" sz="3600" kern="1200" baseline="0">
          <a:solidFill>
            <a:schemeClr val="tx1"/>
          </a:solidFill>
          <a:latin typeface="+mn-lt"/>
          <a:ea typeface="+mn-ea"/>
          <a:cs typeface="+mn-cs"/>
        </a:defRPr>
      </a:lvl8pPr>
      <a:lvl9pPr marL="5157216" indent="-438912" algn="l" rtl="0" eaLnBrk="1" latinLnBrk="0" hangingPunct="1">
        <a:spcBef>
          <a:spcPts val="612"/>
        </a:spcBef>
        <a:buClr>
          <a:schemeClr val="accent3">
            <a:tint val="85000"/>
            <a:satMod val="275000"/>
          </a:schemeClr>
        </a:buClr>
        <a:buSzPct val="100000"/>
        <a:buFont typeface="Wingdings 2"/>
        <a:buChar char=""/>
        <a:defRPr kumimoji="0" sz="3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097280" algn="l" rtl="0" eaLnBrk="1" latinLnBrk="0" hangingPunct="1">
        <a:defRPr kumimoji="0" kern="1200">
          <a:solidFill>
            <a:schemeClr val="tx1"/>
          </a:solidFill>
          <a:latin typeface="+mn-lt"/>
          <a:ea typeface="+mn-ea"/>
          <a:cs typeface="+mn-cs"/>
        </a:defRPr>
      </a:lvl2pPr>
      <a:lvl3pPr marL="2194560" algn="l" rtl="0" eaLnBrk="1" latinLnBrk="0" hangingPunct="1">
        <a:defRPr kumimoji="0" kern="1200">
          <a:solidFill>
            <a:schemeClr val="tx1"/>
          </a:solidFill>
          <a:latin typeface="+mn-lt"/>
          <a:ea typeface="+mn-ea"/>
          <a:cs typeface="+mn-cs"/>
        </a:defRPr>
      </a:lvl3pPr>
      <a:lvl4pPr marL="3291840" algn="l" rtl="0" eaLnBrk="1" latinLnBrk="0" hangingPunct="1">
        <a:defRPr kumimoji="0" kern="1200">
          <a:solidFill>
            <a:schemeClr val="tx1"/>
          </a:solidFill>
          <a:latin typeface="+mn-lt"/>
          <a:ea typeface="+mn-ea"/>
          <a:cs typeface="+mn-cs"/>
        </a:defRPr>
      </a:lvl4pPr>
      <a:lvl5pPr marL="4389120" algn="l" rtl="0" eaLnBrk="1" latinLnBrk="0" hangingPunct="1">
        <a:defRPr kumimoji="0" kern="1200">
          <a:solidFill>
            <a:schemeClr val="tx1"/>
          </a:solidFill>
          <a:latin typeface="+mn-lt"/>
          <a:ea typeface="+mn-ea"/>
          <a:cs typeface="+mn-cs"/>
        </a:defRPr>
      </a:lvl5pPr>
      <a:lvl6pPr marL="5486400" algn="l" rtl="0" eaLnBrk="1" latinLnBrk="0" hangingPunct="1">
        <a:defRPr kumimoji="0" kern="1200">
          <a:solidFill>
            <a:schemeClr val="tx1"/>
          </a:solidFill>
          <a:latin typeface="+mn-lt"/>
          <a:ea typeface="+mn-ea"/>
          <a:cs typeface="+mn-cs"/>
        </a:defRPr>
      </a:lvl6pPr>
      <a:lvl7pPr marL="6583680" algn="l" rtl="0" eaLnBrk="1" latinLnBrk="0" hangingPunct="1">
        <a:defRPr kumimoji="0" kern="1200">
          <a:solidFill>
            <a:schemeClr val="tx1"/>
          </a:solidFill>
          <a:latin typeface="+mn-lt"/>
          <a:ea typeface="+mn-ea"/>
          <a:cs typeface="+mn-cs"/>
        </a:defRPr>
      </a:lvl7pPr>
      <a:lvl8pPr marL="7680960" algn="l" rtl="0" eaLnBrk="1" latinLnBrk="0" hangingPunct="1">
        <a:defRPr kumimoji="0" kern="1200">
          <a:solidFill>
            <a:schemeClr val="tx1"/>
          </a:solidFill>
          <a:latin typeface="+mn-lt"/>
          <a:ea typeface="+mn-ea"/>
          <a:cs typeface="+mn-cs"/>
        </a:defRPr>
      </a:lvl8pPr>
      <a:lvl9pPr marL="877824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81600" y="4495800"/>
            <a:ext cx="13182600" cy="7391400"/>
          </a:xfrm>
        </p:spPr>
        <p:txBody>
          <a:bodyPr>
            <a:normAutofit/>
          </a:bodyPr>
          <a:lstStyle/>
          <a:p>
            <a:pPr algn="ctr" rtl="1">
              <a:lnSpc>
                <a:spcPct val="115000"/>
              </a:lnSpc>
              <a:spcAft>
                <a:spcPts val="0"/>
              </a:spcAft>
            </a:pPr>
            <a:r>
              <a:rPr lang="en-US" sz="6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doni MT Black" pitchFamily="18" charset="0"/>
              </a:rPr>
              <a:t>PROPORTION</a:t>
            </a:r>
            <a:br>
              <a:rPr lang="en-US" sz="6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doni MT Black" pitchFamily="18" charset="0"/>
              </a:rPr>
            </a:br>
            <a:r>
              <a:rPr lang="ar-IQ" sz="67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doni MT Black" pitchFamily="18" charset="0"/>
              </a:rPr>
              <a:t>التناسب</a:t>
            </a:r>
            <a:br>
              <a:rPr lang="ar-IQ" sz="8800" dirty="0">
                <a:latin typeface="Simplified Arabic" pitchFamily="18" charset="-78"/>
                <a:cs typeface="Simplified Arabic" pitchFamily="18" charset="-78"/>
              </a:rPr>
            </a:br>
            <a:br>
              <a:rPr lang="ar-IQ" sz="8800" dirty="0">
                <a:latin typeface="Simplified Arabic" pitchFamily="18" charset="-78"/>
                <a:cs typeface="Simplified Arabic" pitchFamily="18" charset="-78"/>
              </a:rPr>
            </a:br>
            <a:r>
              <a:rPr lang="ar-IQ" sz="5400" dirty="0">
                <a:solidFill>
                  <a:schemeClr val="tx1"/>
                </a:solidFill>
                <a:latin typeface="Simplified Arabic" pitchFamily="18" charset="-78"/>
                <a:cs typeface="Simplified Arabic" pitchFamily="18" charset="-78"/>
              </a:rPr>
              <a:t>م.م ضحى ياسر</a:t>
            </a:r>
            <a:r>
              <a:rPr lang="ar-IQ" sz="5400" dirty="0">
                <a:solidFill>
                  <a:schemeClr val="tx1"/>
                </a:solidFill>
              </a:rPr>
              <a:t> </a:t>
            </a:r>
            <a:br>
              <a:rPr lang="ar-IQ" sz="6300" dirty="0">
                <a:solidFill>
                  <a:schemeClr val="tx1"/>
                </a:solidFill>
              </a:rPr>
            </a:br>
            <a:r>
              <a:rPr lang="ar-IQ" sz="6000" dirty="0">
                <a:ln w="9525" cap="flat" cmpd="sng" algn="ctr">
                  <a:solidFill>
                    <a:srgbClr val="000000"/>
                  </a:solidFill>
                  <a:prstDash val="solid"/>
                  <a:round/>
                </a:ln>
                <a:solidFill>
                  <a:schemeClr val="tx1"/>
                </a:solidFill>
                <a:latin typeface="Simplified Arabic" pitchFamily="18" charset="-78"/>
                <a:ea typeface="Calibri"/>
                <a:cs typeface="Simplified Arabic" pitchFamily="18" charset="-78"/>
              </a:rPr>
              <a:t>العام الدراسي </a:t>
            </a:r>
            <a:r>
              <a:rPr lang="en-US" sz="6000" b="1" dirty="0">
                <a:ln w="9525" cap="flat" cmpd="sng" algn="ctr">
                  <a:solidFill>
                    <a:srgbClr val="000000"/>
                  </a:solidFill>
                  <a:prstDash val="solid"/>
                  <a:round/>
                </a:ln>
                <a:solidFill>
                  <a:schemeClr val="tx1"/>
                </a:solidFill>
                <a:effectLst>
                  <a:outerShdw blurRad="50000" dist="50800" dir="7500000" algn="tl">
                    <a:srgbClr val="000000">
                      <a:alpha val="35000"/>
                    </a:srgbClr>
                  </a:outerShdw>
                </a:effectLst>
                <a:latin typeface="Simplified Arabic" pitchFamily="18" charset="-78"/>
                <a:ea typeface="Calibri"/>
                <a:cs typeface="Simplified Arabic" pitchFamily="18" charset="-78"/>
              </a:rPr>
              <a:t>2023</a:t>
            </a:r>
            <a:r>
              <a:rPr lang="ar-IQ" sz="6000" dirty="0">
                <a:ln w="9525" cap="flat" cmpd="sng" algn="ctr">
                  <a:solidFill>
                    <a:srgbClr val="000000"/>
                  </a:solidFill>
                  <a:prstDash val="solid"/>
                  <a:round/>
                </a:ln>
                <a:solidFill>
                  <a:schemeClr val="tx1"/>
                </a:solidFill>
                <a:effectLst>
                  <a:outerShdw blurRad="50000" dist="50800" dir="7500000" algn="tl">
                    <a:srgbClr val="000000">
                      <a:alpha val="35000"/>
                    </a:srgbClr>
                  </a:outerShdw>
                </a:effectLst>
                <a:latin typeface="Simplified Arabic" pitchFamily="18" charset="-78"/>
                <a:ea typeface="Calibri"/>
                <a:cs typeface="Simplified Arabic" pitchFamily="18" charset="-78"/>
              </a:rPr>
              <a:t>-</a:t>
            </a:r>
            <a:r>
              <a:rPr lang="en-US" sz="6000" b="1" dirty="0">
                <a:ln w="9525" cap="flat" cmpd="sng" algn="ctr">
                  <a:solidFill>
                    <a:srgbClr val="000000"/>
                  </a:solidFill>
                  <a:prstDash val="solid"/>
                  <a:round/>
                </a:ln>
                <a:solidFill>
                  <a:schemeClr val="tx1"/>
                </a:solidFill>
                <a:effectLst>
                  <a:outerShdw blurRad="50000" dist="50800" dir="7500000" algn="tl">
                    <a:srgbClr val="000000">
                      <a:alpha val="35000"/>
                    </a:srgbClr>
                  </a:outerShdw>
                </a:effectLst>
                <a:latin typeface="Simplified Arabic" pitchFamily="18" charset="-78"/>
                <a:ea typeface="Calibri"/>
                <a:cs typeface="Simplified Arabic" pitchFamily="18" charset="-78"/>
              </a:rPr>
              <a:t>2024</a:t>
            </a:r>
            <a:endParaRPr lang="en-US" sz="9600" dirty="0">
              <a:solidFill>
                <a:schemeClr val="tx1"/>
              </a:solidFill>
              <a:latin typeface="Simplified Arabic" pitchFamily="18" charset="-78"/>
              <a:cs typeface="Simplified Arabic" pitchFamily="18" charset="-78"/>
            </a:endParaRPr>
          </a:p>
        </p:txBody>
      </p:sp>
      <p:sp>
        <p:nvSpPr>
          <p:cNvPr id="4" name="TextBox 3"/>
          <p:cNvSpPr txBox="1"/>
          <p:nvPr/>
        </p:nvSpPr>
        <p:spPr>
          <a:xfrm>
            <a:off x="18059400" y="914400"/>
            <a:ext cx="5181600" cy="3428185"/>
          </a:xfrm>
          <a:prstGeom prst="rect">
            <a:avLst/>
          </a:prstGeom>
          <a:noFill/>
        </p:spPr>
        <p:txBody>
          <a:bodyPr wrap="square" lIns="240350" tIns="120175" rIns="240350" bIns="120175" rtlCol="0">
            <a:spAutoFit/>
          </a:bodyPr>
          <a:lstStyle/>
          <a:p>
            <a:pPr algn="ctr" rtl="1">
              <a:lnSpc>
                <a:spcPct val="115000"/>
              </a:lnSpc>
              <a:spcAft>
                <a:spcPts val="0"/>
              </a:spcAft>
            </a:pPr>
            <a:r>
              <a:rPr lang="ar-IQ" sz="3600" b="1" dirty="0">
                <a:effectLst/>
                <a:latin typeface="Calibri"/>
                <a:ea typeface="Calibri"/>
                <a:cs typeface="Sakkal Majalla"/>
              </a:rPr>
              <a:t>جمهورية العراق</a:t>
            </a:r>
            <a:endParaRPr lang="en-US" sz="2000" dirty="0">
              <a:effectLst/>
              <a:latin typeface="Calibri"/>
              <a:ea typeface="Calibri"/>
              <a:cs typeface="Arial"/>
            </a:endParaRPr>
          </a:p>
          <a:p>
            <a:pPr algn="ctr" rtl="1">
              <a:lnSpc>
                <a:spcPct val="115000"/>
              </a:lnSpc>
              <a:spcAft>
                <a:spcPts val="0"/>
              </a:spcAft>
            </a:pPr>
            <a:r>
              <a:rPr lang="ar-IQ" sz="3600" b="1" dirty="0">
                <a:effectLst/>
                <a:latin typeface="Calibri"/>
                <a:ea typeface="Calibri"/>
                <a:cs typeface="Sakkal Majalla"/>
              </a:rPr>
              <a:t>وزارة التعليم العالي والبحث العلمي</a:t>
            </a:r>
            <a:endParaRPr lang="en-US" sz="2000" dirty="0">
              <a:effectLst/>
              <a:latin typeface="Calibri"/>
              <a:ea typeface="Calibri"/>
              <a:cs typeface="Arial"/>
            </a:endParaRPr>
          </a:p>
          <a:p>
            <a:pPr algn="ctr" rtl="1">
              <a:lnSpc>
                <a:spcPct val="115000"/>
              </a:lnSpc>
              <a:spcAft>
                <a:spcPts val="0"/>
              </a:spcAft>
            </a:pPr>
            <a:r>
              <a:rPr lang="ar-IQ" sz="3600" b="1" dirty="0">
                <a:effectLst/>
                <a:latin typeface="Calibri"/>
                <a:ea typeface="Calibri"/>
                <a:cs typeface="Sakkal Majalla"/>
              </a:rPr>
              <a:t>جامعة المستقبل</a:t>
            </a:r>
            <a:endParaRPr lang="en-US" sz="2000" dirty="0">
              <a:effectLst/>
              <a:latin typeface="Calibri"/>
              <a:ea typeface="Calibri"/>
              <a:cs typeface="Arial"/>
            </a:endParaRPr>
          </a:p>
          <a:p>
            <a:pPr algn="ctr" rtl="1">
              <a:lnSpc>
                <a:spcPct val="115000"/>
              </a:lnSpc>
            </a:pPr>
            <a:r>
              <a:rPr lang="ar-IQ" sz="3600" b="1" dirty="0">
                <a:latin typeface="Calibri"/>
                <a:ea typeface="Calibri"/>
                <a:cs typeface="Sakkal Majalla"/>
              </a:rPr>
              <a:t>كلية الفنون الجميلة</a:t>
            </a:r>
            <a:endParaRPr lang="en-US" sz="3600" b="1" dirty="0">
              <a:latin typeface="Calibri"/>
              <a:ea typeface="Calibri"/>
              <a:cs typeface="Sakkal Majalla"/>
            </a:endParaRPr>
          </a:p>
          <a:p>
            <a:pPr algn="ctr" rtl="1">
              <a:lnSpc>
                <a:spcPct val="115000"/>
              </a:lnSpc>
            </a:pPr>
            <a:r>
              <a:rPr lang="ar-IQ" sz="3600" b="1" dirty="0">
                <a:latin typeface="Calibri"/>
                <a:ea typeface="Calibri"/>
                <a:cs typeface="Sakkal Majalla"/>
              </a:rPr>
              <a:t>قسم التصميم</a:t>
            </a:r>
            <a:endParaRPr lang="en-US" sz="3600" b="1" dirty="0">
              <a:latin typeface="Calibri"/>
              <a:ea typeface="Calibri"/>
              <a:cs typeface="Sakkal Majalla"/>
            </a:endParaRP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1219200" y="1064546"/>
            <a:ext cx="2743200" cy="25232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29703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10300" y="1560276"/>
            <a:ext cx="3009900" cy="769441"/>
          </a:xfrm>
          <a:prstGeom prst="rect">
            <a:avLst/>
          </a:prstGeom>
        </p:spPr>
        <p:txBody>
          <a:bodyPr wrap="square">
            <a:spAutoFit/>
          </a:bodyPr>
          <a:lstStyle/>
          <a:p>
            <a:pPr algn="r" rtl="1"/>
            <a:r>
              <a:rPr lang="ar-IQ" sz="4400" b="1" u="sng" dirty="0">
                <a:latin typeface="Simplified Arabic" pitchFamily="18" charset="-78"/>
                <a:cs typeface="Simplified Arabic" pitchFamily="18" charset="-78"/>
              </a:rPr>
              <a:t>التناسب</a:t>
            </a:r>
            <a:endParaRPr lang="en-US" sz="4400" b="1" u="sng" dirty="0">
              <a:latin typeface="Simplified Arabic" pitchFamily="18" charset="-78"/>
              <a:cs typeface="Simplified Arabic" pitchFamily="18" charset="-78"/>
            </a:endParaRPr>
          </a:p>
        </p:txBody>
      </p:sp>
      <p:sp>
        <p:nvSpPr>
          <p:cNvPr id="4" name="Rectangle 3"/>
          <p:cNvSpPr/>
          <p:nvPr/>
        </p:nvSpPr>
        <p:spPr>
          <a:xfrm>
            <a:off x="1066800" y="2438400"/>
            <a:ext cx="22555200" cy="8217634"/>
          </a:xfrm>
          <a:prstGeom prst="rect">
            <a:avLst/>
          </a:prstGeom>
        </p:spPr>
        <p:txBody>
          <a:bodyPr wrap="square">
            <a:spAutoFit/>
          </a:bodyPr>
          <a:lstStyle/>
          <a:p>
            <a:r>
              <a:rPr lang="en-US" sz="4400" dirty="0">
                <a:latin typeface="Times New Roman" pitchFamily="18" charset="0"/>
                <a:cs typeface="Times New Roman" pitchFamily="18" charset="0"/>
              </a:rPr>
              <a:t> PROPORTION or ratio has fascinated man since ancient times , when he first began to count . The writings on the subject are encyclopedic , including writing in all the arts and sciences and even some religious and esoteric cults . In the old civilizations some numerical ratios were mystical symbols </a:t>
            </a:r>
          </a:p>
          <a:p>
            <a:pPr algn="r" rtl="1"/>
            <a:r>
              <a:rPr lang="ar-IQ" sz="4400" dirty="0">
                <a:solidFill>
                  <a:srgbClr val="C00000"/>
                </a:solidFill>
                <a:latin typeface="Times New Roman" pitchFamily="18" charset="0"/>
                <a:cs typeface="Times New Roman" pitchFamily="18" charset="0"/>
              </a:rPr>
              <a:t>التناسب لقد أذهل التناسب الإنسان منذ العصور القديمة، عندما بدأ بالعد لأول مرة.  والكتابات في هذا الموضوع موسوعية، تشمل الكتابة في جميع الفنون والعلوم وحتى بعض الطوائف الدينية والباطنية.  وفي الحضارات القديمة كانت بعض النسب الرقمية عبارة عن رموز صوفية. </a:t>
            </a:r>
            <a:endParaRPr lang="ku-Arab-IQ" sz="4400" dirty="0">
              <a:solidFill>
                <a:srgbClr val="C00000"/>
              </a:solidFill>
              <a:latin typeface="Times New Roman" pitchFamily="18" charset="0"/>
              <a:cs typeface="Times New Roman" pitchFamily="18" charset="0"/>
            </a:endParaRPr>
          </a:p>
          <a:p>
            <a:pPr algn="l"/>
            <a:r>
              <a:rPr lang="en-US" sz="4400" dirty="0">
                <a:latin typeface="Times New Roman" pitchFamily="18" charset="0"/>
                <a:cs typeface="Times New Roman" pitchFamily="18" charset="0"/>
              </a:rPr>
              <a:t>In Egypt , India , and Greece , the determination of the proportions of a building by means of manual arithmetic or the stretching of ropes was often accompanied by religious rites that persist today in the form of our cornerstone ceremonies </a:t>
            </a:r>
          </a:p>
          <a:p>
            <a:pPr algn="r" rtl="1"/>
            <a:r>
              <a:rPr lang="ar-IQ" sz="4400" dirty="0">
                <a:solidFill>
                  <a:srgbClr val="C00000"/>
                </a:solidFill>
                <a:latin typeface="Times New Roman" pitchFamily="18" charset="0"/>
                <a:cs typeface="Times New Roman" pitchFamily="18" charset="0"/>
              </a:rPr>
              <a:t>وفي مصر والهند واليونان، كان تحديد نسب المبنى عن طريق الحساب اليدوي أو مد الحبال مصحوباً في كثير من الأحيان بطقوس دينية لا تزال قائمة حتى اليوم في هيئة احتفالات حجر الزاوية لدينا. </a:t>
            </a:r>
            <a:endParaRPr lang="en-US" sz="4400" dirty="0">
              <a:solidFill>
                <a:srgbClr val="C00000"/>
              </a:solidFill>
              <a:latin typeface="Times New Roman" pitchFamily="18" charset="0"/>
              <a:cs typeface="Times New Roman" pitchFamily="18" charset="0"/>
            </a:endParaRPr>
          </a:p>
        </p:txBody>
      </p:sp>
      <p:sp>
        <p:nvSpPr>
          <p:cNvPr id="10" name="Rectangle 9"/>
          <p:cNvSpPr/>
          <p:nvPr/>
        </p:nvSpPr>
        <p:spPr>
          <a:xfrm>
            <a:off x="1905000" y="1451593"/>
            <a:ext cx="7315200" cy="769441"/>
          </a:xfrm>
          <a:prstGeom prst="rect">
            <a:avLst/>
          </a:prstGeom>
        </p:spPr>
        <p:txBody>
          <a:bodyPr wrap="square">
            <a:spAutoFit/>
          </a:bodyPr>
          <a:lstStyle/>
          <a:p>
            <a:pPr algn="l"/>
            <a:r>
              <a:rPr kumimoji="0" lang="en-US" sz="4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PROPORTION</a:t>
            </a:r>
            <a:endParaRPr lang="en-US" sz="4000" b="1" u="sng" dirty="0">
              <a:latin typeface="Simplified Arabic" pitchFamily="18" charset="-78"/>
              <a:cs typeface="Simplified Arabic" pitchFamily="18" charset="-78"/>
            </a:endParaRPr>
          </a:p>
        </p:txBody>
      </p:sp>
    </p:spTree>
    <p:extLst>
      <p:ext uri="{BB962C8B-B14F-4D97-AF65-F5344CB8AC3E}">
        <p14:creationId xmlns:p14="http://schemas.microsoft.com/office/powerpoint/2010/main" val="2593128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18791" y="990600"/>
            <a:ext cx="22120616" cy="11603176"/>
          </a:xfrm>
          <a:prstGeom prst="rect">
            <a:avLst/>
          </a:prstGeom>
        </p:spPr>
        <p:txBody>
          <a:bodyPr wrap="square">
            <a:spAutoFit/>
          </a:bodyPr>
          <a:lstStyle/>
          <a:p>
            <a:r>
              <a:rPr lang="en-US" sz="4400" dirty="0">
                <a:latin typeface="Times New Roman" pitchFamily="18" charset="0"/>
                <a:cs typeface="Times New Roman" pitchFamily="18" charset="0"/>
              </a:rPr>
              <a:t> Many canons of ideal proportion have been formulated in lithe past , some of them differing greatly . These systems are often considered unintelligently as a sort of magical recipe and If applied as infallible methods , with little or no understanding of the underlying basic principles of design , unity , and variety.</a:t>
            </a:r>
          </a:p>
          <a:p>
            <a:pPr algn="r" rtl="1"/>
            <a:r>
              <a:rPr lang="ar-IQ" sz="4400" dirty="0">
                <a:solidFill>
                  <a:srgbClr val="C00000"/>
                </a:solidFill>
                <a:latin typeface="Times New Roman" pitchFamily="18" charset="0"/>
                <a:cs typeface="Times New Roman" pitchFamily="18" charset="0"/>
              </a:rPr>
              <a:t> لقد تمت صياغة العديد من القوانين ذات النسبة المثالية في الماضي، وبعضها يختلف بشكل كبير.  غالبًا ما يتم اعتبار هذه الأنظمة بشكل غير ذكي بمثابة نوع من الوصفات السحرية وإذا تم تطبيقها كطرق معصومة من الخطأ، مع فهم قليل أو معدوم للمبادئ الأساسية الأساسية للتصميم والوحدة والتنوع</a:t>
            </a:r>
            <a:r>
              <a:rPr lang="ku-Arab-IQ" sz="4400" dirty="0">
                <a:solidFill>
                  <a:srgbClr val="C00000"/>
                </a:solidFill>
                <a:latin typeface="Times New Roman" pitchFamily="18" charset="0"/>
                <a:cs typeface="Times New Roman" pitchFamily="18" charset="0"/>
              </a:rPr>
              <a:t>.</a:t>
            </a:r>
          </a:p>
          <a:p>
            <a:pPr algn="r" rtl="1"/>
            <a:endParaRPr lang="ku-Arab-IQ" sz="4400" dirty="0">
              <a:latin typeface="Times New Roman" pitchFamily="18" charset="0"/>
              <a:cs typeface="Times New Roman" pitchFamily="18" charset="0"/>
            </a:endParaRPr>
          </a:p>
          <a:p>
            <a:pPr algn="l"/>
            <a:r>
              <a:rPr lang="en-US" sz="4400" dirty="0">
                <a:latin typeface="Times New Roman" pitchFamily="18" charset="0"/>
                <a:cs typeface="Times New Roman" pitchFamily="18" charset="0"/>
              </a:rPr>
              <a:t>It is generally admitted that classic design has unusually fine proportion , and many attempts have been made to analyze its secret .. Of these analyses the best known today are Jay </a:t>
            </a:r>
            <a:r>
              <a:rPr lang="en-US" sz="4400" dirty="0" err="1">
                <a:latin typeface="Times New Roman" pitchFamily="18" charset="0"/>
                <a:cs typeface="Times New Roman" pitchFamily="18" charset="0"/>
              </a:rPr>
              <a:t>Hambidge's</a:t>
            </a:r>
            <a:r>
              <a:rPr lang="en-US" sz="4400" dirty="0">
                <a:latin typeface="Times New Roman" pitchFamily="18" charset="0"/>
                <a:cs typeface="Times New Roman" pitchFamily="18" charset="0"/>
              </a:rPr>
              <a:t> Dynamic Symmetry and The Parthenon naos by the architect Ernest Flagg . Both these studies of proportion are fine scholarly researches </a:t>
            </a:r>
            <a:endParaRPr lang="ku-Arab-IQ" sz="4400" dirty="0">
              <a:latin typeface="Times New Roman" pitchFamily="18" charset="0"/>
              <a:cs typeface="Times New Roman" pitchFamily="18" charset="0"/>
            </a:endParaRPr>
          </a:p>
          <a:p>
            <a:pPr algn="r" rtl="1"/>
            <a:r>
              <a:rPr lang="ku-Arab-IQ" sz="4400" dirty="0">
                <a:solidFill>
                  <a:srgbClr val="C00000"/>
                </a:solidFill>
                <a:latin typeface="Times New Roman" pitchFamily="18" charset="0"/>
                <a:cs typeface="Times New Roman" pitchFamily="18" charset="0"/>
              </a:rPr>
              <a:t>من المسلم به عمومًا أن التصميم الكلاسيكي يتمتع بتناسب جيد بشكل غير عادي، وقد تم إجراء العديد من المحاولات لتحليل سره. ومن بين هذه التحليلات أشهرها اليوم التناظر الديناميكي لجاي هامبيدج وناوس البارثينون للمهندس المعماري إرنست فلاج.  وتعتبر هاتان الدراستان النسبيتان من الأبحاث العلمية الجيدة</a:t>
            </a:r>
          </a:p>
          <a:p>
            <a:pPr algn="l"/>
            <a:endParaRPr lang="en-US" sz="4400" dirty="0">
              <a:latin typeface="Times New Roman" pitchFamily="18" charset="0"/>
              <a:cs typeface="Times New Roman" pitchFamily="18" charset="0"/>
            </a:endParaRPr>
          </a:p>
          <a:p>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2820903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4092" y="1295400"/>
            <a:ext cx="22120616" cy="10248960"/>
          </a:xfrm>
          <a:prstGeom prst="rect">
            <a:avLst/>
          </a:prstGeom>
        </p:spPr>
        <p:txBody>
          <a:bodyPr wrap="square">
            <a:spAutoFit/>
          </a:bodyPr>
          <a:lstStyle/>
          <a:p>
            <a:pPr marL="0" marR="0" lvl="0" indent="0" algn="l" defTabSz="24035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However , they are perhaps a little too erudite and complex for the average young student . For some year the author has made a study of ratios or proportion applied to surface division in design</a:t>
            </a:r>
          </a:p>
          <a:p>
            <a:pPr marL="0" marR="0" lvl="0" indent="0" algn="r" defTabSz="2403500" rtl="1" eaLnBrk="1" fontAlgn="auto" latinLnBrk="0" hangingPunct="1">
              <a:lnSpc>
                <a:spcPct val="100000"/>
              </a:lnSpc>
              <a:spcBef>
                <a:spcPts val="0"/>
              </a:spcBef>
              <a:spcAft>
                <a:spcPts val="0"/>
              </a:spcAft>
              <a:buClrTx/>
              <a:buSzTx/>
              <a:buFontTx/>
              <a:buNone/>
              <a:tabLst/>
              <a:defRPr/>
            </a:pPr>
            <a:r>
              <a:rPr kumimoji="0" lang="ku-Arab-IQ" sz="4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ومع ذلك، فهي ربما تكون واسعة المعرفة ومعقدة بعض الشيء بالنسبة للطالب الشاب العادي.  لبعض السنوات قام المؤلف بدراسة النسب أو النسبة المطبقة على تقسيم السطح في التصميم. </a:t>
            </a:r>
          </a:p>
          <a:p>
            <a:pPr marL="0" marR="0" lvl="0" indent="0" algn="l" defTabSz="240350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Since this study has been checked and corroborated by surveys , he believes that the following pages will illustrate a new and simpler approach to the ancient and fascinating subject of proportion</a:t>
            </a:r>
          </a:p>
          <a:p>
            <a:pPr marL="0" marR="0" lvl="0" indent="0" algn="r" defTabSz="2403500" rtl="1" eaLnBrk="1" fontAlgn="auto" latinLnBrk="0" hangingPunct="1">
              <a:lnSpc>
                <a:spcPct val="100000"/>
              </a:lnSpc>
              <a:spcBef>
                <a:spcPts val="0"/>
              </a:spcBef>
              <a:spcAft>
                <a:spcPts val="0"/>
              </a:spcAft>
              <a:buClrTx/>
              <a:buSzTx/>
              <a:buFontTx/>
              <a:buNone/>
              <a:tabLst/>
              <a:defRPr/>
            </a:pPr>
            <a:r>
              <a:rPr kumimoji="0" lang="ku-Arab-IQ" sz="4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وبما أن هذه الدراسة قد تم فحصها وتأكيدها من خلال المسوحات، فإنه يعتقد أن الصفحات التالية سوف توضح نهجا جديدا وأبسط لموضوع التناسب القديم والرائع</a:t>
            </a:r>
          </a:p>
          <a:p>
            <a:pPr marL="0" marR="0" lvl="0" indent="0" algn="l" defTabSz="2403500" eaLnBrk="1" fontAlgn="auto" latinLnBrk="0" hangingPunct="1">
              <a:lnSpc>
                <a:spcPct val="100000"/>
              </a:lnSpc>
              <a:spcBef>
                <a:spcPts val="0"/>
              </a:spcBef>
              <a:spcAft>
                <a:spcPts val="0"/>
              </a:spcAft>
              <a:buClrTx/>
              <a:buSzTx/>
              <a:buFontTx/>
              <a:buNone/>
              <a:tabLst/>
              <a:defRPr/>
            </a:pPr>
            <a:r>
              <a:rPr lang="en-US" sz="4400" dirty="0">
                <a:solidFill>
                  <a:prstClr val="black"/>
                </a:solidFill>
                <a:latin typeface="Times New Roman" pitchFamily="18" charset="0"/>
                <a:cs typeface="Times New Roman" pitchFamily="18" charset="0"/>
              </a:rPr>
              <a:t>Although spatial dimensions , per </a:t>
            </a:r>
            <a:r>
              <a:rPr lang="en-US" sz="4400" dirty="0" err="1">
                <a:solidFill>
                  <a:prstClr val="black"/>
                </a:solidFill>
                <a:latin typeface="Times New Roman" pitchFamily="18" charset="0"/>
                <a:cs typeface="Times New Roman" pitchFamily="18" charset="0"/>
              </a:rPr>
              <a:t>sc</a:t>
            </a:r>
            <a:r>
              <a:rPr lang="en-US" sz="4400" dirty="0">
                <a:solidFill>
                  <a:prstClr val="black"/>
                </a:solidFill>
                <a:latin typeface="Times New Roman" pitchFamily="18" charset="0"/>
                <a:cs typeface="Times New Roman" pitchFamily="18" charset="0"/>
              </a:rPr>
              <a:t> , are absolute , the conception of size or measure is relative , because it is one magnitude except with another . Comparison of size , measure , or magnitude is called ratio or proportion</a:t>
            </a:r>
            <a:endParaRPr lang="ku-Arab-IQ" sz="4400" dirty="0">
              <a:solidFill>
                <a:prstClr val="black"/>
              </a:solidFill>
              <a:latin typeface="Times New Roman" pitchFamily="18" charset="0"/>
              <a:cs typeface="Times New Roman" pitchFamily="18" charset="0"/>
            </a:endParaRPr>
          </a:p>
          <a:p>
            <a:pPr marL="0" marR="0" lvl="0" indent="0" algn="r" defTabSz="2403500" rtl="1" eaLnBrk="1" fontAlgn="auto" latinLnBrk="0" hangingPunct="1">
              <a:lnSpc>
                <a:spcPct val="100000"/>
              </a:lnSpc>
              <a:spcBef>
                <a:spcPts val="0"/>
              </a:spcBef>
              <a:spcAft>
                <a:spcPts val="0"/>
              </a:spcAft>
              <a:buClrTx/>
              <a:buSzTx/>
              <a:buFontTx/>
              <a:buNone/>
              <a:tabLst/>
              <a:defRPr/>
            </a:pPr>
            <a:r>
              <a:rPr kumimoji="0" lang="ku-Arab-IQ" sz="4400" b="0"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ومع أن الأبعاد المكانية مطلقة، فإن مفهوم الحجم أو القياس نسبي، لأنه مقدار واحد إلا مع آخر.  وتسمى مقارنة الحجم أو القياس أو الحجم بالنسبة أو التناسب. </a:t>
            </a:r>
          </a:p>
        </p:txBody>
      </p:sp>
    </p:spTree>
    <p:extLst>
      <p:ext uri="{BB962C8B-B14F-4D97-AF65-F5344CB8AC3E}">
        <p14:creationId xmlns:p14="http://schemas.microsoft.com/office/powerpoint/2010/main" val="35260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8791" y="990600"/>
            <a:ext cx="22120616" cy="7540526"/>
          </a:xfrm>
          <a:prstGeom prst="rect">
            <a:avLst/>
          </a:prstGeom>
        </p:spPr>
        <p:txBody>
          <a:bodyPr wrap="square">
            <a:spAutoFit/>
          </a:bodyPr>
          <a:lstStyle/>
          <a:p>
            <a:pPr algn="l"/>
            <a:r>
              <a:rPr lang="en-US" sz="4400" dirty="0">
                <a:latin typeface="Times New Roman" pitchFamily="18" charset="0"/>
                <a:cs typeface="Times New Roman" pitchFamily="18" charset="0"/>
              </a:rPr>
              <a:t> In the fine arts , in proportion means a designed relationship of measure . </a:t>
            </a:r>
            <a:endParaRPr lang="ku-Arab-IQ" sz="4400" dirty="0">
              <a:latin typeface="Times New Roman" pitchFamily="18" charset="0"/>
              <a:cs typeface="Times New Roman" pitchFamily="18" charset="0"/>
            </a:endParaRPr>
          </a:p>
          <a:p>
            <a:pPr algn="r" rtl="1"/>
            <a:r>
              <a:rPr lang="ar-IQ" sz="4400" dirty="0">
                <a:solidFill>
                  <a:srgbClr val="C00000"/>
                </a:solidFill>
                <a:latin typeface="Times New Roman" pitchFamily="18" charset="0"/>
                <a:cs typeface="Times New Roman" pitchFamily="18" charset="0"/>
              </a:rPr>
              <a:t>في الفنون الجميلة، التناسب يعني علاقة قياس مصممة.</a:t>
            </a:r>
            <a:endParaRPr lang="en-US" sz="4400" dirty="0">
              <a:solidFill>
                <a:srgbClr val="C00000"/>
              </a:solidFill>
              <a:latin typeface="Times New Roman" pitchFamily="18" charset="0"/>
              <a:cs typeface="Times New Roman" pitchFamily="18" charset="0"/>
            </a:endParaRPr>
          </a:p>
          <a:p>
            <a:pPr marL="0" marR="0" lvl="0" indent="0" algn="l" defTabSz="24035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Proportion is a planned ratio of magnitudes or of intervals of the same kind , such as time , space , pitch , value , color , etc. However , </a:t>
            </a:r>
            <a:endParaRPr kumimoji="0" lang="ku-Arab-IQ" sz="44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algn="r" rtl="1"/>
            <a:r>
              <a:rPr lang="ar-IQ" sz="4400" dirty="0">
                <a:solidFill>
                  <a:srgbClr val="C00000"/>
                </a:solidFill>
                <a:latin typeface="Times New Roman" pitchFamily="18" charset="0"/>
                <a:cs typeface="Times New Roman" pitchFamily="18" charset="0"/>
              </a:rPr>
              <a:t>النسبة هي نسبة مخططة للمقادير أو الفترات من نفس النوع، مثل الزمان والمكان ودرجة الصوت والقيمة واللون وما إلى ذلك.</a:t>
            </a:r>
            <a:endParaRPr lang="en-US" sz="4400" dirty="0">
              <a:solidFill>
                <a:srgbClr val="C00000"/>
              </a:solidFill>
              <a:latin typeface="Times New Roman" pitchFamily="18" charset="0"/>
              <a:cs typeface="Times New Roman" pitchFamily="18" charset="0"/>
            </a:endParaRPr>
          </a:p>
          <a:p>
            <a:pPr algn="r" rtl="1"/>
            <a:endParaRPr lang="en-US" sz="4400" dirty="0">
              <a:latin typeface="Times New Roman" pitchFamily="18" charset="0"/>
              <a:cs typeface="Times New Roman" pitchFamily="18" charset="0"/>
            </a:endParaRPr>
          </a:p>
          <a:p>
            <a:pPr algn="l"/>
            <a:r>
              <a:rPr lang="en-US" sz="4400" dirty="0">
                <a:latin typeface="Times New Roman" pitchFamily="18" charset="0"/>
                <a:cs typeface="Times New Roman" pitchFamily="18" charset="0"/>
              </a:rPr>
              <a:t> we need consider only two - </a:t>
            </a:r>
            <a:r>
              <a:rPr lang="en-US" sz="4400" dirty="0" err="1">
                <a:latin typeface="Times New Roman" pitchFamily="18" charset="0"/>
                <a:cs typeface="Times New Roman" pitchFamily="18" charset="0"/>
              </a:rPr>
              <a:t>dimens</a:t>
            </a:r>
            <a:r>
              <a:rPr lang="en-US" sz="4400" dirty="0">
                <a:latin typeface="Times New Roman" pitchFamily="18" charset="0"/>
                <a:cs typeface="Times New Roman" pitchFamily="18" charset="0"/>
              </a:rPr>
              <a:t> magnitudes and intervals of length and area , which , of all dimensions , are easiest to measure and relate . " Those damned dots </a:t>
            </a:r>
          </a:p>
          <a:p>
            <a:pPr algn="r" rtl="1"/>
            <a:r>
              <a:rPr lang="ar-IQ" sz="4400" dirty="0">
                <a:solidFill>
                  <a:srgbClr val="C00000"/>
                </a:solidFill>
                <a:latin typeface="Times New Roman" pitchFamily="18" charset="0"/>
                <a:cs typeface="Times New Roman" pitchFamily="18" charset="0"/>
              </a:rPr>
              <a:t>، أي الرؤية، نحتاج فقط إلى النظر في المقادير ذات البعدين وفترات الطول والمساحة، والتي من بين جميع الأبعاد هي الأسهل في القياس والربط.  "تلك النقاط اللعينة!"، </a:t>
            </a:r>
            <a:endParaRPr lang="en-US" sz="4400" dirty="0">
              <a:solidFill>
                <a:srgbClr val="C00000"/>
              </a:solidFill>
              <a:latin typeface="Times New Roman" pitchFamily="18" charset="0"/>
              <a:cs typeface="Times New Roman" pitchFamily="18" charset="0"/>
            </a:endParaRPr>
          </a:p>
          <a:p>
            <a:pPr algn="l"/>
            <a:r>
              <a:rPr lang="en-US" sz="4400" dirty="0">
                <a:latin typeface="Times New Roman" pitchFamily="18" charset="0"/>
                <a:cs typeface="Times New Roman" pitchFamily="18" charset="0"/>
              </a:rPr>
              <a:t> </a:t>
            </a:r>
          </a:p>
        </p:txBody>
      </p:sp>
    </p:spTree>
    <p:extLst>
      <p:ext uri="{BB962C8B-B14F-4D97-AF65-F5344CB8AC3E}">
        <p14:creationId xmlns:p14="http://schemas.microsoft.com/office/powerpoint/2010/main" val="2126330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8791" y="990600"/>
            <a:ext cx="22120616" cy="10987623"/>
          </a:xfrm>
          <a:prstGeom prst="rect">
            <a:avLst/>
          </a:prstGeom>
        </p:spPr>
        <p:txBody>
          <a:bodyPr wrap="square">
            <a:spAutoFit/>
          </a:bodyPr>
          <a:lstStyle/>
          <a:p>
            <a:pPr algn="r" rtl="1"/>
            <a:r>
              <a:rPr lang="en-US" sz="4400" dirty="0">
                <a:latin typeface="Times New Roman" pitchFamily="18" charset="0"/>
                <a:cs typeface="Times New Roman" pitchFamily="18" charset="0"/>
              </a:rPr>
              <a:t>These </a:t>
            </a:r>
            <a:r>
              <a:rPr lang="en-US" sz="4400" dirty="0" err="1">
                <a:latin typeface="Times New Roman" pitchFamily="18" charset="0"/>
                <a:cs typeface="Times New Roman" pitchFamily="18" charset="0"/>
              </a:rPr>
              <a:t>ratic</a:t>
            </a:r>
            <a:r>
              <a:rPr lang="en-US" sz="4400" dirty="0">
                <a:latin typeface="Times New Roman" pitchFamily="18" charset="0"/>
                <a:cs typeface="Times New Roman" pitchFamily="18" charset="0"/>
              </a:rPr>
              <a:t> s are included merely to explain the mathematical relationships involved in applying the principles of design to the division </a:t>
            </a:r>
            <a:r>
              <a:rPr lang="en-US" sz="4400" dirty="0" err="1">
                <a:latin typeface="Times New Roman" pitchFamily="18" charset="0"/>
                <a:cs typeface="Times New Roman" pitchFamily="18" charset="0"/>
              </a:rPr>
              <a:t>oa</a:t>
            </a:r>
            <a:r>
              <a:rPr lang="en-US" sz="4400" dirty="0">
                <a:latin typeface="Times New Roman" pitchFamily="18" charset="0"/>
                <a:cs typeface="Times New Roman" pitchFamily="18" charset="0"/>
              </a:rPr>
              <a:t> line or surface </a:t>
            </a:r>
          </a:p>
          <a:p>
            <a:r>
              <a:rPr lang="ar-IQ" sz="4400" dirty="0">
                <a:solidFill>
                  <a:srgbClr val="C00000"/>
                </a:solidFill>
                <a:latin typeface="Times New Roman" pitchFamily="18" charset="0"/>
                <a:cs typeface="Times New Roman" pitchFamily="18" charset="0"/>
              </a:rPr>
              <a:t>يتم تضمين هذه المعدلات فقط لشرح العلاقات الرياضية التي ينطوي عليها تطبيق مبادئ التصميم على خط التقسيم أو السطح.</a:t>
            </a:r>
            <a:endParaRPr lang="ku-Arab-IQ" sz="4400" dirty="0">
              <a:solidFill>
                <a:srgbClr val="C00000"/>
              </a:solidFill>
              <a:latin typeface="Times New Roman" pitchFamily="18" charset="0"/>
              <a:cs typeface="Times New Roman" pitchFamily="18" charset="0"/>
            </a:endParaRPr>
          </a:p>
          <a:p>
            <a:r>
              <a:rPr lang="en-US" sz="4400" dirty="0">
                <a:latin typeface="Times New Roman" pitchFamily="18" charset="0"/>
                <a:cs typeface="Times New Roman" pitchFamily="18" charset="0"/>
              </a:rPr>
              <a:t> Ap plication of the surface divisions requires absolutely no </a:t>
            </a:r>
            <a:r>
              <a:rPr lang="en-US" sz="4400" dirty="0" err="1">
                <a:latin typeface="Times New Roman" pitchFamily="18" charset="0"/>
                <a:cs typeface="Times New Roman" pitchFamily="18" charset="0"/>
              </a:rPr>
              <a:t>mathe</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matical</a:t>
            </a:r>
            <a:r>
              <a:rPr lang="en-US" sz="4400" dirty="0">
                <a:latin typeface="Times New Roman" pitchFamily="18" charset="0"/>
                <a:cs typeface="Times New Roman" pitchFamily="18" charset="0"/>
              </a:rPr>
              <a:t> knowledge or arithmetical calculation , since these di visions may be made simply , easily , and </a:t>
            </a:r>
            <a:r>
              <a:rPr lang="en-US" sz="4400" dirty="0" err="1">
                <a:latin typeface="Times New Roman" pitchFamily="18" charset="0"/>
                <a:cs typeface="Times New Roman" pitchFamily="18" charset="0"/>
              </a:rPr>
              <a:t>apidly</a:t>
            </a:r>
            <a:r>
              <a:rPr lang="en-US" sz="4400" dirty="0">
                <a:latin typeface="Times New Roman" pitchFamily="18" charset="0"/>
                <a:cs typeface="Times New Roman" pitchFamily="18" charset="0"/>
              </a:rPr>
              <a:t> with the triangles illustrated .</a:t>
            </a:r>
          </a:p>
          <a:p>
            <a:pPr algn="r" rtl="1"/>
            <a:r>
              <a:rPr lang="ar-IQ" sz="4400" dirty="0">
                <a:solidFill>
                  <a:srgbClr val="C00000"/>
                </a:solidFill>
                <a:latin typeface="Times New Roman" pitchFamily="18" charset="0"/>
                <a:cs typeface="Times New Roman" pitchFamily="18" charset="0"/>
              </a:rPr>
              <a:t> إن تطبيق التقسيمات السطحية لا يتطلب أي معرفة رياضية أو حسابية على الإطلاق، حيث يمكن إجراء هذه التقسيمات ببساطة وسهولة وسرعة باستخدام الزوايا المثلثة الموضحة.</a:t>
            </a:r>
            <a:endParaRPr lang="en-US" sz="4400" dirty="0">
              <a:solidFill>
                <a:srgbClr val="C00000"/>
              </a:solidFill>
              <a:latin typeface="Times New Roman" pitchFamily="18" charset="0"/>
              <a:cs typeface="Times New Roman" pitchFamily="18" charset="0"/>
            </a:endParaRPr>
          </a:p>
          <a:p>
            <a:pPr algn="l"/>
            <a:r>
              <a:rPr lang="en-US" sz="4800" b="1" dirty="0">
                <a:effectLst>
                  <a:outerShdw blurRad="38100" dist="38100" dir="2700000" algn="tl">
                    <a:srgbClr val="000000">
                      <a:alpha val="43137"/>
                    </a:srgbClr>
                  </a:outerShdw>
                </a:effectLst>
                <a:latin typeface="Times New Roman" pitchFamily="18" charset="0"/>
                <a:cs typeface="Times New Roman" pitchFamily="18" charset="0"/>
              </a:rPr>
              <a:t>SURFACE DIVISION</a:t>
            </a:r>
            <a:r>
              <a:rPr kumimoji="0" lang="ar-IQ" sz="4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ar-IQ" sz="4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تقسيم السطح</a:t>
            </a:r>
            <a:r>
              <a:rPr kumimoji="0" lang="en-US" sz="4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itchFamily="18" charset="0"/>
                <a:cs typeface="Times New Roman" pitchFamily="18" charset="0"/>
              </a:rPr>
              <a:t>      </a:t>
            </a:r>
          </a:p>
          <a:p>
            <a:pPr algn="l"/>
            <a:r>
              <a:rPr lang="en-US" sz="4400" dirty="0">
                <a:effectLst>
                  <a:outerShdw blurRad="38100" dist="38100" dir="2700000" algn="tl">
                    <a:srgbClr val="000000">
                      <a:alpha val="43137"/>
                    </a:srgbClr>
                  </a:outerShdw>
                </a:effectLst>
                <a:latin typeface="Times New Roman" pitchFamily="18" charset="0"/>
                <a:cs typeface="Times New Roman" pitchFamily="18" charset="0"/>
              </a:rPr>
              <a:t>of surface division . </a:t>
            </a:r>
            <a:r>
              <a:rPr lang="en-US" sz="4400" dirty="0" err="1">
                <a:effectLst>
                  <a:outerShdw blurRad="38100" dist="38100" dir="2700000" algn="tl">
                    <a:srgbClr val="000000">
                      <a:alpha val="43137"/>
                    </a:srgbClr>
                  </a:outerShdw>
                </a:effectLst>
                <a:latin typeface="Times New Roman" pitchFamily="18" charset="0"/>
                <a:cs typeface="Times New Roman" pitchFamily="18" charset="0"/>
              </a:rPr>
              <a:t>ifying</a:t>
            </a:r>
            <a:r>
              <a:rPr lang="en-US" sz="4400" dirty="0">
                <a:effectLst>
                  <a:outerShdw blurRad="38100" dist="38100" dir="2700000" algn="tl">
                    <a:srgbClr val="000000">
                      <a:alpha val="43137"/>
                    </a:srgbClr>
                  </a:outerShdw>
                </a:effectLst>
                <a:latin typeface="Times New Roman" pitchFamily="18" charset="0"/>
                <a:cs typeface="Times New Roman" pitchFamily="18" charset="0"/>
              </a:rPr>
              <a:t> contrasting sign , therefore , the whether the problem is one of industrial , decorative or architectural design , concerning </a:t>
            </a:r>
            <a:r>
              <a:rPr lang="en-US" sz="4400" dirty="0" err="1">
                <a:effectLst>
                  <a:outerShdw blurRad="38100" dist="38100" dir="2700000" algn="tl">
                    <a:srgbClr val="000000">
                      <a:alpha val="43137"/>
                    </a:srgbClr>
                  </a:outerShdw>
                </a:effectLst>
                <a:latin typeface="Times New Roman" pitchFamily="18" charset="0"/>
                <a:cs typeface="Times New Roman" pitchFamily="18" charset="0"/>
              </a:rPr>
              <a:t>cabir</a:t>
            </a:r>
            <a:r>
              <a:rPr lang="en-US" sz="4400" dirty="0">
                <a:effectLst>
                  <a:outerShdw blurRad="38100" dist="38100" dir="2700000" algn="tl">
                    <a:srgbClr val="000000">
                      <a:alpha val="43137"/>
                    </a:srgbClr>
                  </a:outerShdw>
                </a:effectLst>
                <a:latin typeface="Times New Roman" pitchFamily="18" charset="0"/>
                <a:cs typeface="Times New Roman" pitchFamily="18" charset="0"/>
              </a:rPr>
              <a:t> et , mural , or facade , the solution involves making a </a:t>
            </a:r>
            <a:r>
              <a:rPr lang="en-US" sz="4400" dirty="0" err="1">
                <a:effectLst>
                  <a:outerShdw blurRad="38100" dist="38100" dir="2700000" algn="tl">
                    <a:srgbClr val="000000">
                      <a:alpha val="43137"/>
                    </a:srgbClr>
                  </a:outerShdw>
                </a:effectLst>
                <a:latin typeface="Times New Roman" pitchFamily="18" charset="0"/>
                <a:cs typeface="Times New Roman" pitchFamily="18" charset="0"/>
              </a:rPr>
              <a:t>plar</a:t>
            </a:r>
            <a:r>
              <a:rPr lang="en-US" sz="4400" dirty="0">
                <a:effectLst>
                  <a:outerShdw blurRad="38100" dist="38100" dir="2700000" algn="tl">
                    <a:srgbClr val="000000">
                      <a:alpha val="43137"/>
                    </a:srgbClr>
                  </a:outerShdw>
                </a:effectLst>
                <a:latin typeface="Times New Roman" pitchFamily="18" charset="0"/>
                <a:cs typeface="Times New Roman" pitchFamily="18" charset="0"/>
              </a:rPr>
              <a:t> Design is the art of relating or u element from the standpoint of de best possible division of any surface those two basic requisites of all fir satisfactory variety</a:t>
            </a:r>
          </a:p>
          <a:p>
            <a:pPr algn="r" rtl="1"/>
            <a:r>
              <a:rPr lang="ar-IQ" sz="44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للتقسيم السطحي.  تحديد علامة متناقضة، لذلك، سواء كانت المشكلة تتعلق بالتصميم الصناعي أو الزخرفي أو المعماري، فيما يتعلق بالكابير أو الجدارية أو الواجهة، فإن الحل ينطوي على عمل تصميم بسيط هو فن ربط العنصر أو عنصره من وجهة نظر الأفضل  إمكانية تقسيم أي سطح إلى هذين الشرطين الأساسيين لجميع أنواع التنوب المرضية. </a:t>
            </a:r>
            <a:endParaRPr lang="en-US" sz="44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5102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DB5028-D7F1-125B-D3DF-6F8C8CAEDD22}"/>
              </a:ext>
            </a:extLst>
          </p:cNvPr>
          <p:cNvSpPr/>
          <p:nvPr/>
        </p:nvSpPr>
        <p:spPr>
          <a:xfrm>
            <a:off x="1228725" y="990600"/>
            <a:ext cx="22210682" cy="6186309"/>
          </a:xfrm>
          <a:prstGeom prst="rect">
            <a:avLst/>
          </a:prstGeom>
        </p:spPr>
        <p:txBody>
          <a:bodyPr wrap="square">
            <a:spAutoFit/>
          </a:bodyPr>
          <a:lstStyle/>
          <a:p>
            <a:r>
              <a:rPr lang="en-US" sz="4400" dirty="0">
                <a:latin typeface="Times New Roman" pitchFamily="18" charset="0"/>
                <a:cs typeface="Times New Roman" pitchFamily="18" charset="0"/>
              </a:rPr>
              <a:t>is one that creates e design , unity and surface division , rest and unity . is one in which </a:t>
            </a:r>
            <a:r>
              <a:rPr lang="en-US" sz="4400" dirty="0" err="1">
                <a:latin typeface="Times New Roman" pitchFamily="18" charset="0"/>
                <a:cs typeface="Times New Roman" pitchFamily="18" charset="0"/>
              </a:rPr>
              <a:t>inte</a:t>
            </a:r>
            <a:r>
              <a:rPr lang="en-US" sz="4400" dirty="0">
                <a:latin typeface="Times New Roman" pitchFamily="18" charset="0"/>
                <a:cs typeface="Times New Roman" pitchFamily="18" charset="0"/>
              </a:rPr>
              <a:t> are or to the parts that , size , are related to how this is e diagrams on the face</a:t>
            </a:r>
          </a:p>
          <a:p>
            <a:pPr algn="r" rtl="1"/>
            <a:r>
              <a:rPr lang="ar-IQ" sz="4400" dirty="0">
                <a:solidFill>
                  <a:srgbClr val="C00000"/>
                </a:solidFill>
                <a:latin typeface="Times New Roman" pitchFamily="18" charset="0"/>
                <a:cs typeface="Times New Roman" pitchFamily="18" charset="0"/>
              </a:rPr>
              <a:t>  </a:t>
            </a:r>
            <a:r>
              <a:rPr lang="ku-Arab-IQ" sz="4400" dirty="0">
                <a:solidFill>
                  <a:srgbClr val="C00000"/>
                </a:solidFill>
                <a:latin typeface="Times New Roman" pitchFamily="18" charset="0"/>
                <a:cs typeface="Times New Roman" pitchFamily="18" charset="0"/>
              </a:rPr>
              <a:t>التقسيم السطحي </a:t>
            </a:r>
            <a:r>
              <a:rPr lang="ar-IQ" sz="4400" dirty="0">
                <a:solidFill>
                  <a:srgbClr val="C00000"/>
                </a:solidFill>
                <a:latin typeface="Times New Roman" pitchFamily="18" charset="0"/>
                <a:cs typeface="Times New Roman" pitchFamily="18" charset="0"/>
              </a:rPr>
              <a:t>هو الذي يخلق التصميم  والوحدة وتقسيم السطح والراحة والوحدة. </a:t>
            </a:r>
            <a:r>
              <a:rPr lang="ku-Arab-IQ" sz="4400" dirty="0">
                <a:solidFill>
                  <a:srgbClr val="C00000"/>
                </a:solidFill>
                <a:latin typeface="Times New Roman" pitchFamily="18" charset="0"/>
                <a:cs typeface="Times New Roman" pitchFamily="18" charset="0"/>
              </a:rPr>
              <a:t>و</a:t>
            </a:r>
            <a:r>
              <a:rPr lang="ar-IQ" sz="4400" dirty="0">
                <a:solidFill>
                  <a:srgbClr val="C00000"/>
                </a:solidFill>
                <a:latin typeface="Times New Roman" pitchFamily="18" charset="0"/>
                <a:cs typeface="Times New Roman" pitchFamily="18" charset="0"/>
              </a:rPr>
              <a:t> هو أحد العناصر التي تكون فيها الأجزاء أو الحجم، والتي ترتبط بكيفية رسم هذه المخططات على الوجه.</a:t>
            </a:r>
            <a:endParaRPr lang="en-US" sz="4400" dirty="0">
              <a:solidFill>
                <a:srgbClr val="C00000"/>
              </a:solidFill>
              <a:latin typeface="Times New Roman" pitchFamily="18" charset="0"/>
              <a:cs typeface="Times New Roman" pitchFamily="18" charset="0"/>
            </a:endParaRPr>
          </a:p>
          <a:p>
            <a:pPr algn="l"/>
            <a:r>
              <a:rPr lang="en-US" sz="4400" dirty="0">
                <a:latin typeface="Times New Roman" pitchFamily="18" charset="0"/>
                <a:cs typeface="Times New Roman" pitchFamily="18" charset="0"/>
              </a:rPr>
              <a:t>This recurrent proportion motif , which is so strongly sensed as a rhythm underling the interesting variations of shapes and sizes </a:t>
            </a:r>
            <a:r>
              <a:rPr lang="en-US" sz="4400" dirty="0" err="1">
                <a:latin typeface="Times New Roman" pitchFamily="18" charset="0"/>
                <a:cs typeface="Times New Roman" pitchFamily="18" charset="0"/>
              </a:rPr>
              <a:t>reates</a:t>
            </a:r>
            <a:r>
              <a:rPr lang="en-US" sz="4400" dirty="0">
                <a:latin typeface="Times New Roman" pitchFamily="18" charset="0"/>
                <a:cs typeface="Times New Roman" pitchFamily="18" charset="0"/>
              </a:rPr>
              <a:t> the forceful of surface division .</a:t>
            </a:r>
          </a:p>
          <a:p>
            <a:pPr algn="r" rtl="1"/>
            <a:r>
              <a:rPr lang="ar-IQ" sz="4400" dirty="0">
                <a:solidFill>
                  <a:srgbClr val="C00000"/>
                </a:solidFill>
                <a:latin typeface="Times New Roman" pitchFamily="18" charset="0"/>
                <a:cs typeface="Times New Roman" pitchFamily="18" charset="0"/>
              </a:rPr>
              <a:t> هذا الشكل التناسبي المتكرر، والذي يتم الشعور به بقوة كإيقاع يكمن وراء الاختلافات المثيرة للاهتمام في الأشكال والأحجام، يعيد قوة تقسيم السطح.</a:t>
            </a:r>
            <a:endParaRPr lang="ku-Arab-IQ" sz="4400" dirty="0">
              <a:solidFill>
                <a:srgbClr val="C00000"/>
              </a:solidFill>
              <a:latin typeface="Times New Roman" pitchFamily="18" charset="0"/>
              <a:cs typeface="Times New Roman" pitchFamily="18" charset="0"/>
            </a:endParaRPr>
          </a:p>
          <a:p>
            <a:pPr algn="r" rtl="1"/>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33494927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1053</TotalTime>
  <Words>1124</Words>
  <Application>Microsoft Office PowerPoint</Application>
  <PresentationFormat>Custom</PresentationFormat>
  <Paragraphs>42</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Bodoni MT Black</vt:lpstr>
      <vt:lpstr>Calibri</vt:lpstr>
      <vt:lpstr>Simplified Arabic</vt:lpstr>
      <vt:lpstr>Times New Roman</vt:lpstr>
      <vt:lpstr>Verdana</vt:lpstr>
      <vt:lpstr>Wingdings 2</vt:lpstr>
      <vt:lpstr>Aspect</vt:lpstr>
      <vt:lpstr>PROPORTION التناسب  م.م ضحى ياسر  العام الدراسي 2023-2024</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عناصر الفنون م.م ضحى ياس</dc:title>
  <dc:creator>x67</dc:creator>
  <cp:lastModifiedBy>pc</cp:lastModifiedBy>
  <cp:revision>38</cp:revision>
  <dcterms:created xsi:type="dcterms:W3CDTF">2023-12-05T17:56:48Z</dcterms:created>
  <dcterms:modified xsi:type="dcterms:W3CDTF">2024-03-11T07:27:11Z</dcterms:modified>
</cp:coreProperties>
</file>