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notesMasterIdLst>
    <p:notesMasterId r:id="rId12"/>
  </p:notesMasterIdLst>
  <p:sldIdLst>
    <p:sldId id="256" r:id="rId2"/>
    <p:sldId id="263" r:id="rId3"/>
    <p:sldId id="270" r:id="rId4"/>
    <p:sldId id="258" r:id="rId5"/>
    <p:sldId id="268" r:id="rId6"/>
    <p:sldId id="266" r:id="rId7"/>
    <p:sldId id="267" r:id="rId8"/>
    <p:sldId id="273" r:id="rId9"/>
    <p:sldId id="274" r:id="rId10"/>
    <p:sldId id="27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6981" autoAdjust="0"/>
  </p:normalViewPr>
  <p:slideViewPr>
    <p:cSldViewPr snapToGrid="0">
      <p:cViewPr varScale="1">
        <p:scale>
          <a:sx n="64" d="100"/>
          <a:sy n="64" d="100"/>
        </p:scale>
        <p:origin x="-984"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CBC665-DA19-45B2-8955-4A741CE58F8D}" type="datetimeFigureOut">
              <a:rPr lang="en-US" smtClean="0"/>
              <a:pPr/>
              <a:t>3/23/2024</a:t>
            </a:fld>
            <a:endParaRPr lang="en-US"/>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33CCD5-F137-4695-99D0-DDF45A0C30A5}" type="slidenum">
              <a:rPr lang="en-US" smtClean="0"/>
              <a:pPr/>
              <a:t>‹#›</a:t>
            </a:fld>
            <a:endParaRPr lang="en-US"/>
          </a:p>
        </p:txBody>
      </p:sp>
    </p:spTree>
    <p:extLst>
      <p:ext uri="{BB962C8B-B14F-4D97-AF65-F5344CB8AC3E}">
        <p14:creationId xmlns:p14="http://schemas.microsoft.com/office/powerpoint/2010/main" val="1233865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C733CCD5-F137-4695-99D0-DDF45A0C30A5}" type="slidenum">
              <a:rPr lang="en-US" smtClean="0"/>
              <a:pPr/>
              <a:t>1</a:t>
            </a:fld>
            <a:endParaRPr lang="en-US"/>
          </a:p>
        </p:txBody>
      </p:sp>
    </p:spTree>
    <p:extLst>
      <p:ext uri="{BB962C8B-B14F-4D97-AF65-F5344CB8AC3E}">
        <p14:creationId xmlns:p14="http://schemas.microsoft.com/office/powerpoint/2010/main" val="3755819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C733CCD5-F137-4695-99D0-DDF45A0C30A5}" type="slidenum">
              <a:rPr lang="en-US" smtClean="0"/>
              <a:pPr/>
              <a:t>5</a:t>
            </a:fld>
            <a:endParaRPr lang="en-US"/>
          </a:p>
        </p:txBody>
      </p:sp>
    </p:spTree>
    <p:extLst>
      <p:ext uri="{BB962C8B-B14F-4D97-AF65-F5344CB8AC3E}">
        <p14:creationId xmlns:p14="http://schemas.microsoft.com/office/powerpoint/2010/main" val="3990105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C9A2354-5889-454D-BC86-A30F7CB52FEC}"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4148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73A1B3B6-947F-475D-8275-826BD7AAC220}" type="datetime1">
              <a:rPr lang="en-US" smtClean="0"/>
              <a:pPr/>
              <a:t>3/23/2024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4389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55695375-3775-44F4-B9CF-546ECFF0CA5D}"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9838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3159801-F10C-47EA-A11E-644DA32074F8}"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915319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89093D6-4554-4B54-88FC-F7F5F5E4F3FD}"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4910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C5E3048-42D7-4DC1-B90B-9A0AFB4B4A73}"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980350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2AF361E-1A72-4C79-BCD2-A24FAF25D221}"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2263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0D833EB8-5CC0-490F-924C-6472F59CC136}"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99966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8093591-47D3-4D1B-A283-EE6D6EB10886}"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64410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E3AC799-9ECE-407F-A070-2CD59C501917}"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4875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E747CE7-64C5-4E85-B365-93BC03BB3F30}"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152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35AB7C52-42F8-4A58-B01B-E41A148539E3}" type="datetime1">
              <a:rPr lang="en-US" smtClean="0"/>
              <a:pPr/>
              <a:t>3/23/2024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3273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DE2A1DBA-B0A1-4788-870D-44354A66507C}" type="datetime1">
              <a:rPr lang="en-US" smtClean="0"/>
              <a:pPr/>
              <a:t>3/23/2024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020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7F45F2B-3656-41DA-BCF4-6F0953C9D2CC}" type="datetime1">
              <a:rPr lang="en-US" smtClean="0"/>
              <a:pPr/>
              <a:t>3/23/2024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2568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39DACC-9E12-45FD-9B43-203EE24E827D}" type="datetime1">
              <a:rPr lang="en-US" smtClean="0"/>
              <a:pPr/>
              <a:t>3/23/2024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8627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C09A73C-FC76-4EFB-8190-B2E415BBAA0C}" type="datetime1">
              <a:rPr lang="en-US" smtClean="0"/>
              <a:pPr/>
              <a:t>3/23/2024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1596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73FA413-6004-4ADB-8C38-E0E108F94DCA}" type="datetime1">
              <a:rPr lang="en-US" smtClean="0"/>
              <a:pPr/>
              <a:t>3/23/2024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9854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2E3E62B-8271-4F57-A32F-10FCA76CFA08}" type="datetime1">
              <a:rPr lang="en-US" smtClean="0"/>
              <a:pPr/>
              <a:t>3/23/2024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4214156"/>
      </p:ext>
    </p:extLst>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hf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31849" y="1993692"/>
            <a:ext cx="7921818" cy="840948"/>
          </a:xfrm>
          <a:noFill/>
        </p:spPr>
        <p:txBody>
          <a:bodyPr>
            <a:normAutofit fontScale="90000"/>
          </a:bodyPr>
          <a:lstStyle/>
          <a:p>
            <a:pPr algn="ctr"/>
            <a:r>
              <a:rPr lang="ar-IQ" sz="4400" b="1" dirty="0" smtClean="0">
                <a:effectLst>
                  <a:outerShdw blurRad="38100" dist="38100" dir="2700000" algn="tl">
                    <a:srgbClr val="000000">
                      <a:alpha val="43137"/>
                    </a:srgbClr>
                  </a:outerShdw>
                </a:effectLst>
                <a:cs typeface="Mudir MT" pitchFamily="2" charset="-78"/>
              </a:rPr>
              <a:t/>
            </a:r>
            <a:br>
              <a:rPr lang="ar-IQ" sz="4400" b="1" dirty="0" smtClean="0">
                <a:effectLst>
                  <a:outerShdw blurRad="38100" dist="38100" dir="2700000" algn="tl">
                    <a:srgbClr val="000000">
                      <a:alpha val="43137"/>
                    </a:srgbClr>
                  </a:outerShdw>
                </a:effectLst>
                <a:cs typeface="Mudir MT" pitchFamily="2" charset="-78"/>
              </a:rPr>
            </a:br>
            <a:r>
              <a:rPr lang="ar-IQ" sz="3600" b="1" dirty="0" smtClean="0">
                <a:effectLst>
                  <a:outerShdw blurRad="38100" dist="38100" dir="2700000" algn="tl">
                    <a:srgbClr val="000000">
                      <a:alpha val="43137"/>
                    </a:srgbClr>
                  </a:outerShdw>
                </a:effectLst>
                <a:cs typeface="Mudir MT" pitchFamily="2" charset="-78"/>
              </a:rPr>
              <a:t>محاضرات في مادة العقوبات/ القسم الخاص</a:t>
            </a:r>
            <a:br>
              <a:rPr lang="ar-IQ" sz="3600" b="1" dirty="0" smtClean="0">
                <a:effectLst>
                  <a:outerShdw blurRad="38100" dist="38100" dir="2700000" algn="tl">
                    <a:srgbClr val="000000">
                      <a:alpha val="43137"/>
                    </a:srgbClr>
                  </a:outerShdw>
                </a:effectLst>
                <a:cs typeface="Mudir MT" pitchFamily="2" charset="-78"/>
              </a:rPr>
            </a:br>
            <a:r>
              <a:rPr lang="ar-IQ" sz="4000" b="1" dirty="0" smtClean="0">
                <a:effectLst>
                  <a:outerShdw blurRad="38100" dist="38100" dir="2700000" algn="tl">
                    <a:srgbClr val="000000">
                      <a:alpha val="43137"/>
                    </a:srgbClr>
                  </a:outerShdw>
                </a:effectLst>
                <a:cs typeface="Mudir MT" pitchFamily="2" charset="-78"/>
              </a:rPr>
              <a:t>بعنوان جريمة </a:t>
            </a:r>
            <a:r>
              <a:rPr lang="ar-IQ" sz="4000" b="1" dirty="0" err="1" smtClean="0">
                <a:effectLst>
                  <a:outerShdw blurRad="38100" dist="38100" dir="2700000" algn="tl">
                    <a:srgbClr val="000000">
                      <a:alpha val="43137"/>
                    </a:srgbClr>
                  </a:outerShdw>
                </a:effectLst>
                <a:cs typeface="Mudir MT" pitchFamily="2" charset="-78"/>
              </a:rPr>
              <a:t>الإنتفاع</a:t>
            </a:r>
            <a:r>
              <a:rPr lang="ar-IQ" sz="4000" b="1" dirty="0" smtClean="0">
                <a:effectLst>
                  <a:outerShdw blurRad="38100" dist="38100" dir="2700000" algn="tl">
                    <a:srgbClr val="000000">
                      <a:alpha val="43137"/>
                    </a:srgbClr>
                  </a:outerShdw>
                </a:effectLst>
                <a:cs typeface="Mudir MT" pitchFamily="2" charset="-78"/>
              </a:rPr>
              <a:t> عن طريق استغلال الوظيفة</a:t>
            </a:r>
            <a:endParaRPr lang="en-US" sz="4000" b="1" dirty="0">
              <a:latin typeface="Harlow Solid Italic" pitchFamily="82" charset="0"/>
              <a:cs typeface="Mudir MT" pitchFamily="2" charset="-78"/>
            </a:endParaRPr>
          </a:p>
        </p:txBody>
      </p:sp>
      <p:sp>
        <p:nvSpPr>
          <p:cNvPr id="3" name="عنوان فرعي 2"/>
          <p:cNvSpPr>
            <a:spLocks noGrp="1"/>
          </p:cNvSpPr>
          <p:nvPr>
            <p:ph type="subTitle" idx="1"/>
          </p:nvPr>
        </p:nvSpPr>
        <p:spPr>
          <a:xfrm>
            <a:off x="2667000" y="3215640"/>
            <a:ext cx="6400800" cy="2011680"/>
          </a:xfrm>
          <a:effectLst>
            <a:glow rad="127000">
              <a:srgbClr val="002060"/>
            </a:glow>
          </a:effectLst>
        </p:spPr>
        <p:txBody>
          <a:bodyPr>
            <a:normAutofit/>
          </a:bodyPr>
          <a:lstStyle/>
          <a:p>
            <a:pPr algn="ctr"/>
            <a:r>
              <a:rPr lang="ar-IQ" sz="4000" b="1" dirty="0" err="1" smtClean="0">
                <a:solidFill>
                  <a:schemeClr val="tx1"/>
                </a:solidFill>
                <a:latin typeface="Simplified Arabic" pitchFamily="18" charset="-78"/>
                <a:cs typeface="Simplified Arabic" pitchFamily="18" charset="-78"/>
              </a:rPr>
              <a:t>م.م</a:t>
            </a:r>
            <a:r>
              <a:rPr lang="ar-IQ" sz="4000" b="1" dirty="0" smtClean="0">
                <a:solidFill>
                  <a:schemeClr val="tx1"/>
                </a:solidFill>
                <a:latin typeface="Simplified Arabic" pitchFamily="18" charset="-78"/>
                <a:cs typeface="Simplified Arabic" pitchFamily="18" charset="-78"/>
              </a:rPr>
              <a:t>. </a:t>
            </a:r>
            <a:r>
              <a:rPr lang="ar-DZ" sz="4000" b="1" dirty="0" smtClean="0">
                <a:solidFill>
                  <a:schemeClr val="tx1"/>
                </a:solidFill>
                <a:latin typeface="Simplified Arabic" pitchFamily="18" charset="-78"/>
                <a:cs typeface="Simplified Arabic" pitchFamily="18" charset="-78"/>
              </a:rPr>
              <a:t>علي محمد شنان</a:t>
            </a:r>
            <a:endParaRPr lang="en-US" sz="2800" b="1" dirty="0" smtClean="0">
              <a:solidFill>
                <a:schemeClr val="tx1"/>
              </a:solidFill>
              <a:latin typeface="Simplified Arabic" pitchFamily="18" charset="-78"/>
              <a:cs typeface="Simplified Arabic" pitchFamily="18" charset="-78"/>
            </a:endParaRPr>
          </a:p>
          <a:p>
            <a:pPr algn="ctr"/>
            <a:r>
              <a:rPr lang="ar-DZ" sz="2800" dirty="0" smtClean="0">
                <a:solidFill>
                  <a:schemeClr val="tx1"/>
                </a:solidFill>
                <a:latin typeface="Simplified Arabic" pitchFamily="18" charset="-78"/>
                <a:cs typeface="Simplified Arabic" pitchFamily="18" charset="-78"/>
              </a:rPr>
              <a:t>تدريسي</a:t>
            </a:r>
            <a:r>
              <a:rPr lang="ar-IQ" sz="2800" dirty="0" smtClean="0">
                <a:solidFill>
                  <a:schemeClr val="tx1"/>
                </a:solidFill>
                <a:latin typeface="Simplified Arabic" pitchFamily="18" charset="-78"/>
                <a:cs typeface="Simplified Arabic" pitchFamily="18" charset="-78"/>
              </a:rPr>
              <a:t> </a:t>
            </a:r>
            <a:r>
              <a:rPr lang="ar-IQ" sz="2800" dirty="0" smtClean="0">
                <a:solidFill>
                  <a:schemeClr val="tx1"/>
                </a:solidFill>
                <a:latin typeface="Simplified Arabic" pitchFamily="18" charset="-78"/>
                <a:cs typeface="Simplified Arabic" pitchFamily="18" charset="-78"/>
              </a:rPr>
              <a:t>القانون الجنائي</a:t>
            </a:r>
            <a:endParaRPr lang="en-US" sz="2800" dirty="0" smtClean="0">
              <a:solidFill>
                <a:schemeClr val="tx1"/>
              </a:solidFill>
              <a:latin typeface="Simplified Arabic" pitchFamily="18" charset="-78"/>
              <a:cs typeface="Simplified Arabic" pitchFamily="18" charset="-78"/>
            </a:endParaRPr>
          </a:p>
        </p:txBody>
      </p:sp>
      <p:sp>
        <p:nvSpPr>
          <p:cNvPr id="11" name="عنصر نائب لرقم الشريحة 10"/>
          <p:cNvSpPr>
            <a:spLocks noGrp="1"/>
          </p:cNvSpPr>
          <p:nvPr>
            <p:ph type="sldNum" sz="quarter" idx="12"/>
          </p:nvPr>
        </p:nvSpPr>
        <p:spPr>
          <a:xfrm>
            <a:off x="3602636" y="5623877"/>
            <a:ext cx="1142245" cy="669925"/>
          </a:xfrm>
        </p:spPr>
        <p:txBody>
          <a:bodyPr/>
          <a:lstStyle/>
          <a:p>
            <a:fld id="{D57F1E4F-1CFF-5643-939E-217C01CDF565}" type="slidenum">
              <a:rPr lang="en-US" smtClean="0"/>
              <a:pPr/>
              <a:t>1</a:t>
            </a:fld>
            <a:endParaRPr lang="en-US" dirty="0"/>
          </a:p>
        </p:txBody>
      </p:sp>
      <p:sp>
        <p:nvSpPr>
          <p:cNvPr id="15361" name="Rectangle 1"/>
          <p:cNvSpPr>
            <a:spLocks noChangeArrowheads="1"/>
          </p:cNvSpPr>
          <p:nvPr/>
        </p:nvSpPr>
        <p:spPr bwMode="auto">
          <a:xfrm>
            <a:off x="8864184" y="449524"/>
            <a:ext cx="36576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1600" b="1" i="0" u="none" strike="noStrike" cap="none" normalizeH="0" baseline="0" dirty="0" smtClean="0">
                <a:ln>
                  <a:noFill/>
                </a:ln>
                <a:solidFill>
                  <a:srgbClr val="000000"/>
                </a:solidFill>
                <a:effectLst/>
                <a:latin typeface="Simplified Arabic" pitchFamily="18" charset="-78"/>
                <a:ea typeface="Times New Roman" pitchFamily="18" charset="0"/>
                <a:cs typeface="DecoType Naskh Swashes" pitchFamily="2" charset="-78"/>
              </a:rPr>
              <a:t> </a:t>
            </a:r>
            <a:r>
              <a:rPr kumimoji="0" lang="ar-IQ" sz="1600" b="1" i="0" u="none" strike="noStrike" cap="none" normalizeH="0" baseline="0" dirty="0" smtClean="0">
                <a:ln>
                  <a:noFill/>
                </a:ln>
                <a:effectLst/>
                <a:latin typeface="Simplified Arabic" pitchFamily="18" charset="-78"/>
                <a:ea typeface="Times New Roman" pitchFamily="18" charset="0"/>
                <a:cs typeface="DecoType Naskh Swashes" pitchFamily="2" charset="-78"/>
              </a:rPr>
              <a:t>      </a:t>
            </a:r>
            <a:r>
              <a:rPr kumimoji="0" lang="en-US" sz="1800" b="1" i="0" u="none" strike="noStrike" cap="none" normalizeH="0" baseline="0" dirty="0" smtClean="0">
                <a:ln>
                  <a:noFill/>
                </a:ln>
                <a:effectLst/>
                <a:latin typeface="Sakkal Majalla" pitchFamily="2" charset="-78"/>
                <a:ea typeface="Times New Roman" pitchFamily="18" charset="0"/>
                <a:cs typeface="Sakkal Majalla" pitchFamily="2" charset="-78"/>
              </a:rPr>
              <a:t>         </a:t>
            </a:r>
            <a:r>
              <a:rPr lang="ar-IQ" sz="2000" b="1" dirty="0" smtClean="0">
                <a:latin typeface="Sakkal Majalla" pitchFamily="2" charset="-78"/>
                <a:ea typeface="Times New Roman" pitchFamily="18" charset="0"/>
                <a:cs typeface="Sakkal Majalla" pitchFamily="2" charset="-78"/>
              </a:rPr>
              <a:t>        </a:t>
            </a:r>
            <a:r>
              <a:rPr lang="ar-IQ" sz="2800" b="1" dirty="0" smtClean="0">
                <a:latin typeface="Sakkal Majalla" pitchFamily="2" charset="-78"/>
                <a:ea typeface="Times New Roman" pitchFamily="18" charset="0"/>
                <a:cs typeface="Sakkal Majalla" pitchFamily="2" charset="-78"/>
              </a:rPr>
              <a:t>كلية المستقبل الجامعة</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effectLst/>
                <a:latin typeface="Sakkal Majalla" pitchFamily="2" charset="-78"/>
                <a:cs typeface="Sakkal Majalla" pitchFamily="2" charset="-78"/>
              </a:rPr>
              <a:t> </a:t>
            </a:r>
            <a:r>
              <a:rPr kumimoji="0" lang="ar-IQ" sz="2800" b="1" i="0" u="none" strike="noStrike" cap="none" normalizeH="0" dirty="0" smtClean="0">
                <a:ln>
                  <a:noFill/>
                </a:ln>
                <a:effectLst/>
                <a:latin typeface="Sakkal Majalla" pitchFamily="2" charset="-78"/>
                <a:cs typeface="Sakkal Majalla" pitchFamily="2" charset="-78"/>
              </a:rPr>
              <a:t>           </a:t>
            </a:r>
            <a:r>
              <a:rPr kumimoji="0" lang="ar-IQ" sz="2800" b="1" i="0" u="none" strike="noStrike" cap="none" normalizeH="0" baseline="0" dirty="0" smtClean="0">
                <a:ln>
                  <a:noFill/>
                </a:ln>
                <a:effectLst/>
                <a:latin typeface="Sakkal Majalla" pitchFamily="2" charset="-78"/>
                <a:cs typeface="Sakkal Majalla" pitchFamily="2" charset="-78"/>
              </a:rPr>
              <a:t>قسم</a:t>
            </a:r>
            <a:r>
              <a:rPr kumimoji="0" lang="ar-IQ" sz="2800" b="1" i="0" u="none" strike="noStrike" cap="none" normalizeH="0" dirty="0" smtClean="0">
                <a:ln>
                  <a:noFill/>
                </a:ln>
                <a:effectLst/>
                <a:latin typeface="Sakkal Majalla" pitchFamily="2" charset="-78"/>
                <a:cs typeface="Sakkal Majalla" pitchFamily="2" charset="-78"/>
              </a:rPr>
              <a:t> القانون</a:t>
            </a:r>
            <a:endParaRPr kumimoji="0" lang="ar-IQ" sz="2800" b="0" i="0" u="none" strike="noStrike" cap="none" normalizeH="0" baseline="0" dirty="0" smtClean="0">
              <a:ln>
                <a:noFill/>
              </a:ln>
              <a:effectLst/>
              <a:latin typeface="Arial" pitchFamily="34" charset="0"/>
              <a:cs typeface="Arial" pitchFamily="34" charset="0"/>
            </a:endParaRPr>
          </a:p>
        </p:txBody>
      </p:sp>
      <p:sp>
        <p:nvSpPr>
          <p:cNvPr id="15367" name="AutoShape 7" descr="نتيجة بحث الصور عن عقوبة الاعدام في العرا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5371" name="AutoShape 11" descr="نتيجة بحث الصور عن عقوبة الاعدام في العرا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5373" name="AutoShape 13" descr="نتيجة بحث الصور عن عقوبة الاعدام في العرا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 name="AutoShape 2" descr="نتيجة بحث الصور عن صور عن جرائم الرشو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نتيجة بحث الصور عن صور عن جرائم الرشوة"/>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90731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4211" y="1334125"/>
            <a:ext cx="9868863" cy="644578"/>
          </a:xfrm>
        </p:spPr>
        <p:txBody>
          <a:bodyPr/>
          <a:lstStyle/>
          <a:p>
            <a:endParaRPr lang="en-US" dirty="0"/>
          </a:p>
        </p:txBody>
      </p:sp>
      <p:sp>
        <p:nvSpPr>
          <p:cNvPr id="3" name="عنصر نائب للمحتوى 2"/>
          <p:cNvSpPr>
            <a:spLocks noGrp="1"/>
          </p:cNvSpPr>
          <p:nvPr>
            <p:ph idx="1"/>
          </p:nvPr>
        </p:nvSpPr>
        <p:spPr>
          <a:xfrm>
            <a:off x="684211" y="2083633"/>
            <a:ext cx="9808903" cy="3672590"/>
          </a:xfrm>
        </p:spPr>
        <p:txBody>
          <a:bodyPr>
            <a:normAutofit/>
          </a:bodyPr>
          <a:lstStyle/>
          <a:p>
            <a:pPr marL="0" indent="0" algn="ctr">
              <a:buNone/>
            </a:pPr>
            <a:r>
              <a:rPr lang="ar-IQ" sz="3600" dirty="0" smtClean="0">
                <a:solidFill>
                  <a:schemeClr val="tx1"/>
                </a:solidFill>
              </a:rPr>
              <a:t>تمنياتنا للجميع بالنجاح</a:t>
            </a:r>
            <a:endParaRPr lang="en-US" sz="3600" dirty="0">
              <a:solidFill>
                <a:schemeClr val="tx1"/>
              </a:solidFill>
            </a:endParaRPr>
          </a:p>
        </p:txBody>
      </p:sp>
      <p:sp>
        <p:nvSpPr>
          <p:cNvPr id="4" name="عنصر نائب لرقم الشريحة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655424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le 10"/>
          <p:cNvSpPr>
            <a:spLocks noGrp="1"/>
          </p:cNvSpPr>
          <p:nvPr>
            <p:ph type="ctrTitle"/>
          </p:nvPr>
        </p:nvSpPr>
        <p:spPr>
          <a:xfrm>
            <a:off x="1748589" y="599607"/>
            <a:ext cx="9553995" cy="974360"/>
          </a:xfrm>
        </p:spPr>
        <p:txBody>
          <a:bodyPr>
            <a:normAutofit/>
          </a:bodyPr>
          <a:lstStyle/>
          <a:p>
            <a:pPr algn="r"/>
            <a:r>
              <a:rPr lang="ar-IQ" sz="3600" u="sng" dirty="0" smtClean="0">
                <a:latin typeface="Simplified Arabic" pitchFamily="18" charset="-78"/>
                <a:cs typeface="Simplified Arabic" pitchFamily="18" charset="-78"/>
              </a:rPr>
              <a:t>تعريف جريمة الانتفاع عن طريق استغلال الوظيفة:</a:t>
            </a:r>
            <a:endParaRPr lang="en-US" sz="3600" u="sng" dirty="0">
              <a:latin typeface="Simplified Arabic" pitchFamily="18" charset="-78"/>
              <a:cs typeface="Simplified Arabic" pitchFamily="18" charset="-78"/>
            </a:endParaRPr>
          </a:p>
        </p:txBody>
      </p:sp>
      <p:sp>
        <p:nvSpPr>
          <p:cNvPr id="10" name="عنوان فرعي 9"/>
          <p:cNvSpPr>
            <a:spLocks noGrp="1"/>
          </p:cNvSpPr>
          <p:nvPr>
            <p:ph type="subTitle" idx="1"/>
          </p:nvPr>
        </p:nvSpPr>
        <p:spPr>
          <a:xfrm>
            <a:off x="1205344" y="2293495"/>
            <a:ext cx="9831623" cy="2803161"/>
          </a:xfrm>
        </p:spPr>
        <p:txBody>
          <a:bodyPr>
            <a:normAutofit/>
          </a:bodyPr>
          <a:lstStyle/>
          <a:p>
            <a:pPr algn="r"/>
            <a:r>
              <a:rPr lang="ar-IQ" sz="3200" dirty="0" smtClean="0">
                <a:solidFill>
                  <a:schemeClr val="tx1"/>
                </a:solidFill>
                <a:latin typeface="Simplified Arabic" pitchFamily="18" charset="-78"/>
                <a:cs typeface="Simplified Arabic" pitchFamily="18" charset="-78"/>
              </a:rPr>
              <a:t>نصت المادة (316) من قانون العقوبات رقم (111) لسنة 1969 المعدل على هذه  الجريمة وهي من جرائم استغلال النفوذ وتعد من الجرائم الملحقة بجريمة الاختلاس.</a:t>
            </a:r>
            <a:endParaRPr lang="en-US" sz="3200" dirty="0">
              <a:solidFill>
                <a:schemeClr val="tx1"/>
              </a:solidFill>
              <a:latin typeface="Simplified Arabic" pitchFamily="18" charset="-78"/>
              <a:cs typeface="Simplified Arabic" pitchFamily="18" charset="-78"/>
            </a:endParaRPr>
          </a:p>
        </p:txBody>
      </p:sp>
      <p:sp>
        <p:nvSpPr>
          <p:cNvPr id="2" name="عنصر نائب لرقم الشريحة 1"/>
          <p:cNvSpPr>
            <a:spLocks noGrp="1"/>
          </p:cNvSpPr>
          <p:nvPr>
            <p:ph type="sldNum" sz="quarter" idx="12"/>
          </p:nvPr>
        </p:nvSpPr>
        <p:spPr/>
        <p:txBody>
          <a:bodyPr/>
          <a:lstStyle/>
          <a:p>
            <a:fld id="{D57F1E4F-1CFF-5643-939E-217C01CDF565}" type="slidenum">
              <a:rPr lang="en-US" smtClean="0"/>
              <a:pPr/>
              <a:t>2</a:t>
            </a:fld>
            <a:endParaRPr lang="en-US" dirty="0"/>
          </a:p>
        </p:txBody>
      </p:sp>
      <p:sp>
        <p:nvSpPr>
          <p:cNvPr id="3" name="مستطيل 2"/>
          <p:cNvSpPr/>
          <p:nvPr/>
        </p:nvSpPr>
        <p:spPr>
          <a:xfrm>
            <a:off x="1205345" y="983673"/>
            <a:ext cx="7938655" cy="307777"/>
          </a:xfrm>
          <a:prstGeom prst="rect">
            <a:avLst/>
          </a:prstGeom>
        </p:spPr>
        <p:txBody>
          <a:bodyPr wrap="square">
            <a:spAutoFit/>
          </a:bodyPr>
          <a:lstStyle/>
          <a:p>
            <a:r>
              <a:rPr lang="en-US" sz="1400" dirty="0"/>
              <a:t> </a:t>
            </a:r>
          </a:p>
        </p:txBody>
      </p:sp>
    </p:spTree>
    <p:extLst>
      <p:ext uri="{BB962C8B-B14F-4D97-AF65-F5344CB8AC3E}">
        <p14:creationId xmlns:p14="http://schemas.microsoft.com/office/powerpoint/2010/main" val="4097891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flipV="1">
            <a:off x="1708879" y="-898358"/>
            <a:ext cx="9346236" cy="898358"/>
          </a:xfrm>
        </p:spPr>
        <p:txBody>
          <a:bodyPr>
            <a:normAutofit/>
          </a:bodyPr>
          <a:lstStyle/>
          <a:p>
            <a:pPr algn="r" rtl="1">
              <a:defRPr/>
            </a:pPr>
            <a:endParaRPr lang="en-US" sz="2000" dirty="0">
              <a:latin typeface="Simplified Arabic" pitchFamily="18" charset="-78"/>
              <a:cs typeface="Simplified Arabic" pitchFamily="18" charset="-78"/>
            </a:endParaRPr>
          </a:p>
        </p:txBody>
      </p:sp>
      <p:sp>
        <p:nvSpPr>
          <p:cNvPr id="4" name="Subtitle 3"/>
          <p:cNvSpPr>
            <a:spLocks noGrp="1"/>
          </p:cNvSpPr>
          <p:nvPr>
            <p:ph type="subTitle" idx="1"/>
          </p:nvPr>
        </p:nvSpPr>
        <p:spPr>
          <a:xfrm>
            <a:off x="787379" y="1304143"/>
            <a:ext cx="10571746" cy="4137287"/>
          </a:xfrm>
        </p:spPr>
        <p:txBody>
          <a:bodyPr>
            <a:noAutofit/>
          </a:bodyPr>
          <a:lstStyle/>
          <a:p>
            <a:pPr algn="just" rtl="1">
              <a:lnSpc>
                <a:spcPct val="115000"/>
              </a:lnSpc>
              <a:spcBef>
                <a:spcPts val="0"/>
              </a:spcBef>
              <a:spcAft>
                <a:spcPts val="0"/>
              </a:spcAft>
            </a:pPr>
            <a:r>
              <a:rPr lang="ar-IQ" sz="3600" b="1" u="sng" dirty="0" smtClean="0">
                <a:solidFill>
                  <a:schemeClr val="tx1"/>
                </a:solidFill>
                <a:latin typeface="Simplified Arabic" pitchFamily="18" charset="-78"/>
                <a:cs typeface="Simplified Arabic" pitchFamily="18" charset="-78"/>
              </a:rPr>
              <a:t>أركان جريمة </a:t>
            </a:r>
            <a:r>
              <a:rPr lang="ar-IQ" sz="3600" b="1" u="sng" dirty="0" err="1" smtClean="0">
                <a:solidFill>
                  <a:schemeClr val="tx1"/>
                </a:solidFill>
                <a:latin typeface="Simplified Arabic" pitchFamily="18" charset="-78"/>
                <a:cs typeface="Simplified Arabic" pitchFamily="18" charset="-78"/>
              </a:rPr>
              <a:t>الإنتفاع</a:t>
            </a:r>
            <a:r>
              <a:rPr lang="ar-IQ" sz="3600" b="1" u="sng" dirty="0" smtClean="0">
                <a:solidFill>
                  <a:schemeClr val="tx1"/>
                </a:solidFill>
                <a:latin typeface="Simplified Arabic" pitchFamily="18" charset="-78"/>
                <a:cs typeface="Simplified Arabic" pitchFamily="18" charset="-78"/>
              </a:rPr>
              <a:t> عن طريق استغلال الوظيفة:</a:t>
            </a:r>
          </a:p>
          <a:p>
            <a:pPr algn="just" rtl="1">
              <a:lnSpc>
                <a:spcPct val="115000"/>
              </a:lnSpc>
              <a:spcBef>
                <a:spcPts val="0"/>
              </a:spcBef>
              <a:spcAft>
                <a:spcPts val="0"/>
              </a:spcAft>
            </a:pPr>
            <a:endParaRPr lang="ar-IQ" sz="2400" dirty="0">
              <a:solidFill>
                <a:schemeClr val="tx1"/>
              </a:solidFill>
            </a:endParaRPr>
          </a:p>
          <a:p>
            <a:pPr algn="just" rtl="1">
              <a:lnSpc>
                <a:spcPct val="115000"/>
              </a:lnSpc>
              <a:spcBef>
                <a:spcPts val="0"/>
              </a:spcBef>
              <a:spcAft>
                <a:spcPts val="0"/>
              </a:spcAft>
            </a:pPr>
            <a:r>
              <a:rPr lang="ar-IQ" sz="3200" dirty="0" smtClean="0">
                <a:solidFill>
                  <a:schemeClr val="tx1"/>
                </a:solidFill>
              </a:rPr>
              <a:t>1- صفة الجاني.</a:t>
            </a:r>
          </a:p>
          <a:p>
            <a:pPr algn="just" rtl="1">
              <a:lnSpc>
                <a:spcPct val="115000"/>
              </a:lnSpc>
              <a:spcBef>
                <a:spcPts val="0"/>
              </a:spcBef>
              <a:spcAft>
                <a:spcPts val="0"/>
              </a:spcAft>
            </a:pPr>
            <a:r>
              <a:rPr lang="ar-IQ" sz="3200" dirty="0" smtClean="0">
                <a:solidFill>
                  <a:schemeClr val="tx1"/>
                </a:solidFill>
              </a:rPr>
              <a:t>2-إستغلال الوظيفة.</a:t>
            </a:r>
          </a:p>
          <a:p>
            <a:pPr algn="just" rtl="1">
              <a:lnSpc>
                <a:spcPct val="115000"/>
              </a:lnSpc>
              <a:spcBef>
                <a:spcPts val="0"/>
              </a:spcBef>
              <a:spcAft>
                <a:spcPts val="0"/>
              </a:spcAft>
            </a:pPr>
            <a:r>
              <a:rPr lang="ar-IQ" sz="3200" dirty="0" smtClean="0">
                <a:solidFill>
                  <a:schemeClr val="tx1"/>
                </a:solidFill>
              </a:rPr>
              <a:t>3- صفة محل الاستيلاء.</a:t>
            </a:r>
          </a:p>
          <a:p>
            <a:pPr algn="just" rtl="1">
              <a:lnSpc>
                <a:spcPct val="115000"/>
              </a:lnSpc>
              <a:spcBef>
                <a:spcPts val="0"/>
              </a:spcBef>
              <a:spcAft>
                <a:spcPts val="0"/>
              </a:spcAft>
            </a:pPr>
            <a:r>
              <a:rPr lang="ar-IQ" sz="3200" dirty="0" smtClean="0">
                <a:solidFill>
                  <a:schemeClr val="tx1"/>
                </a:solidFill>
              </a:rPr>
              <a:t>4-القصد الجرمي.</a:t>
            </a:r>
            <a:endParaRPr lang="en-US" sz="3200" dirty="0">
              <a:solidFill>
                <a:schemeClr val="tx1"/>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ctrTitle"/>
          </p:nvPr>
        </p:nvSpPr>
        <p:spPr>
          <a:xfrm flipV="1">
            <a:off x="684211" y="-914400"/>
            <a:ext cx="8001000" cy="393895"/>
          </a:xfrm>
        </p:spPr>
        <p:txBody>
          <a:bodyPr>
            <a:normAutofit fontScale="90000"/>
          </a:bodyPr>
          <a:lstStyle/>
          <a:p>
            <a:endParaRPr lang="en-US" sz="2400" u="sng" dirty="0">
              <a:latin typeface="Arial" panose="020B0604020202020204" pitchFamily="34" charset="0"/>
              <a:cs typeface="Arial" panose="020B0604020202020204" pitchFamily="34" charset="0"/>
            </a:endParaRPr>
          </a:p>
        </p:txBody>
      </p:sp>
      <p:sp>
        <p:nvSpPr>
          <p:cNvPr id="3" name="عنوان فرعي 2"/>
          <p:cNvSpPr>
            <a:spLocks noGrp="1"/>
          </p:cNvSpPr>
          <p:nvPr>
            <p:ph type="subTitle" idx="1"/>
          </p:nvPr>
        </p:nvSpPr>
        <p:spPr>
          <a:xfrm>
            <a:off x="1049311" y="1079292"/>
            <a:ext cx="10245105" cy="4274781"/>
          </a:xfrm>
        </p:spPr>
        <p:txBody>
          <a:bodyPr>
            <a:noAutofit/>
          </a:bodyPr>
          <a:lstStyle/>
          <a:p>
            <a:pPr algn="just" rtl="1">
              <a:lnSpc>
                <a:spcPct val="115000"/>
              </a:lnSpc>
              <a:spcBef>
                <a:spcPts val="0"/>
              </a:spcBef>
              <a:spcAft>
                <a:spcPts val="0"/>
              </a:spcAft>
            </a:pPr>
            <a:r>
              <a:rPr lang="ar-IQ" sz="2400" b="1" u="sng" dirty="0" smtClean="0">
                <a:solidFill>
                  <a:schemeClr val="tx1"/>
                </a:solidFill>
                <a:latin typeface="Times New Roman"/>
                <a:ea typeface="Times New Roman"/>
                <a:cs typeface="Simplified Arabic"/>
              </a:rPr>
              <a:t>أولاً: صفة الجاني:-</a:t>
            </a:r>
          </a:p>
          <a:p>
            <a:pPr algn="just" rtl="1">
              <a:lnSpc>
                <a:spcPct val="115000"/>
              </a:lnSpc>
              <a:spcBef>
                <a:spcPts val="0"/>
              </a:spcBef>
              <a:spcAft>
                <a:spcPts val="0"/>
              </a:spcAft>
            </a:pPr>
            <a:r>
              <a:rPr lang="ar-SA" sz="2400" b="1" u="sng" dirty="0" smtClean="0">
                <a:solidFill>
                  <a:schemeClr val="tx1"/>
                </a:solidFill>
                <a:latin typeface="Times New Roman"/>
                <a:ea typeface="Times New Roman"/>
                <a:cs typeface="Simplified Arabic"/>
              </a:rPr>
              <a:t>الموظف</a:t>
            </a:r>
            <a:r>
              <a:rPr lang="ar-SA" sz="2400" b="1" u="sng" dirty="0">
                <a:solidFill>
                  <a:schemeClr val="tx1"/>
                </a:solidFill>
                <a:latin typeface="Times New Roman"/>
                <a:ea typeface="Times New Roman"/>
                <a:cs typeface="Simplified Arabic"/>
              </a:rPr>
              <a:t>:</a:t>
            </a:r>
            <a:r>
              <a:rPr lang="ar-SA" sz="2400" dirty="0">
                <a:solidFill>
                  <a:schemeClr val="tx1"/>
                </a:solidFill>
                <a:latin typeface="Times New Roman"/>
                <a:ea typeface="Times New Roman"/>
                <a:cs typeface="Simplified Arabic"/>
              </a:rPr>
              <a:t>  لا يوجد للموظف تعريف عام يعد أصلاً للرجوع إليه لمعرفة المقصود به على الرغم من أن المشرع العراقي تعرّض إلى تعريف الموظف في مجال أغلب التشريعات المتعلقة بالوظيفة العامة، لذا كان لزاماً علينا أن نرجع إلى الفقه ورأينا أن أنسب تعريف للموظف بأنه </a:t>
            </a:r>
            <a:r>
              <a:rPr lang="ar-SA" sz="2400" b="1" dirty="0">
                <a:solidFill>
                  <a:schemeClr val="tx1"/>
                </a:solidFill>
                <a:latin typeface="Times New Roman"/>
                <a:ea typeface="Times New Roman"/>
                <a:cs typeface="Simplified Arabic"/>
              </a:rPr>
              <a:t>( كل شخص عهدت إليه وظيفة داخلة في الملاك الدائم للمرفق العام</a:t>
            </a:r>
            <a:r>
              <a:rPr lang="ar-SA" sz="2400" b="1" dirty="0" smtClean="0">
                <a:solidFill>
                  <a:schemeClr val="tx1"/>
                </a:solidFill>
                <a:latin typeface="Times New Roman"/>
                <a:ea typeface="Times New Roman"/>
                <a:cs typeface="Simplified Arabic"/>
              </a:rPr>
              <a:t>).</a:t>
            </a:r>
            <a:endParaRPr lang="ar-IQ" sz="2400" b="1" dirty="0" smtClean="0">
              <a:solidFill>
                <a:schemeClr val="tx1"/>
              </a:solidFill>
              <a:latin typeface="Times New Roman"/>
              <a:ea typeface="Times New Roman"/>
              <a:cs typeface="Simplified Arabic"/>
            </a:endParaRPr>
          </a:p>
          <a:p>
            <a:pPr algn="just" rtl="1">
              <a:lnSpc>
                <a:spcPct val="115000"/>
              </a:lnSpc>
              <a:spcBef>
                <a:spcPts val="0"/>
              </a:spcBef>
              <a:spcAft>
                <a:spcPts val="0"/>
              </a:spcAft>
            </a:pPr>
            <a:r>
              <a:rPr lang="ar-SA" sz="2400" b="1" dirty="0">
                <a:solidFill>
                  <a:schemeClr val="tx1"/>
                </a:solidFill>
                <a:ea typeface="Times New Roman"/>
                <a:cs typeface="Simplified Arabic"/>
              </a:rPr>
              <a:t>أما </a:t>
            </a:r>
            <a:r>
              <a:rPr lang="ar-SA" sz="2400" b="1" u="sng" dirty="0">
                <a:solidFill>
                  <a:schemeClr val="tx1"/>
                </a:solidFill>
                <a:ea typeface="Times New Roman"/>
                <a:cs typeface="Simplified Arabic"/>
              </a:rPr>
              <a:t>المكلف بخدمة عامة:</a:t>
            </a:r>
            <a:r>
              <a:rPr lang="ar-SA" sz="2400" u="sng" dirty="0">
                <a:solidFill>
                  <a:schemeClr val="tx1"/>
                </a:solidFill>
                <a:ea typeface="Times New Roman"/>
                <a:cs typeface="Simplified Arabic"/>
              </a:rPr>
              <a:t> </a:t>
            </a:r>
            <a:r>
              <a:rPr lang="ar-SA" sz="2400" b="1" dirty="0">
                <a:solidFill>
                  <a:schemeClr val="tx1"/>
                </a:solidFill>
                <a:ea typeface="Times New Roman"/>
                <a:cs typeface="Simplified Arabic"/>
              </a:rPr>
              <a:t>فعرّفته الفقرة (2) من المادة (19) من قانون العقوبات بأنه: ((</a:t>
            </a:r>
            <a:r>
              <a:rPr lang="ar-SA" sz="2400" dirty="0">
                <a:solidFill>
                  <a:schemeClr val="tx1"/>
                </a:solidFill>
                <a:ea typeface="Times New Roman"/>
                <a:cs typeface="Simplified Arabic"/>
              </a:rPr>
              <a:t>المكلف بخدمة عامة كل موظف او مستخدم او عامل أنيطت به مهمة عامة في خدمة الحكومة ودوائرها الرسمية وشبه الرسمية والمصالح التابعة لها او الموضوعة </a:t>
            </a:r>
            <a:r>
              <a:rPr lang="ar-IQ" sz="2400" dirty="0" smtClean="0">
                <a:solidFill>
                  <a:schemeClr val="tx1"/>
                </a:solidFill>
                <a:ea typeface="Times New Roman"/>
                <a:cs typeface="Simplified Arabic"/>
              </a:rPr>
              <a:t>...</a:t>
            </a:r>
            <a:r>
              <a:rPr lang="ar-SA" sz="2400" dirty="0" smtClean="0">
                <a:solidFill>
                  <a:schemeClr val="tx1"/>
                </a:solidFill>
                <a:ea typeface="Times New Roman"/>
                <a:cs typeface="Simplified Arabic"/>
              </a:rPr>
              <a:t>وعلى </a:t>
            </a:r>
            <a:r>
              <a:rPr lang="ar-SA" sz="2400" dirty="0">
                <a:solidFill>
                  <a:schemeClr val="tx1"/>
                </a:solidFill>
                <a:ea typeface="Times New Roman"/>
                <a:cs typeface="Simplified Arabic"/>
              </a:rPr>
              <a:t>العموم كل من يقوم بخدمة عامة بأجر او بغير أجر</a:t>
            </a:r>
            <a:r>
              <a:rPr lang="en-US" sz="2400" dirty="0" smtClean="0">
                <a:solidFill>
                  <a:schemeClr val="tx1"/>
                </a:solidFill>
                <a:latin typeface="Simplified Arabic"/>
                <a:ea typeface="Times New Roman"/>
              </a:rPr>
              <a:t>.</a:t>
            </a:r>
            <a:r>
              <a:rPr lang="ar-SA" sz="2400" dirty="0" smtClean="0">
                <a:solidFill>
                  <a:schemeClr val="tx1"/>
                </a:solidFill>
                <a:latin typeface="Simplified Arabic"/>
                <a:ea typeface="Times New Roman"/>
              </a:rPr>
              <a:t>))</a:t>
            </a:r>
            <a:endParaRPr lang="en-US" sz="2400" dirty="0">
              <a:solidFill>
                <a:schemeClr val="tx1"/>
              </a:solidFill>
              <a:latin typeface="Times New Roman"/>
              <a:ea typeface="Times New Roman"/>
            </a:endParaRPr>
          </a:p>
          <a:p>
            <a:pPr algn="r" rtl="1">
              <a:lnSpc>
                <a:spcPct val="170000"/>
              </a:lnSpc>
            </a:pPr>
            <a:endParaRPr lang="en-US" sz="2400" dirty="0" smtClean="0">
              <a:solidFill>
                <a:schemeClr val="tx1"/>
              </a:solidFill>
              <a:latin typeface="Arial" panose="020B0604020202020204" pitchFamily="34" charset="0"/>
              <a:cs typeface="Arial" panose="020B0604020202020204" pitchFamily="34" charset="0"/>
            </a:endParaRPr>
          </a:p>
        </p:txBody>
      </p:sp>
      <p:sp>
        <p:nvSpPr>
          <p:cNvPr id="9" name="عنصر نائب لرقم الشريحة 8"/>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193838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99364" y="-914400"/>
            <a:ext cx="8352211" cy="759655"/>
          </a:xfrm>
        </p:spPr>
        <p:txBody>
          <a:bodyPr>
            <a:normAutofit/>
          </a:bodyPr>
          <a:lstStyle/>
          <a:p>
            <a:endParaRPr lang="en-US" sz="2400" dirty="0">
              <a:latin typeface="Arial" panose="020B0604020202020204" pitchFamily="34" charset="0"/>
              <a:cs typeface="Arial" panose="020B0604020202020204" pitchFamily="34" charset="0"/>
            </a:endParaRPr>
          </a:p>
        </p:txBody>
      </p:sp>
      <p:sp>
        <p:nvSpPr>
          <p:cNvPr id="3" name="عنوان فرعي 2"/>
          <p:cNvSpPr>
            <a:spLocks noGrp="1"/>
          </p:cNvSpPr>
          <p:nvPr>
            <p:ph type="subTitle" idx="1"/>
          </p:nvPr>
        </p:nvSpPr>
        <p:spPr>
          <a:xfrm>
            <a:off x="1169233" y="1514007"/>
            <a:ext cx="10133350" cy="4392118"/>
          </a:xfrm>
        </p:spPr>
        <p:txBody>
          <a:bodyPr>
            <a:normAutofit/>
          </a:bodyPr>
          <a:lstStyle/>
          <a:p>
            <a:pPr algn="r"/>
            <a:r>
              <a:rPr lang="ar-IQ" sz="3200" u="sng" dirty="0" smtClean="0">
                <a:solidFill>
                  <a:schemeClr val="tx1"/>
                </a:solidFill>
                <a:latin typeface="Arial" panose="020B0604020202020204" pitchFamily="34" charset="0"/>
                <a:cs typeface="Arial" panose="020B0604020202020204" pitchFamily="34" charset="0"/>
              </a:rPr>
              <a:t>2- الركن الثاني: استغلال الوظيفة:</a:t>
            </a:r>
          </a:p>
          <a:p>
            <a:pPr algn="r"/>
            <a:endParaRPr lang="ar-IQ" sz="3200" dirty="0" smtClean="0">
              <a:solidFill>
                <a:schemeClr val="tx1"/>
              </a:solidFill>
              <a:latin typeface="Arial" panose="020B0604020202020204" pitchFamily="34" charset="0"/>
              <a:cs typeface="Arial" panose="020B0604020202020204" pitchFamily="34" charset="0"/>
            </a:endParaRPr>
          </a:p>
          <a:p>
            <a:pPr algn="r"/>
            <a:r>
              <a:rPr lang="ar-IQ" sz="3200" dirty="0" smtClean="0">
                <a:solidFill>
                  <a:schemeClr val="tx1"/>
                </a:solidFill>
                <a:latin typeface="Arial" panose="020B0604020202020204" pitchFamily="34" charset="0"/>
                <a:cs typeface="Arial" panose="020B0604020202020204" pitchFamily="34" charset="0"/>
              </a:rPr>
              <a:t>يشترط فيه أحد أمرين : فأما أن يستولي بغير حق , وأما أن يسهل ذلك, أي الاستيلاء بغير حق لغيره.</a:t>
            </a:r>
            <a:endParaRPr lang="en-US" sz="3200" dirty="0">
              <a:solidFill>
                <a:schemeClr val="tx1"/>
              </a:solidFill>
              <a:latin typeface="Arial" panose="020B0604020202020204" pitchFamily="34" charset="0"/>
              <a:cs typeface="Arial" panose="020B0604020202020204" pitchFamily="34" charset="0"/>
            </a:endParaRPr>
          </a:p>
        </p:txBody>
      </p:sp>
      <p:sp>
        <p:nvSpPr>
          <p:cNvPr id="7" name="عنصر نائب لرقم الشريحة 6"/>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814001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ctrTitle"/>
          </p:nvPr>
        </p:nvSpPr>
        <p:spPr>
          <a:xfrm flipV="1">
            <a:off x="993494" y="-872197"/>
            <a:ext cx="7691718" cy="450166"/>
          </a:xfrm>
        </p:spPr>
        <p:txBody>
          <a:bodyPr>
            <a:normAutofit/>
          </a:bodyPr>
          <a:lstStyle/>
          <a:p>
            <a:endParaRPr lang="en-US" sz="2000" u="sng" dirty="0">
              <a:latin typeface="Arial" panose="020B0604020202020204" pitchFamily="34" charset="0"/>
              <a:cs typeface="Arial" panose="020B0604020202020204" pitchFamily="34" charset="0"/>
            </a:endParaRPr>
          </a:p>
        </p:txBody>
      </p:sp>
      <p:sp>
        <p:nvSpPr>
          <p:cNvPr id="3" name="عنوان فرعي 2"/>
          <p:cNvSpPr>
            <a:spLocks noGrp="1"/>
          </p:cNvSpPr>
          <p:nvPr>
            <p:ph type="subTitle" idx="1"/>
          </p:nvPr>
        </p:nvSpPr>
        <p:spPr>
          <a:xfrm>
            <a:off x="809469" y="1274163"/>
            <a:ext cx="10388183" cy="4512039"/>
          </a:xfrm>
        </p:spPr>
        <p:txBody>
          <a:bodyPr>
            <a:normAutofit/>
          </a:bodyPr>
          <a:lstStyle/>
          <a:p>
            <a:pPr marR="0" lvl="0" algn="r" rtl="1">
              <a:spcBef>
                <a:spcPts val="0"/>
              </a:spcBef>
              <a:spcAft>
                <a:spcPts val="0"/>
              </a:spcAft>
            </a:pPr>
            <a:r>
              <a:rPr lang="ar-IQ" sz="3500" b="1" u="sng" dirty="0" smtClean="0">
                <a:solidFill>
                  <a:schemeClr val="tx1"/>
                </a:solidFill>
                <a:latin typeface="Times New Roman"/>
                <a:cs typeface="Simplified Arabic"/>
              </a:rPr>
              <a:t>3-صفة محل </a:t>
            </a:r>
            <a:r>
              <a:rPr lang="ar-IQ" sz="3500" b="1" u="sng" dirty="0" err="1" smtClean="0">
                <a:solidFill>
                  <a:schemeClr val="tx1"/>
                </a:solidFill>
                <a:latin typeface="Times New Roman"/>
                <a:cs typeface="Simplified Arabic"/>
              </a:rPr>
              <a:t>الإستيلاء</a:t>
            </a:r>
            <a:r>
              <a:rPr lang="ar-IQ" sz="3500" b="1" u="sng" dirty="0" smtClean="0">
                <a:solidFill>
                  <a:schemeClr val="tx1"/>
                </a:solidFill>
                <a:latin typeface="Times New Roman"/>
                <a:cs typeface="Simplified Arabic"/>
              </a:rPr>
              <a:t>:-</a:t>
            </a:r>
          </a:p>
          <a:p>
            <a:pPr marR="0" lvl="0" algn="r" rtl="1">
              <a:spcBef>
                <a:spcPts val="0"/>
              </a:spcBef>
              <a:spcAft>
                <a:spcPts val="0"/>
              </a:spcAft>
            </a:pPr>
            <a:endParaRPr lang="ar-IQ" sz="3200" b="1" dirty="0" smtClean="0">
              <a:solidFill>
                <a:schemeClr val="tx1"/>
              </a:solidFill>
              <a:latin typeface="Times New Roman"/>
              <a:cs typeface="Simplified Arabic"/>
            </a:endParaRPr>
          </a:p>
          <a:p>
            <a:pPr marR="0" lvl="0" algn="r" rtl="1">
              <a:spcBef>
                <a:spcPts val="0"/>
              </a:spcBef>
              <a:spcAft>
                <a:spcPts val="0"/>
              </a:spcAft>
            </a:pPr>
            <a:r>
              <a:rPr lang="ar-IQ" sz="3200" b="1" dirty="0" err="1" smtClean="0">
                <a:solidFill>
                  <a:schemeClr val="tx1"/>
                </a:solidFill>
                <a:latin typeface="Times New Roman"/>
                <a:cs typeface="Simplified Arabic"/>
              </a:rPr>
              <a:t>فاما</a:t>
            </a:r>
            <a:r>
              <a:rPr lang="ar-IQ" sz="3200" b="1" dirty="0" smtClean="0">
                <a:solidFill>
                  <a:schemeClr val="tx1"/>
                </a:solidFill>
                <a:latin typeface="Times New Roman"/>
                <a:cs typeface="Simplified Arabic"/>
              </a:rPr>
              <a:t> ان يكون مالاً أو متاعاً أو ورقة مثبتة لحق أو غير مملوك للدولة أو لإحداث المؤسسات أو الهيئات التي تسهم الدولة في مالها بنصيب ما أو مملوكة لغير من ذكر ويعني للأفراد وللقطاع الخاص.</a:t>
            </a:r>
            <a:endParaRPr lang="en-US" sz="3200" dirty="0">
              <a:solidFill>
                <a:schemeClr val="tx1"/>
              </a:solidFill>
              <a:latin typeface="Arial" panose="020B0604020202020204" pitchFamily="34" charset="0"/>
              <a:cs typeface="Arial" panose="020B0604020202020204" pitchFamily="34" charset="0"/>
            </a:endParaRPr>
          </a:p>
        </p:txBody>
      </p:sp>
      <p:sp>
        <p:nvSpPr>
          <p:cNvPr id="5" name="عنصر نائب لرقم الشريحة 4"/>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841150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729131" y="-2321169"/>
            <a:ext cx="6762903" cy="970672"/>
          </a:xfrm>
        </p:spPr>
        <p:txBody>
          <a:bodyPr>
            <a:normAutofit/>
          </a:bodyPr>
          <a:lstStyle/>
          <a:p>
            <a:pPr algn="ctr"/>
            <a:endParaRPr lang="en-US" sz="2400" dirty="0">
              <a:latin typeface="Arial" panose="020B0604020202020204" pitchFamily="34" charset="0"/>
              <a:cs typeface="Arial" panose="020B0604020202020204" pitchFamily="34" charset="0"/>
            </a:endParaRPr>
          </a:p>
        </p:txBody>
      </p:sp>
      <p:sp>
        <p:nvSpPr>
          <p:cNvPr id="3" name="عنوان فرعي 2"/>
          <p:cNvSpPr>
            <a:spLocks noGrp="1"/>
          </p:cNvSpPr>
          <p:nvPr>
            <p:ph type="subTitle" idx="1"/>
          </p:nvPr>
        </p:nvSpPr>
        <p:spPr>
          <a:xfrm>
            <a:off x="1289154" y="989351"/>
            <a:ext cx="9893508" cy="4796852"/>
          </a:xfrm>
        </p:spPr>
        <p:txBody>
          <a:bodyPr>
            <a:normAutofit/>
          </a:bodyPr>
          <a:lstStyle/>
          <a:p>
            <a:pPr algn="ctr"/>
            <a:endParaRPr lang="en-US" dirty="0" smtClean="0"/>
          </a:p>
          <a:p>
            <a:pPr algn="r" rtl="1">
              <a:spcBef>
                <a:spcPts val="0"/>
              </a:spcBef>
              <a:spcAft>
                <a:spcPts val="0"/>
              </a:spcAft>
            </a:pPr>
            <a:r>
              <a:rPr lang="ar-IQ" sz="3600" u="sng" dirty="0" smtClean="0">
                <a:solidFill>
                  <a:schemeClr val="tx1"/>
                </a:solidFill>
                <a:latin typeface="Times New Roman"/>
                <a:ea typeface="Times New Roman"/>
                <a:cs typeface="Simplified Arabic"/>
              </a:rPr>
              <a:t>4- الركن الرابع: القصد الجرمي:-</a:t>
            </a:r>
          </a:p>
          <a:p>
            <a:pPr algn="r" rtl="1">
              <a:spcBef>
                <a:spcPts val="0"/>
              </a:spcBef>
              <a:spcAft>
                <a:spcPts val="0"/>
              </a:spcAft>
            </a:pPr>
            <a:endParaRPr lang="ar-IQ" sz="2800" dirty="0">
              <a:solidFill>
                <a:schemeClr val="tx1"/>
              </a:solidFill>
              <a:latin typeface="Times New Roman"/>
              <a:ea typeface="Times New Roman"/>
              <a:cs typeface="Simplified Arabic"/>
            </a:endParaRPr>
          </a:p>
          <a:p>
            <a:pPr algn="r" rtl="1">
              <a:spcBef>
                <a:spcPts val="0"/>
              </a:spcBef>
              <a:spcAft>
                <a:spcPts val="0"/>
              </a:spcAft>
            </a:pPr>
            <a:r>
              <a:rPr lang="ar-IQ" sz="3200" dirty="0" smtClean="0">
                <a:solidFill>
                  <a:schemeClr val="tx1"/>
                </a:solidFill>
                <a:latin typeface="Times New Roman"/>
                <a:ea typeface="Times New Roman"/>
                <a:cs typeface="Simplified Arabic"/>
              </a:rPr>
              <a:t>أي انصراف نية الموظف أو المكلف بخدمة عامة الى الاستيلاء بغير حق أو تسهيل ذلك لغيره على مال أو مال أو متاع أو ورقة مثبتة لحق تعود الى الدولة أو القاع العام او القطاع الخاص او الافراد.</a:t>
            </a:r>
          </a:p>
          <a:p>
            <a:pPr algn="r" rtl="1">
              <a:spcBef>
                <a:spcPts val="0"/>
              </a:spcBef>
              <a:spcAft>
                <a:spcPts val="0"/>
              </a:spcAft>
            </a:pPr>
            <a:endParaRPr lang="en-US" sz="2800" dirty="0">
              <a:solidFill>
                <a:schemeClr val="tx1"/>
              </a:solidFill>
              <a:latin typeface="Times New Roman"/>
              <a:ea typeface="Times New Roman"/>
            </a:endParaRPr>
          </a:p>
          <a:p>
            <a:pPr indent="457200" algn="r" rtl="1">
              <a:spcBef>
                <a:spcPts val="0"/>
              </a:spcBef>
              <a:spcAft>
                <a:spcPts val="0"/>
              </a:spcAft>
            </a:pPr>
            <a:r>
              <a:rPr lang="en-US" sz="2800" dirty="0">
                <a:solidFill>
                  <a:schemeClr val="tx1"/>
                </a:solidFill>
                <a:latin typeface="Simplified Arabic"/>
                <a:ea typeface="Times New Roman"/>
              </a:rPr>
              <a:t> </a:t>
            </a:r>
            <a:endParaRPr lang="en-US" sz="2800" dirty="0">
              <a:solidFill>
                <a:schemeClr val="tx1"/>
              </a:solidFill>
              <a:latin typeface="Times New Roman"/>
              <a:ea typeface="Times New Roman"/>
            </a:endParaRPr>
          </a:p>
          <a:p>
            <a:pPr algn="r" rtl="1"/>
            <a:endParaRPr lang="en-US" sz="2800" dirty="0">
              <a:solidFill>
                <a:schemeClr val="tx1"/>
              </a:solidFill>
            </a:endParaRPr>
          </a:p>
        </p:txBody>
      </p:sp>
      <p:sp>
        <p:nvSpPr>
          <p:cNvPr id="7" name="عنصر نائب لرقم الشريحة 6"/>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049825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428407" y="974361"/>
            <a:ext cx="8679303" cy="659567"/>
          </a:xfrm>
        </p:spPr>
        <p:txBody>
          <a:bodyPr>
            <a:normAutofit fontScale="90000"/>
          </a:bodyPr>
          <a:lstStyle/>
          <a:p>
            <a:pPr algn="r" rtl="1"/>
            <a:r>
              <a:rPr lang="ar-IQ" u="sng" dirty="0" smtClean="0"/>
              <a:t>عقوبة جريمة الانتفاع عن طريق استغلال الوظيفة:</a:t>
            </a:r>
            <a:endParaRPr lang="en-US" u="sng" dirty="0"/>
          </a:p>
        </p:txBody>
      </p:sp>
      <p:sp>
        <p:nvSpPr>
          <p:cNvPr id="3" name="عنصر نائب للمحتوى 2"/>
          <p:cNvSpPr>
            <a:spLocks noGrp="1"/>
          </p:cNvSpPr>
          <p:nvPr>
            <p:ph idx="1"/>
          </p:nvPr>
        </p:nvSpPr>
        <p:spPr>
          <a:xfrm>
            <a:off x="684211" y="1663908"/>
            <a:ext cx="10393519" cy="2773181"/>
          </a:xfrm>
        </p:spPr>
        <p:txBody>
          <a:bodyPr>
            <a:noAutofit/>
          </a:bodyPr>
          <a:lstStyle/>
          <a:p>
            <a:pPr marL="0" indent="0" algn="r" rtl="1">
              <a:buNone/>
            </a:pPr>
            <a:r>
              <a:rPr lang="ar-IQ" sz="3200" dirty="0" smtClean="0">
                <a:solidFill>
                  <a:schemeClr val="tx1"/>
                </a:solidFill>
              </a:rPr>
              <a:t>اذا كان المال عاماً فالعقوبة تكون السجن دون تحديد مع الحكم برد ما استولى عليه الموظف أو لمكلف بخدمة </a:t>
            </a:r>
            <a:r>
              <a:rPr lang="ar-IQ" sz="3200" dirty="0" err="1" smtClean="0">
                <a:solidFill>
                  <a:schemeClr val="tx1"/>
                </a:solidFill>
              </a:rPr>
              <a:t>عامةأو</a:t>
            </a:r>
            <a:r>
              <a:rPr lang="ar-IQ" sz="3200" dirty="0" smtClean="0">
                <a:solidFill>
                  <a:schemeClr val="tx1"/>
                </a:solidFill>
              </a:rPr>
              <a:t> الاخرين (من سهل له الموظف ذلك).</a:t>
            </a:r>
            <a:endParaRPr lang="en-US" sz="3200" dirty="0">
              <a:solidFill>
                <a:schemeClr val="tx1"/>
              </a:solidFill>
            </a:endParaRPr>
          </a:p>
        </p:txBody>
      </p:sp>
      <p:sp>
        <p:nvSpPr>
          <p:cNvPr id="4" name="عنصر نائب لرقم الشريحة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389440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487372" y="544920"/>
            <a:ext cx="7830202" cy="1193940"/>
          </a:xfrm>
        </p:spPr>
        <p:txBody>
          <a:bodyPr/>
          <a:lstStyle/>
          <a:p>
            <a:pPr algn="r" rtl="1"/>
            <a:r>
              <a:rPr lang="ar-IQ" u="sng" dirty="0" smtClean="0"/>
              <a:t>المصادر:-</a:t>
            </a:r>
            <a:endParaRPr lang="en-US" u="sng" dirty="0"/>
          </a:p>
        </p:txBody>
      </p:sp>
      <p:sp>
        <p:nvSpPr>
          <p:cNvPr id="3" name="عنصر نائب للمحتوى 2"/>
          <p:cNvSpPr>
            <a:spLocks noGrp="1"/>
          </p:cNvSpPr>
          <p:nvPr>
            <p:ph idx="1"/>
          </p:nvPr>
        </p:nvSpPr>
        <p:spPr>
          <a:xfrm>
            <a:off x="684211" y="1963712"/>
            <a:ext cx="10558411" cy="3057994"/>
          </a:xfrm>
        </p:spPr>
        <p:txBody>
          <a:bodyPr>
            <a:normAutofit/>
          </a:bodyPr>
          <a:lstStyle/>
          <a:p>
            <a:pPr marL="342900" marR="0" lvl="0" indent="-342900" algn="just" rtl="1">
              <a:spcBef>
                <a:spcPts val="0"/>
              </a:spcBef>
              <a:spcAft>
                <a:spcPts val="0"/>
              </a:spcAft>
              <a:buFont typeface="+mj-lt"/>
              <a:buAutoNum type="arabicPeriod"/>
            </a:pPr>
            <a:r>
              <a:rPr lang="ar-IQ" sz="2800" b="1" dirty="0" smtClean="0">
                <a:solidFill>
                  <a:schemeClr val="tx1"/>
                </a:solidFill>
                <a:latin typeface="Times New Roman"/>
                <a:ea typeface="Times New Roman"/>
                <a:cs typeface="Simplified Arabic"/>
              </a:rPr>
              <a:t>قانون </a:t>
            </a:r>
            <a:r>
              <a:rPr lang="ar-IQ" sz="2800" b="1" dirty="0">
                <a:solidFill>
                  <a:schemeClr val="tx1"/>
                </a:solidFill>
                <a:latin typeface="Times New Roman"/>
                <a:ea typeface="Times New Roman"/>
                <a:cs typeface="Simplified Arabic"/>
              </a:rPr>
              <a:t>العقوبات العراقي رقم (111) لسنة 1969 المعّدل.</a:t>
            </a:r>
            <a:endParaRPr lang="en-US" sz="2800" dirty="0">
              <a:solidFill>
                <a:schemeClr val="tx1"/>
              </a:solidFill>
              <a:latin typeface="Times New Roman"/>
              <a:ea typeface="Times New Roman"/>
            </a:endParaRPr>
          </a:p>
          <a:p>
            <a:pPr marL="342900" marR="0" lvl="0" indent="-342900" algn="just" rtl="1">
              <a:spcBef>
                <a:spcPts val="0"/>
              </a:spcBef>
              <a:spcAft>
                <a:spcPts val="0"/>
              </a:spcAft>
              <a:buFont typeface="+mj-lt"/>
              <a:buAutoNum type="arabicPeriod"/>
            </a:pPr>
            <a:r>
              <a:rPr lang="ar-IQ" sz="2800" b="1" dirty="0">
                <a:solidFill>
                  <a:schemeClr val="tx1"/>
                </a:solidFill>
                <a:latin typeface="Times New Roman"/>
                <a:ea typeface="Times New Roman"/>
                <a:cs typeface="Simplified Arabic"/>
              </a:rPr>
              <a:t>د. واثبة داود السعدي، قانون العقوبات/ القسم الخاص، ط5، </a:t>
            </a:r>
            <a:r>
              <a:rPr lang="ar-IQ" sz="2800" b="1" dirty="0" err="1">
                <a:solidFill>
                  <a:schemeClr val="tx1"/>
                </a:solidFill>
                <a:latin typeface="Times New Roman"/>
                <a:ea typeface="Times New Roman"/>
                <a:cs typeface="Simplified Arabic"/>
              </a:rPr>
              <a:t>العاتك</a:t>
            </a:r>
            <a:r>
              <a:rPr lang="ar-IQ" sz="2800" b="1" dirty="0">
                <a:solidFill>
                  <a:schemeClr val="tx1"/>
                </a:solidFill>
                <a:latin typeface="Times New Roman"/>
                <a:ea typeface="Times New Roman"/>
                <a:cs typeface="Simplified Arabic"/>
              </a:rPr>
              <a:t> لصناعة الكتاب، القاهرة، بدون سنة طبع</a:t>
            </a:r>
            <a:r>
              <a:rPr lang="ar-IQ" sz="2800" b="1" dirty="0" smtClean="0">
                <a:solidFill>
                  <a:schemeClr val="tx1"/>
                </a:solidFill>
                <a:latin typeface="Times New Roman"/>
                <a:ea typeface="Times New Roman"/>
                <a:cs typeface="Simplified Arabic"/>
              </a:rPr>
              <a:t>.</a:t>
            </a:r>
          </a:p>
          <a:p>
            <a:pPr marL="342900" marR="0" lvl="0" indent="-342900" algn="just" rtl="1">
              <a:spcBef>
                <a:spcPts val="0"/>
              </a:spcBef>
              <a:spcAft>
                <a:spcPts val="0"/>
              </a:spcAft>
              <a:buFont typeface="+mj-lt"/>
              <a:buAutoNum type="arabicPeriod"/>
            </a:pPr>
            <a:r>
              <a:rPr lang="ar-IQ" sz="2800" b="1" dirty="0" err="1" smtClean="0">
                <a:solidFill>
                  <a:schemeClr val="tx1"/>
                </a:solidFill>
                <a:latin typeface="Times New Roman"/>
                <a:ea typeface="Times New Roman"/>
                <a:cs typeface="Simplified Arabic"/>
              </a:rPr>
              <a:t>د.ماهر</a:t>
            </a:r>
            <a:r>
              <a:rPr lang="ar-IQ" sz="2800" b="1" dirty="0" smtClean="0">
                <a:solidFill>
                  <a:schemeClr val="tx1"/>
                </a:solidFill>
                <a:latin typeface="Times New Roman"/>
                <a:ea typeface="Times New Roman"/>
                <a:cs typeface="Simplified Arabic"/>
              </a:rPr>
              <a:t> عبد </a:t>
            </a:r>
            <a:r>
              <a:rPr lang="ar-IQ" sz="2800" b="1" dirty="0" err="1" smtClean="0">
                <a:solidFill>
                  <a:schemeClr val="tx1"/>
                </a:solidFill>
                <a:latin typeface="Times New Roman"/>
                <a:ea typeface="Times New Roman"/>
                <a:cs typeface="Simplified Arabic"/>
              </a:rPr>
              <a:t>شويش</a:t>
            </a:r>
            <a:r>
              <a:rPr lang="ar-IQ" sz="2800" b="1" dirty="0" smtClean="0">
                <a:solidFill>
                  <a:schemeClr val="tx1"/>
                </a:solidFill>
                <a:latin typeface="Times New Roman"/>
                <a:ea typeface="Times New Roman"/>
                <a:cs typeface="Simplified Arabic"/>
              </a:rPr>
              <a:t> الدرة, شرح قانون العقوبات/ القسم الخاص, </a:t>
            </a:r>
            <a:r>
              <a:rPr lang="ar-IQ" sz="2800" b="1" dirty="0" err="1" smtClean="0">
                <a:solidFill>
                  <a:schemeClr val="tx1"/>
                </a:solidFill>
                <a:latin typeface="Times New Roman"/>
                <a:ea typeface="Times New Roman"/>
                <a:cs typeface="Simplified Arabic"/>
              </a:rPr>
              <a:t>العاتك</a:t>
            </a:r>
            <a:r>
              <a:rPr lang="ar-IQ" sz="2800" b="1" dirty="0" smtClean="0">
                <a:solidFill>
                  <a:schemeClr val="tx1"/>
                </a:solidFill>
                <a:latin typeface="Times New Roman"/>
                <a:ea typeface="Times New Roman"/>
                <a:cs typeface="Simplified Arabic"/>
              </a:rPr>
              <a:t> لصناعة الكتاب, القاهرة, بدون سنة طبع,</a:t>
            </a:r>
            <a:endParaRPr lang="en-US" sz="2800" dirty="0">
              <a:solidFill>
                <a:schemeClr val="tx1"/>
              </a:solidFill>
              <a:latin typeface="Times New Roman"/>
              <a:ea typeface="Times New Roman"/>
            </a:endParaRPr>
          </a:p>
          <a:p>
            <a:pPr marL="0" indent="0" algn="r" rtl="1">
              <a:buNone/>
            </a:pPr>
            <a:endParaRPr lang="en-US" sz="2800" dirty="0"/>
          </a:p>
        </p:txBody>
      </p:sp>
      <p:sp>
        <p:nvSpPr>
          <p:cNvPr id="4" name="عنصر نائب لرقم الشريحة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085222593"/>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شريحة">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2898</TotalTime>
  <Words>425</Words>
  <Application>Microsoft Office PowerPoint</Application>
  <PresentationFormat>مخصص</PresentationFormat>
  <Paragraphs>48</Paragraphs>
  <Slides>10</Slides>
  <Notes>2</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شريحة</vt:lpstr>
      <vt:lpstr> محاضرات في مادة العقوبات/ القسم الخاص بعنوان جريمة الإنتفاع عن طريق استغلال الوظيفة</vt:lpstr>
      <vt:lpstr>تعريف جريمة الانتفاع عن طريق استغلال الوظيفة:</vt:lpstr>
      <vt:lpstr>عرض تقديمي في PowerPoint</vt:lpstr>
      <vt:lpstr>عرض تقديمي في PowerPoint</vt:lpstr>
      <vt:lpstr>عرض تقديمي في PowerPoint</vt:lpstr>
      <vt:lpstr>عرض تقديمي في PowerPoint</vt:lpstr>
      <vt:lpstr>عرض تقديمي في PowerPoint</vt:lpstr>
      <vt:lpstr>عقوبة جريمة الانتفاع عن طريق استغلال الوظيفة:</vt:lpstr>
      <vt:lpstr>المصادر:-</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trafficking in human</dc:title>
  <dc:creator>aows smart</dc:creator>
  <cp:lastModifiedBy>xComputer</cp:lastModifiedBy>
  <cp:revision>313</cp:revision>
  <dcterms:created xsi:type="dcterms:W3CDTF">2016-10-16T21:38:31Z</dcterms:created>
  <dcterms:modified xsi:type="dcterms:W3CDTF">2024-03-23T11:52:31Z</dcterms:modified>
</cp:coreProperties>
</file>