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24/07/1445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24/07/1445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24/07/1445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24/07/1445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24/07/1445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24/07/1445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24/07/1445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tahanzaidoon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Department of anesthesia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259632" y="2204864"/>
            <a:ext cx="6400800" cy="3456384"/>
          </a:xfrm>
        </p:spPr>
        <p:txBody>
          <a:bodyPr>
            <a:normAutofit fontScale="92500"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Practical pharmacology</a:t>
            </a:r>
          </a:p>
          <a:p>
            <a:pPr lvl="0"/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 </a:t>
            </a:r>
            <a:r>
              <a:rPr lang="en-US" sz="3600" b="1" dirty="0">
                <a:solidFill>
                  <a:srgbClr val="FF0000"/>
                </a:solidFill>
              </a:rPr>
              <a:t>Dr. </a:t>
            </a:r>
            <a:r>
              <a:rPr lang="en-US" sz="3600" b="1" dirty="0" err="1">
                <a:solidFill>
                  <a:srgbClr val="FF0000"/>
                </a:solidFill>
              </a:rPr>
              <a:t>zaidoon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abd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alwahab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altahan</a:t>
            </a:r>
            <a:endParaRPr lang="en-US" b="1" dirty="0">
              <a:solidFill>
                <a:srgbClr val="FF0000"/>
              </a:solidFill>
            </a:endParaRPr>
          </a:p>
          <a:p>
            <a:pPr lvl="0"/>
            <a:r>
              <a:rPr lang="en-US" sz="4400" b="1" dirty="0" smtClean="0">
                <a:solidFill>
                  <a:prstClr val="black"/>
                </a:solidFill>
              </a:rPr>
              <a:t>NEUROMUSCULAR </a:t>
            </a:r>
            <a:r>
              <a:rPr lang="en-US" sz="4400" b="1" dirty="0">
                <a:solidFill>
                  <a:prstClr val="black"/>
                </a:solidFill>
              </a:rPr>
              <a:t>BLOCKING AGENTS</a:t>
            </a:r>
          </a:p>
          <a:p>
            <a:pPr lvl="0"/>
            <a:r>
              <a:rPr lang="en-US" dirty="0" smtClean="0">
                <a:solidFill>
                  <a:prstClr val="black">
                    <a:tint val="75000"/>
                  </a:prstClr>
                </a:solidFill>
                <a:hlinkClick r:id="rId2"/>
              </a:rPr>
              <a:t>Altahanzaidoon@gmail.com</a:t>
            </a:r>
            <a:endParaRPr lang="ar-IQ" dirty="0">
              <a:solidFill>
                <a:prstClr val="black">
                  <a:tint val="75000"/>
                </a:prstClr>
              </a:solidFill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4379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These drugs block cholinergic transmission between motor nerve </a:t>
            </a:r>
            <a:r>
              <a:rPr lang="en-US" dirty="0" smtClean="0"/>
              <a:t>endings and </a:t>
            </a:r>
            <a:r>
              <a:rPr lang="en-US" dirty="0"/>
              <a:t>the nicotinic receptors on skeletal </a:t>
            </a:r>
            <a:r>
              <a:rPr lang="en-US" dirty="0" smtClean="0"/>
              <a:t>muscle</a:t>
            </a:r>
          </a:p>
          <a:p>
            <a:pPr algn="l" rtl="0"/>
            <a:r>
              <a:rPr lang="en-US" dirty="0" smtClean="0"/>
              <a:t>They possess </a:t>
            </a:r>
            <a:r>
              <a:rPr lang="en-US" dirty="0"/>
              <a:t>some chemical similarities to </a:t>
            </a:r>
            <a:r>
              <a:rPr lang="en-US" dirty="0" err="1"/>
              <a:t>ACh</a:t>
            </a:r>
            <a:r>
              <a:rPr lang="en-US" dirty="0"/>
              <a:t> and act either as </a:t>
            </a:r>
            <a:r>
              <a:rPr lang="en-US" dirty="0" smtClean="0"/>
              <a:t>antagonists (</a:t>
            </a:r>
            <a:r>
              <a:rPr lang="en-US" dirty="0" err="1" smtClean="0"/>
              <a:t>nondepolarizing</a:t>
            </a:r>
            <a:r>
              <a:rPr lang="en-US" dirty="0"/>
              <a:t>) or as agonists (depolarizing) at the receptors on </a:t>
            </a:r>
            <a:r>
              <a:rPr lang="en-US" dirty="0" smtClean="0"/>
              <a:t>the endplate </a:t>
            </a:r>
            <a:r>
              <a:rPr lang="en-US" dirty="0"/>
              <a:t>of the NMJ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0632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Nondepolarizing</a:t>
            </a:r>
            <a:r>
              <a:rPr lang="en-US" b="1" dirty="0">
                <a:solidFill>
                  <a:srgbClr val="FF0000"/>
                </a:solidFill>
              </a:rPr>
              <a:t> (competitive) blockers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b="1" dirty="0" err="1" smtClean="0"/>
              <a:t>Cisatracurium</a:t>
            </a:r>
            <a:r>
              <a:rPr lang="en-US" b="1" dirty="0" smtClean="0"/>
              <a:t> </a:t>
            </a:r>
            <a:r>
              <a:rPr lang="en-US" b="1" dirty="0"/>
              <a:t>: </a:t>
            </a:r>
            <a:r>
              <a:rPr lang="en-US" dirty="0" smtClean="0"/>
              <a:t>spontaneously degrades </a:t>
            </a:r>
            <a:r>
              <a:rPr lang="en-US" dirty="0"/>
              <a:t>in </a:t>
            </a:r>
            <a:r>
              <a:rPr lang="en-US" dirty="0" smtClean="0"/>
              <a:t>plasma.it </a:t>
            </a:r>
            <a:r>
              <a:rPr lang="en-US" dirty="0"/>
              <a:t>is often </a:t>
            </a:r>
            <a:r>
              <a:rPr lang="en-US" dirty="0" smtClean="0"/>
              <a:t>used in patients </a:t>
            </a:r>
            <a:r>
              <a:rPr lang="en-US" dirty="0"/>
              <a:t>with multisystem </a:t>
            </a:r>
            <a:r>
              <a:rPr lang="en-US" dirty="0" smtClean="0"/>
              <a:t>organ failure </a:t>
            </a:r>
            <a:r>
              <a:rPr lang="en-US" dirty="0"/>
              <a:t>because its </a:t>
            </a:r>
            <a:r>
              <a:rPr lang="en-US" dirty="0" smtClean="0"/>
              <a:t>metabolism is </a:t>
            </a:r>
            <a:r>
              <a:rPr lang="en-US" dirty="0"/>
              <a:t>independent of hepatic or </a:t>
            </a:r>
            <a:r>
              <a:rPr lang="en-US" dirty="0" smtClean="0"/>
              <a:t>renal function</a:t>
            </a:r>
          </a:p>
          <a:p>
            <a:pPr algn="l" rtl="0"/>
            <a:endParaRPr lang="en-US" dirty="0" smtClean="0"/>
          </a:p>
          <a:p>
            <a:pPr marL="0" indent="0" algn="l" rtl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</a:p>
          <a:p>
            <a:pPr marL="0" indent="0" algn="l" rtl="0">
              <a:buNone/>
            </a:pPr>
            <a:endParaRPr lang="en-US" dirty="0" smtClean="0"/>
          </a:p>
          <a:p>
            <a:pPr algn="l" rtl="0"/>
            <a:endParaRPr lang="ar-IQ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779778"/>
            <a:ext cx="5904656" cy="2908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31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err="1"/>
              <a:t>Mivacurium</a:t>
            </a:r>
            <a:r>
              <a:rPr lang="en-US" b="1" dirty="0"/>
              <a:t>:</a:t>
            </a:r>
            <a:r>
              <a:rPr lang="en-US" dirty="0"/>
              <a:t> is eliminated by plasma </a:t>
            </a:r>
            <a:r>
              <a:rPr lang="en-US" dirty="0" smtClean="0"/>
              <a:t>cholinesterase .</a:t>
            </a:r>
          </a:p>
          <a:p>
            <a:pPr algn="l" rtl="0"/>
            <a:endParaRPr lang="en-US" dirty="0"/>
          </a:p>
          <a:p>
            <a:pPr algn="l" rtl="0"/>
            <a:endParaRPr lang="ar-IQ" dirty="0"/>
          </a:p>
        </p:txBody>
      </p:sp>
      <p:pic>
        <p:nvPicPr>
          <p:cNvPr id="6" name="صورة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780928"/>
            <a:ext cx="4800431" cy="3505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83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err="1"/>
              <a:t>Pancuronium</a:t>
            </a:r>
            <a:r>
              <a:rPr lang="en-US" b="1" dirty="0"/>
              <a:t>:</a:t>
            </a:r>
            <a:r>
              <a:rPr lang="en-US" dirty="0"/>
              <a:t> is excreted unchanged in urine, its </a:t>
            </a:r>
            <a:r>
              <a:rPr lang="en-US" dirty="0" err="1"/>
              <a:t>vagolytic</a:t>
            </a:r>
            <a:r>
              <a:rPr lang="en-US" dirty="0"/>
              <a:t> ( increase heart rate</a:t>
            </a:r>
            <a:r>
              <a:rPr lang="en-US" dirty="0" smtClean="0"/>
              <a:t>) , trade name (</a:t>
            </a:r>
            <a:r>
              <a:rPr lang="en-US" dirty="0" err="1" smtClean="0"/>
              <a:t>pavulon</a:t>
            </a:r>
            <a:r>
              <a:rPr lang="en-US" dirty="0" smtClean="0"/>
              <a:t> )</a:t>
            </a:r>
          </a:p>
          <a:p>
            <a:pPr algn="l" rtl="0"/>
            <a:endParaRPr lang="en-US" dirty="0"/>
          </a:p>
          <a:p>
            <a:pPr algn="l" rtl="0"/>
            <a:endParaRPr lang="ar-IQ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140968"/>
            <a:ext cx="6120680" cy="3411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2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 err="1"/>
              <a:t>Rocuronium</a:t>
            </a:r>
            <a:r>
              <a:rPr lang="en-US" b="1" dirty="0"/>
              <a:t> and </a:t>
            </a:r>
            <a:r>
              <a:rPr lang="en-US" b="1" dirty="0" err="1"/>
              <a:t>Vecuronium</a:t>
            </a:r>
            <a:r>
              <a:rPr lang="en-US" b="1" dirty="0"/>
              <a:t>: </a:t>
            </a:r>
            <a:r>
              <a:rPr lang="en-US" dirty="0"/>
              <a:t>are </a:t>
            </a:r>
            <a:r>
              <a:rPr lang="en-US" dirty="0" err="1"/>
              <a:t>deacetylated</a:t>
            </a:r>
            <a:r>
              <a:rPr lang="en-US" dirty="0"/>
              <a:t> in the liver and excreted unchanged in </a:t>
            </a:r>
            <a:r>
              <a:rPr lang="en-US" dirty="0" smtClean="0"/>
              <a:t>bile , trade name </a:t>
            </a:r>
            <a:r>
              <a:rPr lang="en-US" dirty="0"/>
              <a:t>of </a:t>
            </a:r>
            <a:r>
              <a:rPr lang="en-US" dirty="0" err="1" smtClean="0"/>
              <a:t>rocuronium</a:t>
            </a:r>
            <a:r>
              <a:rPr lang="en-US" dirty="0" smtClean="0"/>
              <a:t> (</a:t>
            </a:r>
            <a:r>
              <a:rPr lang="en-US" dirty="0" err="1" smtClean="0"/>
              <a:t>esmeron</a:t>
            </a:r>
            <a:r>
              <a:rPr lang="en-US" dirty="0" smtClean="0"/>
              <a:t>)</a:t>
            </a:r>
            <a:endParaRPr lang="en-US" dirty="0"/>
          </a:p>
          <a:p>
            <a:pPr algn="l" rtl="0"/>
            <a:endParaRPr lang="ar-IQ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7967" y="3789040"/>
            <a:ext cx="5268061" cy="3062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88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Depolarizing agents</a:t>
            </a:r>
            <a:endParaRPr lang="ar-IQ" b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dirty="0"/>
              <a:t>Succinylcholine :</a:t>
            </a:r>
            <a:r>
              <a:rPr lang="en-US" dirty="0"/>
              <a:t> the duration of action of </a:t>
            </a:r>
            <a:r>
              <a:rPr lang="en-US" dirty="0" smtClean="0"/>
              <a:t>succinylcholine is </a:t>
            </a:r>
            <a:r>
              <a:rPr lang="en-US" dirty="0"/>
              <a:t>extremely short, due to rapid hydrolysis by plasma </a:t>
            </a:r>
            <a:r>
              <a:rPr lang="en-US" dirty="0" smtClean="0"/>
              <a:t>cholinesterase </a:t>
            </a:r>
          </a:p>
          <a:p>
            <a:pPr algn="l" rtl="0"/>
            <a:r>
              <a:rPr lang="en-US" dirty="0"/>
              <a:t>Drug effects rapidly </a:t>
            </a:r>
            <a:r>
              <a:rPr lang="en-US" dirty="0" smtClean="0"/>
              <a:t>disappear upon discontinuation</a:t>
            </a:r>
            <a:r>
              <a:rPr lang="en-US" dirty="0"/>
              <a:t> </a:t>
            </a:r>
            <a:r>
              <a:rPr lang="en-US" dirty="0" smtClean="0"/>
              <a:t>3-5 min</a:t>
            </a:r>
          </a:p>
          <a:p>
            <a:pPr algn="l" rtl="0"/>
            <a:r>
              <a:rPr lang="en-US" dirty="0" smtClean="0"/>
              <a:t>Trade name (</a:t>
            </a:r>
            <a:r>
              <a:rPr lang="en-US" dirty="0" err="1" smtClean="0"/>
              <a:t>scoline</a:t>
            </a:r>
            <a:r>
              <a:rPr lang="en-US" dirty="0" smtClean="0"/>
              <a:t>) </a:t>
            </a:r>
          </a:p>
          <a:p>
            <a:pPr algn="l" rtl="0"/>
            <a:endParaRPr lang="en-US" dirty="0" smtClean="0"/>
          </a:p>
          <a:p>
            <a:pPr algn="l" rtl="0"/>
            <a:endParaRPr lang="ar-IQ" dirty="0"/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4275" y="3789040"/>
            <a:ext cx="3802181" cy="2880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1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178</Words>
  <Application>Microsoft Office PowerPoint</Application>
  <PresentationFormat>عرض على الشاشة (3:4)‏</PresentationFormat>
  <Paragraphs>18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سمة Office</vt:lpstr>
      <vt:lpstr>Department of anesthesia</vt:lpstr>
      <vt:lpstr>عرض تقديمي في PowerPoint</vt:lpstr>
      <vt:lpstr>Nondepolarizing (competitive) blockers</vt:lpstr>
      <vt:lpstr>عرض تقديمي في PowerPoint</vt:lpstr>
      <vt:lpstr>عرض تقديمي في PowerPoint</vt:lpstr>
      <vt:lpstr>عرض تقديمي في PowerPoint</vt:lpstr>
      <vt:lpstr>Depolarizing agents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anesthesia</dc:title>
  <dc:creator>dr.zaidoon</dc:creator>
  <cp:lastModifiedBy>Maher</cp:lastModifiedBy>
  <cp:revision>17</cp:revision>
  <dcterms:created xsi:type="dcterms:W3CDTF">2024-02-03T06:02:50Z</dcterms:created>
  <dcterms:modified xsi:type="dcterms:W3CDTF">2024-02-03T07:40:54Z</dcterms:modified>
</cp:coreProperties>
</file>