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ahanzaidoon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Department of anesthesia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pPr lvl="0"/>
            <a:r>
              <a:rPr lang="en-US" sz="3000" dirty="0">
                <a:solidFill>
                  <a:prstClr val="black"/>
                </a:solidFill>
              </a:rPr>
              <a:t>Practical pharmacology</a:t>
            </a:r>
          </a:p>
          <a:p>
            <a:pPr lvl="0"/>
            <a:r>
              <a:rPr lang="en-US" sz="30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sz="3300" b="1" dirty="0">
                <a:solidFill>
                  <a:srgbClr val="FF0000"/>
                </a:solidFill>
              </a:rPr>
              <a:t>Dr. </a:t>
            </a:r>
            <a:r>
              <a:rPr lang="en-US" sz="3300" b="1" dirty="0" err="1">
                <a:solidFill>
                  <a:srgbClr val="FF0000"/>
                </a:solidFill>
              </a:rPr>
              <a:t>zaidoon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abd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alwahab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altahan</a:t>
            </a:r>
            <a:endParaRPr lang="en-US" sz="3000" b="1" dirty="0">
              <a:solidFill>
                <a:srgbClr val="FF0000"/>
              </a:solidFill>
            </a:endParaRPr>
          </a:p>
          <a:p>
            <a:pPr lvl="0"/>
            <a:r>
              <a:rPr lang="en-US" sz="4100" b="1" dirty="0">
                <a:solidFill>
                  <a:prstClr val="black"/>
                </a:solidFill>
              </a:rPr>
              <a:t>General </a:t>
            </a:r>
            <a:r>
              <a:rPr lang="en-US" sz="4100" b="1" dirty="0" smtClean="0">
                <a:solidFill>
                  <a:prstClr val="black"/>
                </a:solidFill>
              </a:rPr>
              <a:t>Anesthesia</a:t>
            </a:r>
            <a:endParaRPr lang="en-US" sz="4100" b="1" dirty="0">
              <a:solidFill>
                <a:prstClr val="black"/>
              </a:solidFill>
            </a:endParaRPr>
          </a:p>
          <a:p>
            <a:pPr lvl="0"/>
            <a:r>
              <a:rPr lang="en-US" sz="3000" dirty="0">
                <a:solidFill>
                  <a:prstClr val="black">
                    <a:tint val="75000"/>
                  </a:prstClr>
                </a:solidFill>
                <a:hlinkClick r:id="rId2"/>
              </a:rPr>
              <a:t>Altahanzaidoon@gmail.com</a:t>
            </a:r>
            <a:endParaRPr lang="ar-IQ" sz="3000" dirty="0">
              <a:solidFill>
                <a:prstClr val="black">
                  <a:tint val="75000"/>
                </a:prstClr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80144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Barbiturates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Thiopental </a:t>
            </a:r>
            <a:r>
              <a:rPr lang="en-US" dirty="0" smtClean="0"/>
              <a:t>is </a:t>
            </a:r>
            <a:r>
              <a:rPr lang="en-US" dirty="0"/>
              <a:t>an ultra-short-acting </a:t>
            </a:r>
            <a:r>
              <a:rPr lang="en-US" dirty="0" smtClean="0"/>
              <a:t>barbiturate with </a:t>
            </a:r>
            <a:r>
              <a:rPr lang="en-US" dirty="0"/>
              <a:t>high lipid solubility.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a potent anesthetic but a weak </a:t>
            </a:r>
            <a:r>
              <a:rPr lang="en-US" dirty="0" smtClean="0"/>
              <a:t>analgesic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57048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Benzodiazepines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Benzodiazepines The </a:t>
            </a:r>
            <a:r>
              <a:rPr lang="en-US" dirty="0"/>
              <a:t>benzodiazepines are used in conjunction with anesthetics </a:t>
            </a:r>
            <a:r>
              <a:rPr lang="en-US" dirty="0" smtClean="0"/>
              <a:t>for sedation </a:t>
            </a:r>
            <a:r>
              <a:rPr lang="en-US" dirty="0"/>
              <a:t>and </a:t>
            </a:r>
            <a:r>
              <a:rPr lang="en-US" dirty="0" smtClean="0"/>
              <a:t>amnesia.</a:t>
            </a:r>
          </a:p>
          <a:p>
            <a:pPr algn="l" rtl="0"/>
            <a:r>
              <a:rPr lang="en-US" dirty="0"/>
              <a:t>The most commonly used </a:t>
            </a:r>
            <a:r>
              <a:rPr lang="en-US" dirty="0" smtClean="0"/>
              <a:t>is;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midazolam</a:t>
            </a:r>
          </a:p>
          <a:p>
            <a:pPr algn="l" rtl="0"/>
            <a:r>
              <a:rPr lang="en-US" dirty="0" smtClean="0"/>
              <a:t>Diazepam </a:t>
            </a:r>
          </a:p>
          <a:p>
            <a:pPr algn="l" rtl="0"/>
            <a:r>
              <a:rPr lang="en-US" smtClean="0"/>
              <a:t>lorazepam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9265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General anesthesia is a </a:t>
            </a:r>
            <a:r>
              <a:rPr lang="en-US" dirty="0">
                <a:solidFill>
                  <a:srgbClr val="FF0000"/>
                </a:solidFill>
              </a:rPr>
              <a:t>reversible state </a:t>
            </a:r>
            <a:r>
              <a:rPr lang="en-US" dirty="0"/>
              <a:t>of central nervous system (</a:t>
            </a:r>
            <a:r>
              <a:rPr lang="en-US" dirty="0" smtClean="0"/>
              <a:t>CNS) depression</a:t>
            </a:r>
            <a:r>
              <a:rPr lang="en-US" dirty="0"/>
              <a:t>, causing loss of response to and perception of stimuli. </a:t>
            </a:r>
            <a:endParaRPr lang="en-US" dirty="0" smtClean="0"/>
          </a:p>
          <a:p>
            <a:pPr algn="l" rtl="0"/>
            <a:r>
              <a:rPr lang="en-US" dirty="0" smtClean="0"/>
              <a:t>The state </a:t>
            </a:r>
            <a:r>
              <a:rPr lang="en-US" dirty="0"/>
              <a:t>of general anesthesia can be divided into three stages: </a:t>
            </a:r>
            <a:endParaRPr lang="en-US" dirty="0" smtClean="0"/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induction, maintenance</a:t>
            </a:r>
            <a:r>
              <a:rPr lang="en-US" b="1" dirty="0">
                <a:solidFill>
                  <a:srgbClr val="FF0000"/>
                </a:solidFill>
              </a:rPr>
              <a:t>, and recovery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Induction </a:t>
            </a:r>
            <a:r>
              <a:rPr lang="en-US" dirty="0"/>
              <a:t>is the time from administration of </a:t>
            </a:r>
            <a:r>
              <a:rPr lang="en-US" dirty="0" smtClean="0"/>
              <a:t>a potent </a:t>
            </a:r>
            <a:r>
              <a:rPr lang="en-US" dirty="0"/>
              <a:t>anesthetic to development of </a:t>
            </a:r>
            <a:r>
              <a:rPr lang="en-US" dirty="0" smtClean="0"/>
              <a:t>unconsciousness </a:t>
            </a:r>
          </a:p>
          <a:p>
            <a:pPr algn="l" rtl="0"/>
            <a:r>
              <a:rPr lang="en-US" dirty="0" smtClean="0"/>
              <a:t>Maintenance is </a:t>
            </a:r>
            <a:r>
              <a:rPr lang="en-US" dirty="0"/>
              <a:t>the sustained period of general anesthesia. </a:t>
            </a:r>
            <a:endParaRPr lang="en-US" dirty="0" smtClean="0"/>
          </a:p>
          <a:p>
            <a:pPr algn="l" rtl="0"/>
            <a:r>
              <a:rPr lang="en-US" dirty="0" smtClean="0"/>
              <a:t>Recovery </a:t>
            </a:r>
            <a:r>
              <a:rPr lang="en-US" dirty="0"/>
              <a:t>starts with the </a:t>
            </a:r>
            <a:r>
              <a:rPr lang="en-US" dirty="0" smtClean="0"/>
              <a:t>discontinuation of </a:t>
            </a:r>
            <a:r>
              <a:rPr lang="en-US" dirty="0"/>
              <a:t>the anesthetic and continues until the return of </a:t>
            </a:r>
            <a:r>
              <a:rPr lang="en-US" dirty="0" smtClean="0"/>
              <a:t>consciousness and </a:t>
            </a:r>
            <a:r>
              <a:rPr lang="en-US" dirty="0"/>
              <a:t>protective reflexes.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6379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INHALATION ANESTHETICS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Inhaled gases are used primarily for maintenance of anesthesia </a:t>
            </a:r>
            <a:r>
              <a:rPr lang="en-US" dirty="0" smtClean="0"/>
              <a:t>after administration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03907"/>
            <a:ext cx="3816424" cy="367367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090769"/>
            <a:ext cx="4104456" cy="368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18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0">
              <a:spcBef>
                <a:spcPct val="20000"/>
              </a:spcBef>
            </a:pPr>
            <a:r>
              <a:rPr lang="en-US" sz="4900" b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Isoflurane</a:t>
            </a:r>
            <a:r>
              <a:rPr lang="en-US" sz="3000" b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</a:t>
            </a:r>
            <a:br>
              <a:rPr lang="en-US" sz="3000" b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it </a:t>
            </a:r>
            <a:r>
              <a:rPr lang="en-US" b="1" dirty="0"/>
              <a:t>undergoes little metabolism, isoflurane is considered nontoxic </a:t>
            </a:r>
            <a:r>
              <a:rPr lang="en-US" b="1" dirty="0" smtClean="0"/>
              <a:t>to the </a:t>
            </a:r>
            <a:r>
              <a:rPr lang="en-US" b="1" dirty="0"/>
              <a:t>liver and kidney. </a:t>
            </a:r>
            <a:endParaRPr lang="en-US" b="1" dirty="0" smtClean="0"/>
          </a:p>
          <a:p>
            <a:pPr algn="l" rtl="0"/>
            <a:r>
              <a:rPr lang="en-US" b="1" dirty="0" smtClean="0"/>
              <a:t>Its </a:t>
            </a:r>
            <a:r>
              <a:rPr lang="en-US" b="1" dirty="0"/>
              <a:t>pungent odor stimulates respiratory </a:t>
            </a:r>
            <a:r>
              <a:rPr lang="en-US" b="1" dirty="0" smtClean="0"/>
              <a:t>reflexes (breath </a:t>
            </a:r>
            <a:r>
              <a:rPr lang="en-US" b="1" dirty="0"/>
              <a:t>holding, salivation, coughing, laryngospasm), so it is not </a:t>
            </a:r>
            <a:r>
              <a:rPr lang="en-US" b="1" dirty="0" smtClean="0"/>
              <a:t>used for </a:t>
            </a:r>
            <a:r>
              <a:rPr lang="en-US" b="1" dirty="0"/>
              <a:t>inhalation </a:t>
            </a:r>
            <a:r>
              <a:rPr lang="en-US" b="1" dirty="0" smtClean="0"/>
              <a:t>induction.</a:t>
            </a:r>
          </a:p>
          <a:p>
            <a:pPr algn="l" rtl="0"/>
            <a:r>
              <a:rPr lang="en-US" b="1" dirty="0"/>
              <a:t>less ideal for short procedures; however, its low cost makes it </a:t>
            </a:r>
            <a:r>
              <a:rPr lang="en-US" b="1" dirty="0" smtClean="0"/>
              <a:t>a good </a:t>
            </a:r>
            <a:r>
              <a:rPr lang="en-US" b="1" dirty="0"/>
              <a:t>option for longer surgeries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2632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Arial"/>
              </a:rPr>
              <a:t>Desflurane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err="1"/>
              <a:t>Desflurane</a:t>
            </a:r>
            <a:r>
              <a:rPr lang="en-US" dirty="0"/>
              <a:t> </a:t>
            </a:r>
            <a:r>
              <a:rPr lang="en-US" dirty="0" smtClean="0"/>
              <a:t>provides </a:t>
            </a:r>
            <a:r>
              <a:rPr lang="en-US" dirty="0"/>
              <a:t>very rapid onset and </a:t>
            </a:r>
            <a:r>
              <a:rPr lang="en-US" dirty="0" smtClean="0"/>
              <a:t>recovery due </a:t>
            </a:r>
            <a:r>
              <a:rPr lang="en-US" dirty="0"/>
              <a:t>to low blood solubility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This makes it a popular anesthetic for </a:t>
            </a:r>
            <a:r>
              <a:rPr lang="en-US" dirty="0" smtClean="0"/>
              <a:t>short procedures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has a low volatility, which </a:t>
            </a:r>
            <a:r>
              <a:rPr lang="en-US" dirty="0" smtClean="0"/>
              <a:t>require administration </a:t>
            </a:r>
            <a:r>
              <a:rPr lang="en-US" dirty="0"/>
              <a:t>via </a:t>
            </a:r>
            <a:r>
              <a:rPr lang="en-US" dirty="0" smtClean="0"/>
              <a:t>a special </a:t>
            </a:r>
            <a:r>
              <a:rPr lang="en-US" dirty="0"/>
              <a:t>heated </a:t>
            </a:r>
            <a:r>
              <a:rPr lang="en-US" dirty="0" smtClean="0"/>
              <a:t>vaporizer</a:t>
            </a:r>
          </a:p>
          <a:p>
            <a:pPr algn="l" rtl="0"/>
            <a:r>
              <a:rPr lang="en-US" dirty="0" err="1"/>
              <a:t>Desflurane</a:t>
            </a:r>
            <a:r>
              <a:rPr lang="en-US" dirty="0"/>
              <a:t> has </a:t>
            </a:r>
            <a:r>
              <a:rPr lang="en-US" dirty="0" smtClean="0"/>
              <a:t>significant respiratory </a:t>
            </a:r>
            <a:r>
              <a:rPr lang="en-US" dirty="0"/>
              <a:t>irritation like isoflurane so it should not be used </a:t>
            </a:r>
            <a:r>
              <a:rPr lang="en-US" dirty="0" smtClean="0"/>
              <a:t>for inhalation </a:t>
            </a:r>
            <a:r>
              <a:rPr lang="en-US" dirty="0"/>
              <a:t>induction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Its degradation is minimal and tissue toxicity </a:t>
            </a:r>
            <a:r>
              <a:rPr lang="en-US" dirty="0" smtClean="0"/>
              <a:t>is rare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Higher </a:t>
            </a:r>
            <a:r>
              <a:rPr lang="en-US" dirty="0"/>
              <a:t>cost occasionally prohibits its </a:t>
            </a:r>
            <a:r>
              <a:rPr lang="en-US" dirty="0" smtClean="0"/>
              <a:t>use.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741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Sevoflurane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Sevoflurane </a:t>
            </a:r>
            <a:r>
              <a:rPr lang="en-US" dirty="0" smtClean="0"/>
              <a:t>has </a:t>
            </a:r>
            <a:r>
              <a:rPr lang="en-US" dirty="0"/>
              <a:t>low pungency or </a:t>
            </a:r>
            <a:r>
              <a:rPr lang="en-US" dirty="0" smtClean="0"/>
              <a:t>respiratory irritation</a:t>
            </a:r>
            <a:r>
              <a:rPr lang="en-US" dirty="0"/>
              <a:t>. This makes it useful for inhalation induction, especially </a:t>
            </a:r>
            <a:r>
              <a:rPr lang="en-US" dirty="0" smtClean="0"/>
              <a:t>with pediatric patients</a:t>
            </a:r>
          </a:p>
          <a:p>
            <a:pPr algn="l" rtl="0"/>
            <a:r>
              <a:rPr lang="en-US" dirty="0"/>
              <a:t>It has a </a:t>
            </a:r>
            <a:r>
              <a:rPr lang="en-US" dirty="0" smtClean="0"/>
              <a:t>rapid onset </a:t>
            </a:r>
            <a:r>
              <a:rPr lang="en-US" dirty="0"/>
              <a:t>and recovery due to low blood solubility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Sevoflurane has </a:t>
            </a:r>
            <a:r>
              <a:rPr lang="en-US" dirty="0" smtClean="0"/>
              <a:t>low hepatotoxic potential</a:t>
            </a:r>
          </a:p>
          <a:p>
            <a:pPr algn="l" rtl="0"/>
            <a:r>
              <a:rPr lang="en-US" dirty="0"/>
              <a:t>may be nephrotoxic with very low </a:t>
            </a:r>
            <a:r>
              <a:rPr lang="en-US" dirty="0" smtClean="0"/>
              <a:t>fresh gas </a:t>
            </a:r>
            <a:r>
              <a:rPr lang="en-US" dirty="0"/>
              <a:t>flow that allows longer chemical reaction time</a:t>
            </a:r>
            <a:endParaRPr lang="en-US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199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Nitrous oxide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Nitrous oxide </a:t>
            </a:r>
            <a:r>
              <a:rPr lang="en-US" dirty="0" smtClean="0"/>
              <a:t>("</a:t>
            </a:r>
            <a:r>
              <a:rPr lang="en-US" dirty="0"/>
              <a:t>laughing gas") is a </a:t>
            </a:r>
            <a:r>
              <a:rPr lang="en-US" dirty="0" smtClean="0"/>
              <a:t>nonirritating potent </a:t>
            </a:r>
            <a:r>
              <a:rPr lang="en-US" dirty="0"/>
              <a:t>sedative that is unable to create a state of general </a:t>
            </a:r>
            <a:r>
              <a:rPr lang="en-US" dirty="0" smtClean="0"/>
              <a:t>anesthesia</a:t>
            </a:r>
          </a:p>
          <a:p>
            <a:pPr algn="l" rtl="0"/>
            <a:r>
              <a:rPr lang="en-US" dirty="0"/>
              <a:t>Nitrous oxide does not depress respiration, and maintains </a:t>
            </a:r>
            <a:r>
              <a:rPr lang="en-US" dirty="0" smtClean="0"/>
              <a:t>cardiovascular hemodynamics </a:t>
            </a:r>
            <a:r>
              <a:rPr lang="en-US" dirty="0"/>
              <a:t>as well as muscular </a:t>
            </a:r>
            <a:r>
              <a:rPr lang="en-US" dirty="0" smtClean="0"/>
              <a:t>strength</a:t>
            </a:r>
          </a:p>
          <a:p>
            <a:pPr algn="l" rtl="0"/>
            <a:r>
              <a:rPr lang="en-US" dirty="0"/>
              <a:t>Nitrous oxide is poorly soluble in </a:t>
            </a:r>
            <a:r>
              <a:rPr lang="en-US" dirty="0" smtClean="0"/>
              <a:t>blood and </a:t>
            </a:r>
            <a:r>
              <a:rPr lang="en-US" dirty="0"/>
              <a:t>other tissues, allowing it to move very rapidly in and out of </a:t>
            </a:r>
            <a:r>
              <a:rPr lang="en-US" dirty="0" smtClean="0"/>
              <a:t>the body.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6043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INTRAVENOUS ANESTHETICS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IV anesthetics cause rapid induction of anesthesia often occurring in </a:t>
            </a:r>
            <a:r>
              <a:rPr lang="en-US" dirty="0" smtClean="0"/>
              <a:t>1 minute </a:t>
            </a:r>
            <a:r>
              <a:rPr lang="en-US" dirty="0"/>
              <a:t>or less. It is the most common way to induce anesthesia </a:t>
            </a:r>
            <a:r>
              <a:rPr lang="en-US" dirty="0" smtClean="0"/>
              <a:t>before maintenance </a:t>
            </a:r>
            <a:r>
              <a:rPr lang="en-US" dirty="0"/>
              <a:t>of anesthesia with an inhalation </a:t>
            </a:r>
            <a:r>
              <a:rPr lang="en-US" dirty="0" smtClean="0"/>
              <a:t>agent</a:t>
            </a:r>
          </a:p>
          <a:p>
            <a:pPr algn="l" rtl="0"/>
            <a:r>
              <a:rPr lang="en-US" dirty="0"/>
              <a:t>IV anesthetics </a:t>
            </a:r>
            <a:r>
              <a:rPr lang="en-US" dirty="0" smtClean="0"/>
              <a:t>may be </a:t>
            </a:r>
            <a:r>
              <a:rPr lang="en-US" dirty="0"/>
              <a:t>used as single agents for short procedures or administered as infusions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896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Arial"/>
              </a:rPr>
              <a:t>Propofol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is an IV sedative/hypnotic used for </a:t>
            </a:r>
            <a:r>
              <a:rPr lang="en-US" dirty="0" smtClean="0"/>
              <a:t>induction and/or </a:t>
            </a:r>
            <a:r>
              <a:rPr lang="en-US" dirty="0"/>
              <a:t>maintenance of </a:t>
            </a:r>
            <a:r>
              <a:rPr lang="en-US" dirty="0" smtClean="0"/>
              <a:t>anesthesia</a:t>
            </a:r>
          </a:p>
          <a:p>
            <a:pPr algn="l" rtl="0"/>
            <a:r>
              <a:rPr lang="en-US" dirty="0"/>
              <a:t>It is widely used and has </a:t>
            </a:r>
            <a:r>
              <a:rPr lang="en-US" dirty="0" smtClean="0"/>
              <a:t>replaced thiopental </a:t>
            </a:r>
            <a:r>
              <a:rPr lang="en-US" dirty="0"/>
              <a:t>as the first choice for </a:t>
            </a:r>
            <a:r>
              <a:rPr lang="en-US" dirty="0" smtClean="0"/>
              <a:t>induction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348180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485</Words>
  <Application>Microsoft Office PowerPoint</Application>
  <PresentationFormat>عرض على الشاشة (3:4)‏</PresentationFormat>
  <Paragraphs>48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Department of anesthesia</vt:lpstr>
      <vt:lpstr>عرض تقديمي في PowerPoint</vt:lpstr>
      <vt:lpstr>INHALATION ANESTHETICS</vt:lpstr>
      <vt:lpstr>Isoflurane  </vt:lpstr>
      <vt:lpstr>Desflurane</vt:lpstr>
      <vt:lpstr>Sevoflurane</vt:lpstr>
      <vt:lpstr>Nitrous oxide</vt:lpstr>
      <vt:lpstr>INTRAVENOUS ANESTHETICS</vt:lpstr>
      <vt:lpstr>Propofol</vt:lpstr>
      <vt:lpstr>Barbiturates</vt:lpstr>
      <vt:lpstr>Benzodiazepines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</dc:title>
  <dc:creator>dr.zaidoon</dc:creator>
  <cp:lastModifiedBy>Maher</cp:lastModifiedBy>
  <cp:revision>11</cp:revision>
  <dcterms:created xsi:type="dcterms:W3CDTF">2024-02-10T05:38:15Z</dcterms:created>
  <dcterms:modified xsi:type="dcterms:W3CDTF">2024-02-10T06:59:26Z</dcterms:modified>
</cp:coreProperties>
</file>