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18/07/1445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ahanzaidoon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Department of anesthesia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324036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Practical pharmacology</a:t>
            </a:r>
          </a:p>
          <a:p>
            <a:pPr lvl="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Dr. </a:t>
            </a:r>
            <a:r>
              <a:rPr lang="en-US" b="1" dirty="0" err="1">
                <a:solidFill>
                  <a:prstClr val="black"/>
                </a:solidFill>
              </a:rPr>
              <a:t>zaidoon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abd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alwahab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altahan</a:t>
            </a:r>
            <a:endParaRPr lang="en-US" b="1" dirty="0">
              <a:solidFill>
                <a:prstClr val="black"/>
              </a:solidFill>
            </a:endParaRPr>
          </a:p>
          <a:p>
            <a:pPr lvl="0"/>
            <a:r>
              <a:rPr lang="en-US" sz="4400" b="1" dirty="0">
                <a:solidFill>
                  <a:prstClr val="black"/>
                </a:solidFill>
              </a:rPr>
              <a:t>Anxiolytic and</a:t>
            </a:r>
          </a:p>
          <a:p>
            <a:pPr lvl="0"/>
            <a:r>
              <a:rPr lang="en-US" sz="4400" b="1" dirty="0">
                <a:solidFill>
                  <a:prstClr val="black"/>
                </a:solidFill>
              </a:rPr>
              <a:t>Hypnotic </a:t>
            </a:r>
            <a:r>
              <a:rPr lang="en-US" sz="4400" b="1" dirty="0" smtClean="0">
                <a:solidFill>
                  <a:prstClr val="black"/>
                </a:solidFill>
              </a:rPr>
              <a:t>Drug</a:t>
            </a:r>
            <a:endParaRPr lang="en-US" sz="4400" b="1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>
                    <a:tint val="75000"/>
                  </a:prstClr>
                </a:solidFill>
                <a:hlinkClick r:id="rId2"/>
              </a:rPr>
              <a:t>Altahanzaidoon@gmail.com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057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b="1" dirty="0">
                <a:solidFill>
                  <a:srgbClr val="FF0000"/>
                </a:solidFill>
                <a:ea typeface="+mn-ea"/>
                <a:cs typeface="+mn-cs"/>
              </a:rPr>
              <a:t>Anxiolytic and</a:t>
            </a:r>
            <a:br>
              <a:rPr lang="en-US" b="1" dirty="0">
                <a:solidFill>
                  <a:srgbClr val="FF0000"/>
                </a:solidFill>
                <a:ea typeface="+mn-ea"/>
                <a:cs typeface="+mn-cs"/>
              </a:rPr>
            </a:br>
            <a:r>
              <a:rPr lang="en-US" b="1" dirty="0">
                <a:solidFill>
                  <a:srgbClr val="FF0000"/>
                </a:solidFill>
                <a:ea typeface="+mn-ea"/>
                <a:cs typeface="+mn-cs"/>
              </a:rPr>
              <a:t>Hypnotic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>Drugs</a:t>
            </a:r>
            <a:r>
              <a:rPr lang="en-US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anxiety are among the most common mental </a:t>
            </a:r>
            <a:r>
              <a:rPr lang="en-US" dirty="0" smtClean="0"/>
              <a:t>disorders. Anxiety </a:t>
            </a:r>
            <a:r>
              <a:rPr lang="en-US" dirty="0"/>
              <a:t>is an unpleasant state of tension, apprehension, or uneasiness</a:t>
            </a:r>
          </a:p>
          <a:p>
            <a:pPr algn="l" rtl="0"/>
            <a:r>
              <a:rPr lang="en-US" dirty="0"/>
              <a:t>Because many antianxiety </a:t>
            </a:r>
            <a:r>
              <a:rPr lang="en-US" dirty="0" smtClean="0"/>
              <a:t>drugs also </a:t>
            </a:r>
            <a:r>
              <a:rPr lang="en-US" dirty="0"/>
              <a:t>cause some sedation, they may be used clinically as both </a:t>
            </a:r>
            <a:r>
              <a:rPr lang="en-US" dirty="0" smtClean="0"/>
              <a:t>anxiolytic and </a:t>
            </a:r>
            <a:r>
              <a:rPr lang="en-US" dirty="0"/>
              <a:t>hypnotic (sleep-inducing) agents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3854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BENZODIAZEPINES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The half-lives of the benzodiazepines </a:t>
            </a:r>
            <a:r>
              <a:rPr lang="en-US" dirty="0" smtClean="0"/>
              <a:t>are important </a:t>
            </a:r>
            <a:r>
              <a:rPr lang="en-US" dirty="0"/>
              <a:t>clinically, because the duration of action may </a:t>
            </a:r>
            <a:r>
              <a:rPr lang="en-US" dirty="0" smtClean="0"/>
              <a:t>determine the </a:t>
            </a:r>
            <a:r>
              <a:rPr lang="en-US" dirty="0"/>
              <a:t>therapeutic </a:t>
            </a:r>
            <a:r>
              <a:rPr lang="en-US" dirty="0" smtClean="0"/>
              <a:t>usefulness</a:t>
            </a:r>
          </a:p>
          <a:p>
            <a:pPr algn="l" rtl="0"/>
            <a:r>
              <a:rPr lang="en-US" dirty="0"/>
              <a:t>The longer-acting agents form active metabolites with long half-lives (</a:t>
            </a:r>
            <a:r>
              <a:rPr lang="en-US" dirty="0" err="1" smtClean="0"/>
              <a:t>Clorazepm</a:t>
            </a:r>
            <a:r>
              <a:rPr lang="en-US" dirty="0" smtClean="0"/>
              <a:t>, </a:t>
            </a:r>
            <a:r>
              <a:rPr lang="en-US" dirty="0" err="1" smtClean="0"/>
              <a:t>Chlordiazeproxide</a:t>
            </a:r>
            <a:r>
              <a:rPr lang="en-US" dirty="0" smtClean="0"/>
              <a:t>, Diazepam, </a:t>
            </a:r>
            <a:r>
              <a:rPr lang="en-US" dirty="0" err="1" smtClean="0"/>
              <a:t>Flurazepam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/>
              <a:t>Intermediate half life (</a:t>
            </a:r>
            <a:r>
              <a:rPr lang="en-US" dirty="0" err="1" smtClean="0"/>
              <a:t>Estozolam</a:t>
            </a:r>
            <a:r>
              <a:rPr lang="en-US" dirty="0" smtClean="0"/>
              <a:t>, Lorazepam </a:t>
            </a:r>
            <a:r>
              <a:rPr lang="en-US" dirty="0" err="1" smtClean="0"/>
              <a:t>Temozepam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/>
              <a:t>Short acting (</a:t>
            </a:r>
            <a:r>
              <a:rPr lang="en-US" dirty="0" smtClean="0"/>
              <a:t>Alprazolam, Midazolam , </a:t>
            </a:r>
            <a:r>
              <a:rPr lang="en-US" dirty="0" err="1" smtClean="0"/>
              <a:t>Oxazepam</a:t>
            </a:r>
            <a:r>
              <a:rPr lang="en-US" dirty="0" smtClean="0"/>
              <a:t> ,</a:t>
            </a:r>
            <a:r>
              <a:rPr lang="en-US" dirty="0" err="1" smtClean="0"/>
              <a:t>Triazolam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BENZODIAZEPINE ANTAGONIST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Flumazenil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GABA receptor antagonist that </a:t>
            </a:r>
            <a:r>
              <a:rPr lang="en-US" dirty="0" smtClean="0"/>
              <a:t>rapidly reverses </a:t>
            </a:r>
            <a:r>
              <a:rPr lang="en-US" dirty="0"/>
              <a:t>the effects of benzodiazepines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8347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Buspirone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err="1" smtClean="0"/>
              <a:t>Buspirone</a:t>
            </a:r>
            <a:r>
              <a:rPr lang="en-US" b="1" dirty="0" smtClean="0"/>
              <a:t>:</a:t>
            </a:r>
            <a:r>
              <a:rPr lang="en-US" dirty="0" smtClean="0"/>
              <a:t> is </a:t>
            </a:r>
            <a:r>
              <a:rPr lang="en-US" dirty="0"/>
              <a:t>useful for the chronic treatment </a:t>
            </a:r>
            <a:r>
              <a:rPr lang="en-US" dirty="0" smtClean="0"/>
              <a:t>of GAD</a:t>
            </a:r>
          </a:p>
          <a:p>
            <a:pPr algn="l" rtl="0"/>
            <a:r>
              <a:rPr lang="en-US" dirty="0"/>
              <a:t>slow onset of action and is not effective for short-term </a:t>
            </a:r>
            <a:r>
              <a:rPr lang="en-US" dirty="0" smtClean="0"/>
              <a:t>or "as-needed</a:t>
            </a:r>
            <a:r>
              <a:rPr lang="en-US" dirty="0"/>
              <a:t>" treatment of acute </a:t>
            </a:r>
            <a:r>
              <a:rPr lang="en-US" dirty="0" smtClean="0"/>
              <a:t>anxiety</a:t>
            </a:r>
          </a:p>
          <a:p>
            <a:pPr algn="l" rtl="0"/>
            <a:r>
              <a:rPr lang="en-US" dirty="0"/>
              <a:t>lacks the anticonvulsant </a:t>
            </a:r>
            <a:r>
              <a:rPr lang="en-US" dirty="0" smtClean="0"/>
              <a:t>and muscle-relaxant </a:t>
            </a:r>
            <a:r>
              <a:rPr lang="en-US" dirty="0"/>
              <a:t>properties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4194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BARBITURATES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The barbiturates were formerly the mainstay of treatment to </a:t>
            </a:r>
            <a:r>
              <a:rPr lang="en-US" dirty="0" smtClean="0"/>
              <a:t>sedate patients </a:t>
            </a:r>
            <a:r>
              <a:rPr lang="en-US" dirty="0"/>
              <a:t>or to induce and maintain sleep. They have been </a:t>
            </a:r>
            <a:r>
              <a:rPr lang="en-US" dirty="0" smtClean="0"/>
              <a:t>largely replaced </a:t>
            </a:r>
            <a:r>
              <a:rPr lang="en-US" dirty="0"/>
              <a:t>by the benzodiazepines, primarily because barbiturates </a:t>
            </a:r>
            <a:r>
              <a:rPr lang="en-US" dirty="0" smtClean="0"/>
              <a:t>induce tolerance </a:t>
            </a:r>
            <a:r>
              <a:rPr lang="en-US" dirty="0"/>
              <a:t>and physical dependence, are lethal in </a:t>
            </a:r>
            <a:r>
              <a:rPr lang="en-US" dirty="0" smtClean="0"/>
              <a:t>overdose</a:t>
            </a:r>
          </a:p>
          <a:p>
            <a:pPr algn="l" rtl="0"/>
            <a:r>
              <a:rPr lang="en-US" dirty="0"/>
              <a:t>Long acting : </a:t>
            </a:r>
            <a:r>
              <a:rPr lang="en-US" b="1" dirty="0" smtClean="0"/>
              <a:t>Phenobarbital</a:t>
            </a:r>
            <a:r>
              <a:rPr lang="en-US" dirty="0" smtClean="0"/>
              <a:t> </a:t>
            </a:r>
          </a:p>
          <a:p>
            <a:pPr algn="l" rtl="0"/>
            <a:r>
              <a:rPr lang="en-US" dirty="0"/>
              <a:t>Short acting : </a:t>
            </a:r>
            <a:r>
              <a:rPr lang="en-US" b="1" dirty="0" err="1" smtClean="0"/>
              <a:t>Pentobarbitol</a:t>
            </a:r>
            <a:r>
              <a:rPr lang="en-US" dirty="0" smtClean="0"/>
              <a:t>, </a:t>
            </a:r>
            <a:r>
              <a:rPr lang="en-US" b="1" dirty="0" err="1" smtClean="0"/>
              <a:t>Secobarbital</a:t>
            </a:r>
            <a:r>
              <a:rPr lang="en-US" dirty="0" smtClean="0"/>
              <a:t> and </a:t>
            </a:r>
            <a:r>
              <a:rPr lang="en-US" b="1" dirty="0" err="1" smtClean="0"/>
              <a:t>Amobarbital</a:t>
            </a:r>
            <a:r>
              <a:rPr lang="en-US" dirty="0" smtClean="0"/>
              <a:t>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7253055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225</Words>
  <Application>Microsoft Office PowerPoint</Application>
  <PresentationFormat>عرض على الشاشة (3:4)‏</PresentationFormat>
  <Paragraphs>24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Department of anesthesia</vt:lpstr>
      <vt:lpstr>Anxiolytic and Hypnotic Drugs </vt:lpstr>
      <vt:lpstr>BENZODIAZEPINES</vt:lpstr>
      <vt:lpstr>BENZODIAZEPINE ANTAGONIST</vt:lpstr>
      <vt:lpstr>Buspirone</vt:lpstr>
      <vt:lpstr>BARBITURATES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anesthesia</dc:title>
  <dc:creator>dr.zaidoon</dc:creator>
  <cp:lastModifiedBy>Maher</cp:lastModifiedBy>
  <cp:revision>6</cp:revision>
  <dcterms:created xsi:type="dcterms:W3CDTF">2024-01-27T22:11:01Z</dcterms:created>
  <dcterms:modified xsi:type="dcterms:W3CDTF">2024-01-27T22:39:54Z</dcterms:modified>
</cp:coreProperties>
</file>