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0"/>
  </p:notesMasterIdLst>
  <p:sldIdLst>
    <p:sldId id="256" r:id="rId2"/>
    <p:sldId id="263" r:id="rId3"/>
    <p:sldId id="270" r:id="rId4"/>
    <p:sldId id="261" r:id="rId5"/>
    <p:sldId id="262" r:id="rId6"/>
    <p:sldId id="272" r:id="rId7"/>
    <p:sldId id="274" r:id="rId8"/>
    <p:sldId id="27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6981" autoAdjust="0"/>
  </p:normalViewPr>
  <p:slideViewPr>
    <p:cSldViewPr snapToGrid="0">
      <p:cViewPr varScale="1">
        <p:scale>
          <a:sx n="64" d="100"/>
          <a:sy n="64" d="100"/>
        </p:scale>
        <p:origin x="-98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CBC665-DA19-45B2-8955-4A741CE58F8D}" type="datetimeFigureOut">
              <a:rPr lang="en-US" smtClean="0"/>
              <a:pPr/>
              <a:t>3/23/2024</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33CCD5-F137-4695-99D0-DDF45A0C30A5}" type="slidenum">
              <a:rPr lang="en-US" smtClean="0"/>
              <a:pPr/>
              <a:t>‹#›</a:t>
            </a:fld>
            <a:endParaRPr lang="en-US"/>
          </a:p>
        </p:txBody>
      </p:sp>
    </p:spTree>
    <p:extLst>
      <p:ext uri="{BB962C8B-B14F-4D97-AF65-F5344CB8AC3E}">
        <p14:creationId xmlns:p14="http://schemas.microsoft.com/office/powerpoint/2010/main" val="1233865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1</a:t>
            </a:fld>
            <a:endParaRPr lang="en-US"/>
          </a:p>
        </p:txBody>
      </p:sp>
    </p:spTree>
    <p:extLst>
      <p:ext uri="{BB962C8B-B14F-4D97-AF65-F5344CB8AC3E}">
        <p14:creationId xmlns:p14="http://schemas.microsoft.com/office/powerpoint/2010/main" val="375581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C733CCD5-F137-4695-99D0-DDF45A0C30A5}" type="slidenum">
              <a:rPr lang="en-US" smtClean="0"/>
              <a:pPr/>
              <a:t>5</a:t>
            </a:fld>
            <a:endParaRPr lang="en-US"/>
          </a:p>
        </p:txBody>
      </p:sp>
    </p:spTree>
    <p:extLst>
      <p:ext uri="{BB962C8B-B14F-4D97-AF65-F5344CB8AC3E}">
        <p14:creationId xmlns:p14="http://schemas.microsoft.com/office/powerpoint/2010/main" val="602545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C9A2354-5889-454D-BC86-A30F7CB52FEC}"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4148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73A1B3B6-947F-475D-8275-826BD7AAC220}"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438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5695375-3775-44F4-B9CF-546ECFF0CA5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9838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3159801-F10C-47EA-A11E-644DA32074F8}"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15319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89093D6-4554-4B54-88FC-F7F5F5E4F3FD}"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84910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5E3048-42D7-4DC1-B90B-9A0AFB4B4A73}"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98035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2AF361E-1A72-4C79-BCD2-A24FAF25D221}"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263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0D833EB8-5CC0-490F-924C-6472F59CC13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996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8093591-47D3-4D1B-A283-EE6D6EB10886}"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41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E3AC799-9ECE-407F-A070-2CD59C501917}"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875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DE747CE7-64C5-4E85-B365-93BC03BB3F30}" type="datetime1">
              <a:rPr lang="en-US" smtClean="0"/>
              <a:pPr/>
              <a:t>3/23/2024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152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35AB7C52-42F8-4A58-B01B-E41A148539E3}"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27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E2A1DBA-B0A1-4788-870D-44354A66507C}" type="datetime1">
              <a:rPr lang="en-US" smtClean="0"/>
              <a:pPr/>
              <a:t>3/23/2024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020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97F45F2B-3656-41DA-BCF4-6F0953C9D2CC}" type="datetime1">
              <a:rPr lang="en-US" smtClean="0"/>
              <a:pPr/>
              <a:t>3/23/2024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256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9DACC-9E12-45FD-9B43-203EE24E827D}" type="datetime1">
              <a:rPr lang="en-US" smtClean="0"/>
              <a:pPr/>
              <a:t>3/23/2024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8627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9C09A73C-FC76-4EFB-8190-B2E415BBAA0C}"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1596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73FA413-6004-4ADB-8C38-E0E108F94DCA}" type="datetime1">
              <a:rPr lang="en-US" smtClean="0"/>
              <a:pPr/>
              <a:t>3/23/2024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985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2E3E62B-8271-4F57-A32F-10FCA76CFA08}" type="datetime1">
              <a:rPr lang="en-US" smtClean="0"/>
              <a:pPr/>
              <a:t>3/23/2024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4214156"/>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31849" y="1993692"/>
            <a:ext cx="7921818" cy="840948"/>
          </a:xfrm>
          <a:noFill/>
        </p:spPr>
        <p:txBody>
          <a:bodyPr>
            <a:normAutofit fontScale="90000"/>
          </a:bodyPr>
          <a:lstStyle/>
          <a:p>
            <a:pPr algn="ctr"/>
            <a:r>
              <a:rPr lang="ar-IQ" sz="4400" b="1" dirty="0" smtClean="0">
                <a:effectLst>
                  <a:outerShdw blurRad="38100" dist="38100" dir="2700000" algn="tl">
                    <a:srgbClr val="000000">
                      <a:alpha val="43137"/>
                    </a:srgbClr>
                  </a:outerShdw>
                </a:effectLst>
                <a:cs typeface="Mudir MT" pitchFamily="2" charset="-78"/>
              </a:rPr>
              <a:t/>
            </a:r>
            <a:br>
              <a:rPr lang="ar-IQ" sz="4400" b="1" dirty="0" smtClean="0">
                <a:effectLst>
                  <a:outerShdw blurRad="38100" dist="38100" dir="2700000" algn="tl">
                    <a:srgbClr val="000000">
                      <a:alpha val="43137"/>
                    </a:srgbClr>
                  </a:outerShdw>
                </a:effectLst>
                <a:cs typeface="Mudir MT" pitchFamily="2" charset="-78"/>
              </a:rPr>
            </a:br>
            <a:r>
              <a:rPr lang="ar-IQ" sz="3600" b="1" dirty="0" smtClean="0">
                <a:effectLst>
                  <a:outerShdw blurRad="38100" dist="38100" dir="2700000" algn="tl">
                    <a:srgbClr val="000000">
                      <a:alpha val="43137"/>
                    </a:srgbClr>
                  </a:outerShdw>
                </a:effectLst>
                <a:cs typeface="Mudir MT" pitchFamily="2" charset="-78"/>
              </a:rPr>
              <a:t>محاضرات في مادة العقوبات/ القسم الخاص</a:t>
            </a:r>
            <a:br>
              <a:rPr lang="ar-IQ" sz="3600" b="1" dirty="0" smtClean="0">
                <a:effectLst>
                  <a:outerShdw blurRad="38100" dist="38100" dir="2700000" algn="tl">
                    <a:srgbClr val="000000">
                      <a:alpha val="43137"/>
                    </a:srgbClr>
                  </a:outerShdw>
                </a:effectLst>
                <a:cs typeface="Mudir MT" pitchFamily="2" charset="-78"/>
              </a:rPr>
            </a:br>
            <a:r>
              <a:rPr lang="ar-IQ" sz="4000" b="1" dirty="0" smtClean="0">
                <a:effectLst>
                  <a:outerShdw blurRad="38100" dist="38100" dir="2700000" algn="tl">
                    <a:srgbClr val="000000">
                      <a:alpha val="43137"/>
                    </a:srgbClr>
                  </a:outerShdw>
                </a:effectLst>
                <a:cs typeface="Mudir MT" pitchFamily="2" charset="-78"/>
              </a:rPr>
              <a:t>بعنوان جريمة الانتفاع عن طريق الاضرار بالمصالح العامة</a:t>
            </a:r>
            <a:endParaRPr lang="en-US" sz="4000" b="1" dirty="0">
              <a:latin typeface="Harlow Solid Italic" pitchFamily="82" charset="0"/>
              <a:cs typeface="Mudir MT" pitchFamily="2" charset="-78"/>
            </a:endParaRPr>
          </a:p>
        </p:txBody>
      </p:sp>
      <p:sp>
        <p:nvSpPr>
          <p:cNvPr id="3" name="عنوان فرعي 2"/>
          <p:cNvSpPr>
            <a:spLocks noGrp="1"/>
          </p:cNvSpPr>
          <p:nvPr>
            <p:ph type="subTitle" idx="1"/>
          </p:nvPr>
        </p:nvSpPr>
        <p:spPr>
          <a:xfrm>
            <a:off x="2667000" y="3215640"/>
            <a:ext cx="6400800" cy="2011680"/>
          </a:xfrm>
          <a:effectLst>
            <a:glow rad="127000">
              <a:srgbClr val="002060"/>
            </a:glow>
          </a:effectLst>
        </p:spPr>
        <p:txBody>
          <a:bodyPr>
            <a:normAutofit/>
          </a:bodyPr>
          <a:lstStyle/>
          <a:p>
            <a:pPr algn="ctr"/>
            <a:r>
              <a:rPr lang="ar-IQ" sz="4000" b="1" dirty="0" err="1" smtClean="0">
                <a:solidFill>
                  <a:schemeClr val="tx1"/>
                </a:solidFill>
                <a:latin typeface="Simplified Arabic" pitchFamily="18" charset="-78"/>
                <a:cs typeface="Simplified Arabic" pitchFamily="18" charset="-78"/>
              </a:rPr>
              <a:t>م.م</a:t>
            </a:r>
            <a:r>
              <a:rPr lang="ar-IQ" sz="4000" b="1" dirty="0" smtClean="0">
                <a:solidFill>
                  <a:schemeClr val="tx1"/>
                </a:solidFill>
                <a:latin typeface="Simplified Arabic" pitchFamily="18" charset="-78"/>
                <a:cs typeface="Simplified Arabic" pitchFamily="18" charset="-78"/>
              </a:rPr>
              <a:t>. </a:t>
            </a:r>
            <a:r>
              <a:rPr lang="ar-DZ" sz="4000" b="1" dirty="0" smtClean="0">
                <a:solidFill>
                  <a:schemeClr val="tx1"/>
                </a:solidFill>
                <a:latin typeface="Simplified Arabic" pitchFamily="18" charset="-78"/>
                <a:cs typeface="Simplified Arabic" pitchFamily="18" charset="-78"/>
              </a:rPr>
              <a:t>علي محمد شنان</a:t>
            </a:r>
            <a:endParaRPr lang="en-US" sz="2800" b="1" dirty="0" smtClean="0">
              <a:solidFill>
                <a:schemeClr val="tx1"/>
              </a:solidFill>
              <a:latin typeface="Simplified Arabic" pitchFamily="18" charset="-78"/>
              <a:cs typeface="Simplified Arabic" pitchFamily="18" charset="-78"/>
            </a:endParaRPr>
          </a:p>
          <a:p>
            <a:pPr algn="ctr"/>
            <a:r>
              <a:rPr lang="ar-IQ" sz="2800" smtClean="0">
                <a:solidFill>
                  <a:schemeClr val="tx1"/>
                </a:solidFill>
                <a:latin typeface="Simplified Arabic" pitchFamily="18" charset="-78"/>
                <a:cs typeface="Simplified Arabic" pitchFamily="18" charset="-78"/>
              </a:rPr>
              <a:t>تدريسي </a:t>
            </a:r>
            <a:r>
              <a:rPr lang="ar-IQ" sz="2800" dirty="0" smtClean="0">
                <a:solidFill>
                  <a:schemeClr val="tx1"/>
                </a:solidFill>
                <a:latin typeface="Simplified Arabic" pitchFamily="18" charset="-78"/>
                <a:cs typeface="Simplified Arabic" pitchFamily="18" charset="-78"/>
              </a:rPr>
              <a:t>القانون الجنائي</a:t>
            </a:r>
            <a:endParaRPr lang="en-US" sz="2800" dirty="0" smtClean="0">
              <a:solidFill>
                <a:schemeClr val="tx1"/>
              </a:solidFill>
              <a:latin typeface="Simplified Arabic" pitchFamily="18" charset="-78"/>
              <a:cs typeface="Simplified Arabic" pitchFamily="18" charset="-78"/>
            </a:endParaRPr>
          </a:p>
        </p:txBody>
      </p:sp>
      <p:sp>
        <p:nvSpPr>
          <p:cNvPr id="11" name="عنصر نائب لرقم الشريحة 10"/>
          <p:cNvSpPr>
            <a:spLocks noGrp="1"/>
          </p:cNvSpPr>
          <p:nvPr>
            <p:ph type="sldNum" sz="quarter" idx="12"/>
          </p:nvPr>
        </p:nvSpPr>
        <p:spPr>
          <a:xfrm>
            <a:off x="3602636" y="5623877"/>
            <a:ext cx="1142245" cy="669925"/>
          </a:xfrm>
        </p:spPr>
        <p:txBody>
          <a:bodyPr/>
          <a:lstStyle/>
          <a:p>
            <a:fld id="{D57F1E4F-1CFF-5643-939E-217C01CDF565}" type="slidenum">
              <a:rPr lang="en-US" smtClean="0"/>
              <a:pPr/>
              <a:t>1</a:t>
            </a:fld>
            <a:endParaRPr lang="en-US" dirty="0"/>
          </a:p>
        </p:txBody>
      </p:sp>
      <p:sp>
        <p:nvSpPr>
          <p:cNvPr id="15361" name="Rectangle 1"/>
          <p:cNvSpPr>
            <a:spLocks noChangeArrowheads="1"/>
          </p:cNvSpPr>
          <p:nvPr/>
        </p:nvSpPr>
        <p:spPr bwMode="auto">
          <a:xfrm>
            <a:off x="8864184" y="449524"/>
            <a:ext cx="3657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IQ" sz="1600" b="1" i="0" u="none" strike="noStrike" cap="none" normalizeH="0" baseline="0" dirty="0" smtClean="0">
                <a:ln>
                  <a:noFill/>
                </a:ln>
                <a:solidFill>
                  <a:srgbClr val="000000"/>
                </a:solidFill>
                <a:effectLst/>
                <a:latin typeface="Simplified Arabic" pitchFamily="18" charset="-78"/>
                <a:ea typeface="Times New Roman" pitchFamily="18" charset="0"/>
                <a:cs typeface="DecoType Naskh Swashes" pitchFamily="2" charset="-78"/>
              </a:rPr>
              <a:t> </a:t>
            </a:r>
            <a:r>
              <a:rPr kumimoji="0" lang="ar-IQ" sz="1600" b="1" i="0" u="none" strike="noStrike" cap="none" normalizeH="0" baseline="0" dirty="0" smtClean="0">
                <a:ln>
                  <a:noFill/>
                </a:ln>
                <a:effectLst/>
                <a:latin typeface="Simplified Arabic" pitchFamily="18" charset="-78"/>
                <a:ea typeface="Times New Roman" pitchFamily="18" charset="0"/>
                <a:cs typeface="DecoType Naskh Swashes" pitchFamily="2" charset="-78"/>
              </a:rPr>
              <a:t>      </a:t>
            </a:r>
            <a:r>
              <a:rPr kumimoji="0" lang="en-US" sz="1800" b="1" i="0" u="none" strike="noStrike" cap="none" normalizeH="0" baseline="0" dirty="0" smtClean="0">
                <a:ln>
                  <a:noFill/>
                </a:ln>
                <a:effectLst/>
                <a:latin typeface="Sakkal Majalla" pitchFamily="2" charset="-78"/>
                <a:ea typeface="Times New Roman" pitchFamily="18" charset="0"/>
                <a:cs typeface="Sakkal Majalla" pitchFamily="2" charset="-78"/>
              </a:rPr>
              <a:t>         </a:t>
            </a:r>
            <a:r>
              <a:rPr lang="ar-IQ" sz="2000" b="1" dirty="0" smtClean="0">
                <a:latin typeface="Sakkal Majalla" pitchFamily="2" charset="-78"/>
                <a:ea typeface="Times New Roman" pitchFamily="18" charset="0"/>
                <a:cs typeface="Sakkal Majalla" pitchFamily="2" charset="-78"/>
              </a:rPr>
              <a:t>        </a:t>
            </a:r>
            <a:r>
              <a:rPr lang="ar-IQ" sz="2800" b="1" dirty="0" smtClean="0">
                <a:latin typeface="Sakkal Majalla" pitchFamily="2" charset="-78"/>
                <a:ea typeface="Times New Roman" pitchFamily="18" charset="0"/>
                <a:cs typeface="Sakkal Majalla" pitchFamily="2" charset="-78"/>
              </a:rPr>
              <a:t>كلية المستقبل الجامعة</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effectLst/>
                <a:latin typeface="Sakkal Majalla" pitchFamily="2" charset="-78"/>
                <a:cs typeface="Sakkal Majalla" pitchFamily="2" charset="-78"/>
              </a:rPr>
              <a:t> </a:t>
            </a:r>
            <a:r>
              <a:rPr kumimoji="0" lang="ar-IQ" sz="2800" b="1" i="0" u="none" strike="noStrike" cap="none" normalizeH="0" dirty="0" smtClean="0">
                <a:ln>
                  <a:noFill/>
                </a:ln>
                <a:effectLst/>
                <a:latin typeface="Sakkal Majalla" pitchFamily="2" charset="-78"/>
                <a:cs typeface="Sakkal Majalla" pitchFamily="2" charset="-78"/>
              </a:rPr>
              <a:t>           </a:t>
            </a:r>
            <a:r>
              <a:rPr kumimoji="0" lang="ar-IQ" sz="2800" b="1" i="0" u="none" strike="noStrike" cap="none" normalizeH="0" baseline="0" dirty="0" smtClean="0">
                <a:ln>
                  <a:noFill/>
                </a:ln>
                <a:effectLst/>
                <a:latin typeface="Sakkal Majalla" pitchFamily="2" charset="-78"/>
                <a:cs typeface="Sakkal Majalla" pitchFamily="2" charset="-78"/>
              </a:rPr>
              <a:t>قسم</a:t>
            </a:r>
            <a:r>
              <a:rPr kumimoji="0" lang="ar-IQ" sz="2800" b="1" i="0" u="none" strike="noStrike" cap="none" normalizeH="0" dirty="0" smtClean="0">
                <a:ln>
                  <a:noFill/>
                </a:ln>
                <a:effectLst/>
                <a:latin typeface="Sakkal Majalla" pitchFamily="2" charset="-78"/>
                <a:cs typeface="Sakkal Majalla" pitchFamily="2" charset="-78"/>
              </a:rPr>
              <a:t> القانون</a:t>
            </a:r>
            <a:endParaRPr kumimoji="0" lang="ar-IQ" sz="2800" b="0" i="0" u="none" strike="noStrike" cap="none" normalizeH="0" baseline="0" dirty="0" smtClean="0">
              <a:ln>
                <a:noFill/>
              </a:ln>
              <a:effectLst/>
              <a:latin typeface="Arial" pitchFamily="34" charset="0"/>
              <a:cs typeface="Arial" pitchFamily="34" charset="0"/>
            </a:endParaRPr>
          </a:p>
        </p:txBody>
      </p:sp>
      <p:sp>
        <p:nvSpPr>
          <p:cNvPr id="15367" name="AutoShape 7"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1" name="AutoShape 11"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5373" name="AutoShape 13" descr="نتيجة بحث الصور عن عقوبة الاعدام في العرا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 name="AutoShape 2" descr="نتيجة بحث الصور عن صور عن جرائم الرشوة"/>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نتيجة بحث الصور عن صور عن جرائم الرشوة"/>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0731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itle 10"/>
          <p:cNvSpPr>
            <a:spLocks noGrp="1"/>
          </p:cNvSpPr>
          <p:nvPr>
            <p:ph type="ctrTitle"/>
          </p:nvPr>
        </p:nvSpPr>
        <p:spPr>
          <a:xfrm>
            <a:off x="1748589" y="599607"/>
            <a:ext cx="9553995" cy="974360"/>
          </a:xfrm>
        </p:spPr>
        <p:txBody>
          <a:bodyPr>
            <a:normAutofit/>
          </a:bodyPr>
          <a:lstStyle/>
          <a:p>
            <a:pPr algn="r"/>
            <a:r>
              <a:rPr lang="ar-IQ" sz="3600" u="sng" dirty="0" smtClean="0">
                <a:latin typeface="Simplified Arabic" pitchFamily="18" charset="-78"/>
                <a:cs typeface="Simplified Arabic" pitchFamily="18" charset="-78"/>
              </a:rPr>
              <a:t>أركان جريمة الانتفاع عن طريق الاضرار بالمصالح العامة</a:t>
            </a:r>
            <a:endParaRPr lang="en-US" sz="3600" u="sng" dirty="0">
              <a:latin typeface="Simplified Arabic" pitchFamily="18" charset="-78"/>
              <a:cs typeface="Simplified Arabic" pitchFamily="18" charset="-78"/>
            </a:endParaRPr>
          </a:p>
        </p:txBody>
      </p:sp>
      <p:sp>
        <p:nvSpPr>
          <p:cNvPr id="10" name="عنوان فرعي 9"/>
          <p:cNvSpPr>
            <a:spLocks noGrp="1"/>
          </p:cNvSpPr>
          <p:nvPr>
            <p:ph type="subTitle" idx="1"/>
          </p:nvPr>
        </p:nvSpPr>
        <p:spPr>
          <a:xfrm>
            <a:off x="944380" y="2245895"/>
            <a:ext cx="10092588" cy="2850761"/>
          </a:xfrm>
        </p:spPr>
        <p:txBody>
          <a:bodyPr>
            <a:normAutofit/>
          </a:bodyPr>
          <a:lstStyle/>
          <a:p>
            <a:pPr algn="r"/>
            <a:r>
              <a:rPr lang="ar-IQ" sz="2800" dirty="0" smtClean="0">
                <a:solidFill>
                  <a:schemeClr val="tx1"/>
                </a:solidFill>
                <a:latin typeface="Simplified Arabic" pitchFamily="18" charset="-78"/>
                <a:cs typeface="Simplified Arabic" pitchFamily="18" charset="-78"/>
              </a:rPr>
              <a:t>1- صفة الجاني.</a:t>
            </a:r>
          </a:p>
          <a:p>
            <a:pPr algn="r"/>
            <a:r>
              <a:rPr lang="ar-IQ" sz="2800" dirty="0" smtClean="0">
                <a:solidFill>
                  <a:schemeClr val="tx1"/>
                </a:solidFill>
                <a:latin typeface="Simplified Arabic" pitchFamily="18" charset="-78"/>
                <a:cs typeface="Simplified Arabic" pitchFamily="18" charset="-78"/>
              </a:rPr>
              <a:t>2-الاضرار بسوء نية بالمصالح المعهودة اليه المحافظة عليها أو تسببه في ذلك .</a:t>
            </a:r>
          </a:p>
          <a:p>
            <a:pPr algn="r"/>
            <a:r>
              <a:rPr lang="ar-IQ" sz="2800" dirty="0" smtClean="0">
                <a:solidFill>
                  <a:schemeClr val="tx1"/>
                </a:solidFill>
                <a:latin typeface="Simplified Arabic" pitchFamily="18" charset="-78"/>
                <a:cs typeface="Simplified Arabic" pitchFamily="18" charset="-78"/>
              </a:rPr>
              <a:t>3-القصد الجرمي.</a:t>
            </a:r>
            <a:endParaRPr lang="en-US" sz="2800" dirty="0">
              <a:solidFill>
                <a:schemeClr val="tx1"/>
              </a:solidFill>
              <a:latin typeface="Simplified Arabic" pitchFamily="18" charset="-78"/>
              <a:cs typeface="Simplified Arabic" pitchFamily="18" charset="-78"/>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2</a:t>
            </a:fld>
            <a:endParaRPr lang="en-US" dirty="0"/>
          </a:p>
        </p:txBody>
      </p:sp>
      <p:sp>
        <p:nvSpPr>
          <p:cNvPr id="3" name="مستطيل 2"/>
          <p:cNvSpPr/>
          <p:nvPr/>
        </p:nvSpPr>
        <p:spPr>
          <a:xfrm>
            <a:off x="1205345" y="983673"/>
            <a:ext cx="7938655" cy="307777"/>
          </a:xfrm>
          <a:prstGeom prst="rect">
            <a:avLst/>
          </a:prstGeom>
        </p:spPr>
        <p:txBody>
          <a:bodyPr wrap="square">
            <a:spAutoFit/>
          </a:bodyPr>
          <a:lstStyle/>
          <a:p>
            <a:r>
              <a:rPr lang="en-US" sz="1400" dirty="0"/>
              <a:t> </a:t>
            </a:r>
          </a:p>
        </p:txBody>
      </p:sp>
    </p:spTree>
    <p:extLst>
      <p:ext uri="{BB962C8B-B14F-4D97-AF65-F5344CB8AC3E}">
        <p14:creationId xmlns:p14="http://schemas.microsoft.com/office/powerpoint/2010/main" val="4097891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flipV="1">
            <a:off x="1708879" y="-898358"/>
            <a:ext cx="9346236" cy="898358"/>
          </a:xfrm>
        </p:spPr>
        <p:txBody>
          <a:bodyPr>
            <a:normAutofit/>
          </a:bodyPr>
          <a:lstStyle/>
          <a:p>
            <a:pPr algn="r" rtl="1">
              <a:defRPr/>
            </a:pPr>
            <a:endParaRPr lang="en-US" sz="2000" dirty="0">
              <a:latin typeface="Simplified Arabic" pitchFamily="18" charset="-78"/>
              <a:cs typeface="Simplified Arabic" pitchFamily="18" charset="-78"/>
            </a:endParaRPr>
          </a:p>
        </p:txBody>
      </p:sp>
      <p:sp>
        <p:nvSpPr>
          <p:cNvPr id="4" name="Subtitle 3"/>
          <p:cNvSpPr>
            <a:spLocks noGrp="1"/>
          </p:cNvSpPr>
          <p:nvPr>
            <p:ph type="subTitle" idx="1"/>
          </p:nvPr>
        </p:nvSpPr>
        <p:spPr>
          <a:xfrm>
            <a:off x="2068643" y="1229192"/>
            <a:ext cx="9290481" cy="2593299"/>
          </a:xfrm>
        </p:spPr>
        <p:txBody>
          <a:bodyPr>
            <a:noAutofit/>
          </a:bodyPr>
          <a:lstStyle/>
          <a:p>
            <a:pPr algn="just" rtl="1">
              <a:lnSpc>
                <a:spcPct val="115000"/>
              </a:lnSpc>
              <a:spcBef>
                <a:spcPts val="0"/>
              </a:spcBef>
              <a:spcAft>
                <a:spcPts val="0"/>
              </a:spcAft>
            </a:pPr>
            <a:r>
              <a:rPr lang="ar-IQ" sz="3600" b="1" u="sng" dirty="0" smtClean="0">
                <a:solidFill>
                  <a:schemeClr val="tx1"/>
                </a:solidFill>
                <a:latin typeface="Simplified Arabic" pitchFamily="18" charset="-78"/>
                <a:cs typeface="Simplified Arabic" pitchFamily="18" charset="-78"/>
              </a:rPr>
              <a:t>أولاً/ صفة الجاني :-</a:t>
            </a:r>
          </a:p>
          <a:p>
            <a:pPr algn="just" rtl="1">
              <a:lnSpc>
                <a:spcPct val="115000"/>
              </a:lnSpc>
              <a:spcBef>
                <a:spcPts val="0"/>
              </a:spcBef>
              <a:spcAft>
                <a:spcPts val="0"/>
              </a:spcAft>
            </a:pPr>
            <a:endParaRPr lang="ar-IQ" sz="3200" b="1" dirty="0" smtClean="0">
              <a:solidFill>
                <a:schemeClr val="tx1"/>
              </a:solidFill>
              <a:latin typeface="Simplified Arabic" pitchFamily="18" charset="-78"/>
              <a:cs typeface="Simplified Arabic" pitchFamily="18" charset="-78"/>
            </a:endParaRPr>
          </a:p>
          <a:p>
            <a:pPr algn="just" rtl="1">
              <a:lnSpc>
                <a:spcPct val="115000"/>
              </a:lnSpc>
              <a:spcBef>
                <a:spcPts val="0"/>
              </a:spcBef>
              <a:spcAft>
                <a:spcPts val="0"/>
              </a:spcAft>
            </a:pPr>
            <a:r>
              <a:rPr lang="ar-IQ" sz="3200" b="1" dirty="0" smtClean="0">
                <a:solidFill>
                  <a:schemeClr val="tx1"/>
                </a:solidFill>
                <a:latin typeface="Simplified Arabic" pitchFamily="18" charset="-78"/>
                <a:cs typeface="Simplified Arabic" pitchFamily="18" charset="-78"/>
              </a:rPr>
              <a:t>أن يكون الجاني موظف أو مكلف بخدمة عامة وقد سبق وأن وضحنا ما المقصود بكل منهما .</a:t>
            </a:r>
            <a:endParaRPr lang="en-US" sz="3200" dirty="0">
              <a:solidFill>
                <a:schemeClr val="tx1"/>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عنوان 11"/>
          <p:cNvSpPr>
            <a:spLocks noGrp="1"/>
          </p:cNvSpPr>
          <p:nvPr>
            <p:ph type="ctrTitle"/>
          </p:nvPr>
        </p:nvSpPr>
        <p:spPr>
          <a:xfrm>
            <a:off x="968187" y="2038662"/>
            <a:ext cx="9892318" cy="3299677"/>
          </a:xfrm>
        </p:spPr>
        <p:txBody>
          <a:bodyPr>
            <a:normAutofit fontScale="90000"/>
          </a:bodyPr>
          <a:lstStyle/>
          <a:p>
            <a:pPr algn="r" rtl="1">
              <a:lnSpc>
                <a:spcPct val="150000"/>
              </a:lnSpc>
              <a:defRPr/>
            </a:pPr>
            <a:r>
              <a:rPr lang="ar-IQ" altLang="ar-IQ" sz="2800" dirty="0" smtClean="0">
                <a:effectLst>
                  <a:outerShdw blurRad="38100" dist="38100" dir="2700000" algn="tl">
                    <a:srgbClr val="000000">
                      <a:alpha val="43137"/>
                    </a:srgbClr>
                  </a:outerShdw>
                </a:effectLst>
              </a:rPr>
              <a:t>كأن يتواطأ أو يتفق الموظف او المكلف بخدمة عامة مع آخر على أن يكون الشيء المشترى او المصنوع او </a:t>
            </a:r>
            <a:r>
              <a:rPr lang="ar-IQ" altLang="ar-IQ" sz="2800" dirty="0" err="1" smtClean="0">
                <a:effectLst>
                  <a:outerShdw blurRad="38100" dist="38100" dir="2700000" algn="tl">
                    <a:srgbClr val="000000">
                      <a:alpha val="43137"/>
                    </a:srgbClr>
                  </a:outerShdw>
                </a:effectLst>
              </a:rPr>
              <a:t>المستصنع</a:t>
            </a:r>
            <a:r>
              <a:rPr lang="ar-IQ" altLang="ar-IQ" sz="2800" dirty="0" smtClean="0">
                <a:effectLst>
                  <a:outerShdw blurRad="38100" dist="38100" dir="2700000" algn="tl">
                    <a:srgbClr val="000000">
                      <a:alpha val="43137"/>
                    </a:srgbClr>
                  </a:outerShdw>
                </a:effectLst>
              </a:rPr>
              <a:t> اقل قيمة أو جودة من الكمية أو الكيفية المقررة وببدل اكثر مما يجب دفعه, أو بأقل قيمة من المقرر.</a:t>
            </a:r>
            <a:r>
              <a:rPr lang="en-US" altLang="ar-IQ" sz="2800" dirty="0" smtClean="0">
                <a:effectLst>
                  <a:outerShdw blurRad="38100" dist="38100" dir="2700000" algn="tl">
                    <a:srgbClr val="000000">
                      <a:alpha val="43137"/>
                    </a:srgbClr>
                  </a:outerShdw>
                </a:effectLst>
              </a:rPr>
              <a:t/>
            </a:r>
            <a:br>
              <a:rPr lang="en-US" altLang="ar-IQ" sz="2800" dirty="0" smtClean="0">
                <a:effectLst>
                  <a:outerShdw blurRad="38100" dist="38100" dir="2700000" algn="tl">
                    <a:srgbClr val="000000">
                      <a:alpha val="43137"/>
                    </a:srgbClr>
                  </a:outerShdw>
                </a:effectLst>
              </a:rPr>
            </a:br>
            <a:r>
              <a:rPr lang="ar-IQ" altLang="ar-IQ" sz="2700" dirty="0" smtClean="0">
                <a:latin typeface="Simplified Arabic" pitchFamily="18" charset="-78"/>
                <a:cs typeface="Simplified Arabic" pitchFamily="18" charset="-78"/>
              </a:rPr>
              <a:t/>
            </a:r>
            <a:br>
              <a:rPr lang="ar-IQ" altLang="ar-IQ" sz="2700" dirty="0" smtClean="0">
                <a:latin typeface="Simplified Arabic" pitchFamily="18" charset="-78"/>
                <a:cs typeface="Simplified Arabic" pitchFamily="18" charset="-78"/>
              </a:rPr>
            </a:br>
            <a:endParaRPr lang="en-US" sz="2700" u="sng" dirty="0">
              <a:latin typeface="Simplified Arabic" pitchFamily="18" charset="-78"/>
              <a:cs typeface="Simplified Arabic" pitchFamily="18" charset="-78"/>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4</a:t>
            </a:fld>
            <a:endParaRPr lang="en-US" dirty="0"/>
          </a:p>
        </p:txBody>
      </p:sp>
      <p:sp>
        <p:nvSpPr>
          <p:cNvPr id="15" name="عنوان فرعي 14"/>
          <p:cNvSpPr>
            <a:spLocks noGrp="1"/>
          </p:cNvSpPr>
          <p:nvPr>
            <p:ph type="subTitle" idx="1"/>
          </p:nvPr>
        </p:nvSpPr>
        <p:spPr>
          <a:xfrm>
            <a:off x="1079292" y="673768"/>
            <a:ext cx="10163331" cy="2129814"/>
          </a:xfrm>
          <a:prstGeom prst="rect">
            <a:avLst/>
          </a:prstGeom>
        </p:spPr>
        <p:txBody>
          <a:bodyPr wrap="square">
            <a:spAutoFit/>
          </a:bodyPr>
          <a:lstStyle/>
          <a:p>
            <a:pPr algn="r"/>
            <a:r>
              <a:rPr lang="ar-IQ" sz="3200" u="sng" dirty="0" smtClean="0">
                <a:solidFill>
                  <a:schemeClr val="tx1"/>
                </a:solidFill>
                <a:latin typeface="Simplified Arabic" pitchFamily="18" charset="-78"/>
                <a:cs typeface="Simplified Arabic" pitchFamily="18" charset="-78"/>
              </a:rPr>
              <a:t>ثانياً: الاضرار بسوء نية بالمصالح المعهودة اليه المحافظة عليها في ذلك</a:t>
            </a:r>
            <a:r>
              <a:rPr lang="ar-IQ" sz="3600" u="sng" dirty="0" smtClean="0">
                <a:solidFill>
                  <a:schemeClr val="tx1"/>
                </a:solidFill>
                <a:latin typeface="Simplified Arabic" pitchFamily="18" charset="-78"/>
                <a:cs typeface="Simplified Arabic" pitchFamily="18" charset="-78"/>
              </a:rPr>
              <a:t>:</a:t>
            </a:r>
          </a:p>
          <a:p>
            <a:pPr algn="r"/>
            <a:endParaRPr lang="ar-IQ" sz="3600" u="sng" dirty="0" smtClean="0">
              <a:solidFill>
                <a:schemeClr val="tx1"/>
              </a:solidFill>
              <a:latin typeface="Simplified Arabic" pitchFamily="18" charset="-78"/>
              <a:cs typeface="Simplified Arabic" pitchFamily="18" charset="-78"/>
            </a:endParaRPr>
          </a:p>
          <a:p>
            <a:pPr algn="r"/>
            <a:endParaRPr lang="en-US" sz="36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462620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عنوان 11"/>
          <p:cNvSpPr>
            <a:spLocks noGrp="1"/>
          </p:cNvSpPr>
          <p:nvPr>
            <p:ph type="ctrTitle"/>
          </p:nvPr>
        </p:nvSpPr>
        <p:spPr>
          <a:xfrm flipV="1">
            <a:off x="710626" y="-1167618"/>
            <a:ext cx="7622894" cy="670850"/>
          </a:xfrm>
        </p:spPr>
        <p:txBody>
          <a:bodyPr>
            <a:normAutofit/>
          </a:bodyPr>
          <a:lstStyle/>
          <a:p>
            <a:endParaRPr lang="en-US" sz="2400" u="sng" dirty="0">
              <a:latin typeface="Arial" panose="020B0604020202020204" pitchFamily="34" charset="0"/>
              <a:cs typeface="Arial" panose="020B0604020202020204" pitchFamily="34" charset="0"/>
            </a:endParaRPr>
          </a:p>
        </p:txBody>
      </p:sp>
      <p:sp>
        <p:nvSpPr>
          <p:cNvPr id="13" name="عنوان فرعي 12"/>
          <p:cNvSpPr>
            <a:spLocks noGrp="1"/>
          </p:cNvSpPr>
          <p:nvPr>
            <p:ph type="subTitle" idx="1"/>
          </p:nvPr>
        </p:nvSpPr>
        <p:spPr>
          <a:xfrm>
            <a:off x="1229194" y="661182"/>
            <a:ext cx="9803568" cy="4045729"/>
          </a:xfrm>
        </p:spPr>
        <p:txBody>
          <a:bodyPr>
            <a:normAutofit/>
          </a:bodyPr>
          <a:lstStyle/>
          <a:p>
            <a:pPr algn="r"/>
            <a:r>
              <a:rPr lang="ar-IQ" sz="3600" u="sng" dirty="0" smtClean="0">
                <a:solidFill>
                  <a:schemeClr val="tx1"/>
                </a:solidFill>
                <a:latin typeface="Arial" panose="020B0604020202020204" pitchFamily="34" charset="0"/>
                <a:cs typeface="Arial" panose="020B0604020202020204" pitchFamily="34" charset="0"/>
              </a:rPr>
              <a:t>ثالثاً: القصد الجرمي:</a:t>
            </a:r>
          </a:p>
          <a:p>
            <a:pPr algn="r"/>
            <a:endParaRPr lang="ar-IQ" sz="3600" dirty="0" smtClean="0">
              <a:solidFill>
                <a:schemeClr val="tx1"/>
              </a:solidFill>
              <a:latin typeface="Arial" panose="020B0604020202020204" pitchFamily="34" charset="0"/>
              <a:cs typeface="Arial" panose="020B0604020202020204" pitchFamily="34" charset="0"/>
            </a:endParaRPr>
          </a:p>
          <a:p>
            <a:pPr algn="r"/>
            <a:r>
              <a:rPr lang="ar-IQ" sz="3600" dirty="0" smtClean="0">
                <a:solidFill>
                  <a:schemeClr val="tx1"/>
                </a:solidFill>
                <a:latin typeface="Arial" panose="020B0604020202020204" pitchFamily="34" charset="0"/>
                <a:cs typeface="Arial" panose="020B0604020202020204" pitchFamily="34" charset="0"/>
              </a:rPr>
              <a:t>لا يكفي لمعاقبة المتهم حصول الضرر فعلاً بمصالح الجهة التي يعمل فيها والتي عهدت اليه المحافظة على مصالحها في صفقة او قضية بل يشترط لمعاقبته ثبوت سوء النية.</a:t>
            </a:r>
            <a:endParaRPr lang="en-US" sz="3600" dirty="0">
              <a:solidFill>
                <a:schemeClr val="tx1"/>
              </a:solidFill>
              <a:latin typeface="Arial" panose="020B0604020202020204" pitchFamily="34" charset="0"/>
              <a:cs typeface="Arial" panose="020B0604020202020204" pitchFamily="34" charset="0"/>
            </a:endParaRPr>
          </a:p>
        </p:txBody>
      </p:sp>
      <p:sp>
        <p:nvSpPr>
          <p:cNvPr id="2" name="عنصر نائب لرقم الشريحة 1"/>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461164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747542" y="1109273"/>
            <a:ext cx="7644982" cy="569625"/>
          </a:xfrm>
        </p:spPr>
        <p:txBody>
          <a:bodyPr>
            <a:normAutofit fontScale="90000"/>
          </a:bodyPr>
          <a:lstStyle/>
          <a:p>
            <a:pPr algn="r" rtl="1"/>
            <a:r>
              <a:rPr lang="ar-IQ" u="sng" dirty="0" smtClean="0"/>
              <a:t>عقوبة جريمة الراشي:</a:t>
            </a:r>
            <a:br>
              <a:rPr lang="ar-IQ" u="sng" dirty="0" smtClean="0"/>
            </a:br>
            <a:endParaRPr lang="en-US" u="sng" dirty="0"/>
          </a:p>
        </p:txBody>
      </p:sp>
      <p:sp>
        <p:nvSpPr>
          <p:cNvPr id="3" name="عنصر نائب للمحتوى 2"/>
          <p:cNvSpPr>
            <a:spLocks noGrp="1"/>
          </p:cNvSpPr>
          <p:nvPr>
            <p:ph idx="1"/>
          </p:nvPr>
        </p:nvSpPr>
        <p:spPr>
          <a:xfrm>
            <a:off x="1439056" y="1903751"/>
            <a:ext cx="9863528" cy="2563318"/>
          </a:xfrm>
        </p:spPr>
        <p:txBody>
          <a:bodyPr>
            <a:normAutofit/>
          </a:bodyPr>
          <a:lstStyle/>
          <a:p>
            <a:pPr marL="0" marR="0" indent="457200" algn="just" rtl="1">
              <a:spcBef>
                <a:spcPts val="0"/>
              </a:spcBef>
              <a:spcAft>
                <a:spcPts val="0"/>
              </a:spcAft>
            </a:pPr>
            <a:r>
              <a:rPr lang="ar-IQ" sz="3200" dirty="0" smtClean="0">
                <a:solidFill>
                  <a:schemeClr val="tx1"/>
                </a:solidFill>
                <a:latin typeface="Times New Roman"/>
                <a:ea typeface="Times New Roman"/>
                <a:cs typeface="Simplified Arabic"/>
              </a:rPr>
              <a:t>عاقب </a:t>
            </a:r>
            <a:r>
              <a:rPr lang="ar-IQ" sz="3200" dirty="0">
                <a:solidFill>
                  <a:schemeClr val="tx1"/>
                </a:solidFill>
                <a:latin typeface="Times New Roman"/>
                <a:ea typeface="Times New Roman"/>
                <a:cs typeface="Simplified Arabic"/>
              </a:rPr>
              <a:t>المشّرع العراقي على </a:t>
            </a:r>
            <a:r>
              <a:rPr lang="ar-IQ" sz="3200" dirty="0" smtClean="0">
                <a:solidFill>
                  <a:schemeClr val="tx1"/>
                </a:solidFill>
                <a:latin typeface="Times New Roman"/>
                <a:ea typeface="Times New Roman"/>
                <a:cs typeface="Simplified Arabic"/>
              </a:rPr>
              <a:t>مرتكب جريمة الانتفاع عن طريق الاضرار بالمصالح العامة بالسجن مع رد ما حصل عليه من منفعة لنفسه </a:t>
            </a:r>
            <a:r>
              <a:rPr lang="ar-IQ" sz="3200" smtClean="0">
                <a:solidFill>
                  <a:schemeClr val="tx1"/>
                </a:solidFill>
                <a:latin typeface="Times New Roman"/>
                <a:ea typeface="Times New Roman"/>
                <a:cs typeface="Simplified Arabic"/>
              </a:rPr>
              <a:t>أو لغيره.</a:t>
            </a:r>
            <a:endParaRPr lang="en-US" sz="3200" dirty="0">
              <a:solidFill>
                <a:schemeClr val="tx1"/>
              </a:solidFill>
              <a:latin typeface="Times New Roman"/>
              <a:ea typeface="Times New Roman"/>
            </a:endParaRPr>
          </a:p>
          <a:p>
            <a:pPr marL="0" marR="0" indent="0" algn="just" rtl="1">
              <a:spcBef>
                <a:spcPts val="0"/>
              </a:spcBef>
              <a:spcAft>
                <a:spcPts val="0"/>
              </a:spcAft>
              <a:buNone/>
            </a:pPr>
            <a:endParaRPr lang="en-US" sz="3200" dirty="0">
              <a:solidFill>
                <a:schemeClr val="tx1"/>
              </a:solidFill>
              <a:latin typeface="Times New Roman"/>
              <a:ea typeface="Times New Roman"/>
            </a:endParaRPr>
          </a:p>
          <a:p>
            <a:pPr algn="r" rtl="1"/>
            <a:endParaRPr lang="en-US" sz="3200" dirty="0"/>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374422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487372" y="544920"/>
            <a:ext cx="7830202" cy="1193940"/>
          </a:xfrm>
        </p:spPr>
        <p:txBody>
          <a:bodyPr/>
          <a:lstStyle/>
          <a:p>
            <a:pPr algn="r" rtl="1"/>
            <a:r>
              <a:rPr lang="ar-IQ" u="sng" dirty="0" smtClean="0"/>
              <a:t>المصادر:-</a:t>
            </a:r>
            <a:endParaRPr lang="en-US" u="sng" dirty="0"/>
          </a:p>
        </p:txBody>
      </p:sp>
      <p:sp>
        <p:nvSpPr>
          <p:cNvPr id="3" name="عنصر نائب للمحتوى 2"/>
          <p:cNvSpPr>
            <a:spLocks noGrp="1"/>
          </p:cNvSpPr>
          <p:nvPr>
            <p:ph idx="1"/>
          </p:nvPr>
        </p:nvSpPr>
        <p:spPr>
          <a:xfrm>
            <a:off x="684211" y="1963712"/>
            <a:ext cx="10558411" cy="3057994"/>
          </a:xfrm>
        </p:spPr>
        <p:txBody>
          <a:bodyPr>
            <a:normAutofit/>
          </a:bodyPr>
          <a:lstStyle/>
          <a:p>
            <a:pPr marL="342900" marR="0" lvl="0" indent="-342900" algn="just" rtl="1">
              <a:spcBef>
                <a:spcPts val="0"/>
              </a:spcBef>
              <a:spcAft>
                <a:spcPts val="0"/>
              </a:spcAft>
              <a:buFont typeface="+mj-lt"/>
              <a:buAutoNum type="arabicPeriod"/>
            </a:pPr>
            <a:r>
              <a:rPr lang="ar-IQ" sz="2800" b="1" dirty="0" smtClean="0">
                <a:solidFill>
                  <a:schemeClr val="tx1"/>
                </a:solidFill>
                <a:latin typeface="Times New Roman"/>
                <a:ea typeface="Times New Roman"/>
                <a:cs typeface="Simplified Arabic"/>
              </a:rPr>
              <a:t>قانون </a:t>
            </a:r>
            <a:r>
              <a:rPr lang="ar-IQ" sz="2800" b="1" dirty="0">
                <a:solidFill>
                  <a:schemeClr val="tx1"/>
                </a:solidFill>
                <a:latin typeface="Times New Roman"/>
                <a:ea typeface="Times New Roman"/>
                <a:cs typeface="Simplified Arabic"/>
              </a:rPr>
              <a:t>العقوبات العراقي رقم (111) لسنة 1969 المعّدل.</a:t>
            </a:r>
            <a:endParaRPr lang="en-US" sz="2800" dirty="0">
              <a:solidFill>
                <a:schemeClr val="tx1"/>
              </a:solidFill>
              <a:latin typeface="Times New Roman"/>
              <a:ea typeface="Times New Roman"/>
            </a:endParaRPr>
          </a:p>
          <a:p>
            <a:pPr marL="342900" marR="0" lvl="0" indent="-342900" algn="just" rtl="1">
              <a:spcBef>
                <a:spcPts val="0"/>
              </a:spcBef>
              <a:spcAft>
                <a:spcPts val="0"/>
              </a:spcAft>
              <a:buFont typeface="+mj-lt"/>
              <a:buAutoNum type="arabicPeriod"/>
            </a:pPr>
            <a:r>
              <a:rPr lang="ar-IQ" sz="2800" b="1" dirty="0">
                <a:solidFill>
                  <a:schemeClr val="tx1"/>
                </a:solidFill>
                <a:latin typeface="Times New Roman"/>
                <a:ea typeface="Times New Roman"/>
                <a:cs typeface="Simplified Arabic"/>
              </a:rPr>
              <a:t>د. واثبة داود السعدي، قانون العقوبات/ القسم الخاص، ط5، </a:t>
            </a:r>
            <a:r>
              <a:rPr lang="ar-IQ" sz="2800" b="1" dirty="0" err="1">
                <a:solidFill>
                  <a:schemeClr val="tx1"/>
                </a:solidFill>
                <a:latin typeface="Times New Roman"/>
                <a:ea typeface="Times New Roman"/>
                <a:cs typeface="Simplified Arabic"/>
              </a:rPr>
              <a:t>العاتك</a:t>
            </a:r>
            <a:r>
              <a:rPr lang="ar-IQ" sz="2800" b="1" dirty="0">
                <a:solidFill>
                  <a:schemeClr val="tx1"/>
                </a:solidFill>
                <a:latin typeface="Times New Roman"/>
                <a:ea typeface="Times New Roman"/>
                <a:cs typeface="Simplified Arabic"/>
              </a:rPr>
              <a:t> لصناعة الكتاب، القاهرة، بدون سنة طبع</a:t>
            </a:r>
            <a:r>
              <a:rPr lang="ar-IQ" sz="2800" b="1" dirty="0" smtClean="0">
                <a:solidFill>
                  <a:schemeClr val="tx1"/>
                </a:solidFill>
                <a:latin typeface="Times New Roman"/>
                <a:ea typeface="Times New Roman"/>
                <a:cs typeface="Simplified Arabic"/>
              </a:rPr>
              <a:t>.</a:t>
            </a:r>
          </a:p>
          <a:p>
            <a:pPr marL="342900" marR="0" lvl="0" indent="-342900" algn="just" rtl="1">
              <a:spcBef>
                <a:spcPts val="0"/>
              </a:spcBef>
              <a:spcAft>
                <a:spcPts val="0"/>
              </a:spcAft>
              <a:buFont typeface="+mj-lt"/>
              <a:buAutoNum type="arabicPeriod"/>
            </a:pPr>
            <a:r>
              <a:rPr lang="ar-IQ" sz="2800" b="1" dirty="0" err="1" smtClean="0">
                <a:solidFill>
                  <a:schemeClr val="tx1"/>
                </a:solidFill>
                <a:latin typeface="Times New Roman"/>
                <a:ea typeface="Times New Roman"/>
                <a:cs typeface="Simplified Arabic"/>
              </a:rPr>
              <a:t>د.ماهر</a:t>
            </a:r>
            <a:r>
              <a:rPr lang="ar-IQ" sz="2800" b="1" dirty="0" smtClean="0">
                <a:solidFill>
                  <a:schemeClr val="tx1"/>
                </a:solidFill>
                <a:latin typeface="Times New Roman"/>
                <a:ea typeface="Times New Roman"/>
                <a:cs typeface="Simplified Arabic"/>
              </a:rPr>
              <a:t> عبد </a:t>
            </a:r>
            <a:r>
              <a:rPr lang="ar-IQ" sz="2800" b="1" dirty="0" err="1" smtClean="0">
                <a:solidFill>
                  <a:schemeClr val="tx1"/>
                </a:solidFill>
                <a:latin typeface="Times New Roman"/>
                <a:ea typeface="Times New Roman"/>
                <a:cs typeface="Simplified Arabic"/>
              </a:rPr>
              <a:t>شويش</a:t>
            </a:r>
            <a:r>
              <a:rPr lang="ar-IQ" sz="2800" b="1" dirty="0" smtClean="0">
                <a:solidFill>
                  <a:schemeClr val="tx1"/>
                </a:solidFill>
                <a:latin typeface="Times New Roman"/>
                <a:ea typeface="Times New Roman"/>
                <a:cs typeface="Simplified Arabic"/>
              </a:rPr>
              <a:t> الدرة, شرح قانون العقوبات/ القسم الخاص, </a:t>
            </a:r>
            <a:r>
              <a:rPr lang="ar-IQ" sz="2800" b="1" dirty="0" err="1" smtClean="0">
                <a:solidFill>
                  <a:schemeClr val="tx1"/>
                </a:solidFill>
                <a:latin typeface="Times New Roman"/>
                <a:ea typeface="Times New Roman"/>
                <a:cs typeface="Simplified Arabic"/>
              </a:rPr>
              <a:t>العاتك</a:t>
            </a:r>
            <a:r>
              <a:rPr lang="ar-IQ" sz="2800" b="1" dirty="0" smtClean="0">
                <a:solidFill>
                  <a:schemeClr val="tx1"/>
                </a:solidFill>
                <a:latin typeface="Times New Roman"/>
                <a:ea typeface="Times New Roman"/>
                <a:cs typeface="Simplified Arabic"/>
              </a:rPr>
              <a:t> لصناعة الكتاب, القاهرة, بدون سنة طبع,</a:t>
            </a:r>
            <a:endParaRPr lang="en-US" sz="2800" dirty="0">
              <a:solidFill>
                <a:schemeClr val="tx1"/>
              </a:solidFill>
              <a:latin typeface="Times New Roman"/>
              <a:ea typeface="Times New Roman"/>
            </a:endParaRPr>
          </a:p>
          <a:p>
            <a:pPr marL="0" indent="0" algn="r" rtl="1">
              <a:buNone/>
            </a:pPr>
            <a:endParaRPr lang="en-US" sz="2800" dirty="0"/>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085222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4211" y="1334125"/>
            <a:ext cx="9868863" cy="644578"/>
          </a:xfrm>
        </p:spPr>
        <p:txBody>
          <a:bodyPr/>
          <a:lstStyle/>
          <a:p>
            <a:endParaRPr lang="en-US" dirty="0"/>
          </a:p>
        </p:txBody>
      </p:sp>
      <p:sp>
        <p:nvSpPr>
          <p:cNvPr id="3" name="عنصر نائب للمحتوى 2"/>
          <p:cNvSpPr>
            <a:spLocks noGrp="1"/>
          </p:cNvSpPr>
          <p:nvPr>
            <p:ph idx="1"/>
          </p:nvPr>
        </p:nvSpPr>
        <p:spPr>
          <a:xfrm>
            <a:off x="684211" y="2083633"/>
            <a:ext cx="9808903" cy="3672590"/>
          </a:xfrm>
        </p:spPr>
        <p:txBody>
          <a:bodyPr>
            <a:normAutofit/>
          </a:bodyPr>
          <a:lstStyle/>
          <a:p>
            <a:pPr marL="0" indent="0" algn="ctr">
              <a:buNone/>
            </a:pPr>
            <a:r>
              <a:rPr lang="ar-IQ" sz="3600" dirty="0" smtClean="0">
                <a:solidFill>
                  <a:schemeClr val="tx1"/>
                </a:solidFill>
              </a:rPr>
              <a:t>تمنياتنا للجميع بالنجاح</a:t>
            </a:r>
            <a:endParaRPr lang="en-US" sz="3600" dirty="0">
              <a:solidFill>
                <a:schemeClr val="tx1"/>
              </a:solidFill>
            </a:endParaRPr>
          </a:p>
        </p:txBody>
      </p:sp>
      <p:sp>
        <p:nvSpPr>
          <p:cNvPr id="4" name="عنصر نائب لرقم الشريحة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655424002"/>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2841</TotalTime>
  <Words>254</Words>
  <Application>Microsoft Office PowerPoint</Application>
  <PresentationFormat>مخصص</PresentationFormat>
  <Paragraphs>35</Paragraphs>
  <Slides>8</Slides>
  <Notes>2</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شريحة</vt:lpstr>
      <vt:lpstr> محاضرات في مادة العقوبات/ القسم الخاص بعنوان جريمة الانتفاع عن طريق الاضرار بالمصالح العامة</vt:lpstr>
      <vt:lpstr>أركان جريمة الانتفاع عن طريق الاضرار بالمصالح العامة</vt:lpstr>
      <vt:lpstr>عرض تقديمي في PowerPoint</vt:lpstr>
      <vt:lpstr>كأن يتواطأ أو يتفق الموظف او المكلف بخدمة عامة مع آخر على أن يكون الشيء المشترى او المصنوع او المستصنع اقل قيمة أو جودة من الكمية أو الكيفية المقررة وببدل اكثر مما يجب دفعه, أو بأقل قيمة من المقرر.  </vt:lpstr>
      <vt:lpstr>عرض تقديمي في PowerPoint</vt:lpstr>
      <vt:lpstr>عقوبة جريمة الراشي: </vt:lpstr>
      <vt:lpstr>المصادر:-</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trafficking in human</dc:title>
  <dc:creator>aows smart</dc:creator>
  <cp:lastModifiedBy>xComputer</cp:lastModifiedBy>
  <cp:revision>306</cp:revision>
  <dcterms:created xsi:type="dcterms:W3CDTF">2016-10-16T21:38:31Z</dcterms:created>
  <dcterms:modified xsi:type="dcterms:W3CDTF">2024-03-23T12:00:10Z</dcterms:modified>
</cp:coreProperties>
</file>