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15/08/1445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ahanzaidoon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Department of anesthesia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492896"/>
            <a:ext cx="6400800" cy="3145904"/>
          </a:xfrm>
        </p:spPr>
        <p:txBody>
          <a:bodyPr/>
          <a:lstStyle/>
          <a:p>
            <a:pPr lvl="0"/>
            <a:r>
              <a:rPr lang="en-US" sz="3000" dirty="0">
                <a:solidFill>
                  <a:prstClr val="black"/>
                </a:solidFill>
              </a:rPr>
              <a:t>Practical pharmacology</a:t>
            </a:r>
          </a:p>
          <a:p>
            <a:pPr lvl="0"/>
            <a:r>
              <a:rPr lang="en-US" sz="3000" dirty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sz="3300" b="1" dirty="0">
                <a:solidFill>
                  <a:srgbClr val="FF0000"/>
                </a:solidFill>
              </a:rPr>
              <a:t>Dr. </a:t>
            </a:r>
            <a:r>
              <a:rPr lang="en-US" sz="3300" b="1" dirty="0" err="1">
                <a:solidFill>
                  <a:srgbClr val="FF0000"/>
                </a:solidFill>
              </a:rPr>
              <a:t>zaidoon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abd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alwahab</a:t>
            </a:r>
            <a:r>
              <a:rPr lang="en-US" sz="3300" b="1" dirty="0">
                <a:solidFill>
                  <a:srgbClr val="FF0000"/>
                </a:solidFill>
              </a:rPr>
              <a:t> </a:t>
            </a:r>
            <a:r>
              <a:rPr lang="en-US" sz="3300" b="1" dirty="0" err="1">
                <a:solidFill>
                  <a:srgbClr val="FF0000"/>
                </a:solidFill>
              </a:rPr>
              <a:t>altahan</a:t>
            </a:r>
            <a:endParaRPr lang="en-US" sz="3000" b="1" dirty="0">
              <a:solidFill>
                <a:srgbClr val="FF0000"/>
              </a:solidFill>
            </a:endParaRPr>
          </a:p>
          <a:p>
            <a:pPr lvl="0"/>
            <a:r>
              <a:rPr lang="en-US" sz="4100" b="1" dirty="0">
                <a:solidFill>
                  <a:prstClr val="black"/>
                </a:solidFill>
              </a:rPr>
              <a:t>L</a:t>
            </a:r>
            <a:r>
              <a:rPr lang="en-US" sz="4100" b="1" dirty="0" smtClean="0">
                <a:solidFill>
                  <a:prstClr val="black"/>
                </a:solidFill>
              </a:rPr>
              <a:t>ocal </a:t>
            </a:r>
            <a:r>
              <a:rPr lang="en-US" sz="4100" b="1" dirty="0">
                <a:solidFill>
                  <a:prstClr val="black"/>
                </a:solidFill>
              </a:rPr>
              <a:t>Anesthesia</a:t>
            </a:r>
          </a:p>
          <a:p>
            <a:pPr lvl="0"/>
            <a:r>
              <a:rPr lang="en-US" sz="3000" dirty="0">
                <a:solidFill>
                  <a:prstClr val="black">
                    <a:tint val="75000"/>
                  </a:prstClr>
                </a:solidFill>
                <a:hlinkClick r:id="rId2"/>
              </a:rPr>
              <a:t>Altahanzaidoon@gmail.com</a:t>
            </a:r>
            <a:endParaRPr lang="ar-IQ" sz="3000" dirty="0">
              <a:solidFill>
                <a:prstClr val="black">
                  <a:tint val="75000"/>
                </a:prstClr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80606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LOCAL ANESTHETICS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dirty="0"/>
              <a:t>Local anesthetics block nerve conduction of sensory impulses and </a:t>
            </a:r>
            <a:r>
              <a:rPr lang="en-US" dirty="0" smtClean="0"/>
              <a:t>in higher </a:t>
            </a:r>
            <a:r>
              <a:rPr lang="en-US" dirty="0"/>
              <a:t>concentrations block motor impulses from the periphery to </a:t>
            </a:r>
            <a:r>
              <a:rPr lang="en-US" dirty="0" smtClean="0"/>
              <a:t>the CNS.</a:t>
            </a:r>
          </a:p>
          <a:p>
            <a:pPr algn="l" rtl="0"/>
            <a:r>
              <a:rPr lang="en-US" dirty="0"/>
              <a:t>Delivery techniques include topical administration, </a:t>
            </a:r>
            <a:r>
              <a:rPr lang="en-US" dirty="0" smtClean="0"/>
              <a:t>infiltration, and </a:t>
            </a:r>
            <a:r>
              <a:rPr lang="en-US" dirty="0" err="1"/>
              <a:t>perineural</a:t>
            </a:r>
            <a:r>
              <a:rPr lang="en-US" dirty="0"/>
              <a:t> and </a:t>
            </a:r>
            <a:r>
              <a:rPr lang="en-US" dirty="0" err="1"/>
              <a:t>neuraxial</a:t>
            </a:r>
            <a:r>
              <a:rPr lang="en-US" dirty="0"/>
              <a:t> (</a:t>
            </a:r>
            <a:r>
              <a:rPr lang="en-US" dirty="0" smtClean="0"/>
              <a:t>spinal</a:t>
            </a:r>
            <a:r>
              <a:rPr lang="en-US" dirty="0"/>
              <a:t>, epidural, or caudal) </a:t>
            </a:r>
            <a:r>
              <a:rPr lang="en-US" dirty="0" smtClean="0"/>
              <a:t>blocks</a:t>
            </a:r>
          </a:p>
          <a:p>
            <a:pPr algn="l" rtl="0"/>
            <a:r>
              <a:rPr lang="en-US" dirty="0"/>
              <a:t>The most </a:t>
            </a:r>
            <a:r>
              <a:rPr lang="en-US" dirty="0" smtClean="0"/>
              <a:t>widely used </a:t>
            </a:r>
            <a:r>
              <a:rPr lang="en-US" dirty="0"/>
              <a:t>local anesthetics are </a:t>
            </a:r>
            <a:r>
              <a:rPr lang="en-US" b="1" dirty="0" smtClean="0">
                <a:solidFill>
                  <a:srgbClr val="FF0000"/>
                </a:solidFill>
              </a:rPr>
              <a:t>bupivacaine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lidocaine</a:t>
            </a:r>
            <a:r>
              <a:rPr lang="en-US" dirty="0" smtClean="0"/>
              <a:t> , </a:t>
            </a:r>
            <a:r>
              <a:rPr lang="en-US" b="1" dirty="0" err="1" smtClean="0">
                <a:solidFill>
                  <a:srgbClr val="FF0000"/>
                </a:solidFill>
              </a:rPr>
              <a:t>mepivacaine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ropivacaine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b="1" dirty="0" err="1">
                <a:solidFill>
                  <a:srgbClr val="FF0000"/>
                </a:solidFill>
              </a:rPr>
              <a:t>tetracaine</a:t>
            </a:r>
            <a:endParaRPr lang="ar-IQ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964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Local anesthetics cause vasodilation, which leads to a rapid </a:t>
            </a:r>
            <a:r>
              <a:rPr lang="en-US" dirty="0" smtClean="0"/>
              <a:t>diffusion away </a:t>
            </a:r>
            <a:r>
              <a:rPr lang="en-US" dirty="0"/>
              <a:t>from the site of action and short duration when these </a:t>
            </a:r>
            <a:r>
              <a:rPr lang="en-US" dirty="0" smtClean="0"/>
              <a:t>drugs are </a:t>
            </a:r>
            <a:r>
              <a:rPr lang="en-US" dirty="0"/>
              <a:t>administered alone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 </a:t>
            </a:r>
            <a:r>
              <a:rPr lang="en-US" dirty="0"/>
              <a:t>By adding the vasoconstrictor epinephrine the rate of local anesthetic absorption and diffusion is decreased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511657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Type of local anesthetic 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Ester type </a:t>
            </a:r>
            <a:r>
              <a:rPr lang="en-US" dirty="0"/>
              <a:t>: Benzocaine , Procaine, </a:t>
            </a:r>
            <a:r>
              <a:rPr lang="en-US" dirty="0" err="1" smtClean="0"/>
              <a:t>tetracaine</a:t>
            </a:r>
            <a:r>
              <a:rPr lang="en-US" dirty="0" smtClean="0"/>
              <a:t>, </a:t>
            </a:r>
          </a:p>
          <a:p>
            <a:pPr algn="l" rtl="0"/>
            <a:r>
              <a:rPr lang="en-US" b="1" dirty="0" smtClean="0"/>
              <a:t>Amide type </a:t>
            </a:r>
            <a:r>
              <a:rPr lang="en-US" dirty="0" smtClean="0"/>
              <a:t>: lidocaine, bupivacaine, </a:t>
            </a:r>
            <a:r>
              <a:rPr lang="en-US" dirty="0" err="1" smtClean="0"/>
              <a:t>ropivacaine</a:t>
            </a:r>
            <a:r>
              <a:rPr lang="en-US" dirty="0" smtClean="0"/>
              <a:t> , </a:t>
            </a:r>
            <a:r>
              <a:rPr lang="en-US" dirty="0" err="1" smtClean="0"/>
              <a:t>mepivcaine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prilocaine</a:t>
            </a:r>
            <a:r>
              <a:rPr lang="en-US" dirty="0" smtClean="0"/>
              <a:t> </a:t>
            </a:r>
          </a:p>
          <a:p>
            <a:pPr algn="l" rtl="0"/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284984"/>
            <a:ext cx="8136904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17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16632"/>
            <a:ext cx="4392488" cy="6624736"/>
          </a:xfrm>
        </p:spPr>
      </p:pic>
    </p:spTree>
    <p:extLst>
      <p:ext uri="{BB962C8B-B14F-4D97-AF65-F5344CB8AC3E}">
        <p14:creationId xmlns:p14="http://schemas.microsoft.com/office/powerpoint/2010/main" val="187465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144</Words>
  <Application>Microsoft Office PowerPoint</Application>
  <PresentationFormat>عرض على الشاشة (3:4)‏</PresentationFormat>
  <Paragraphs>14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سمة Office</vt:lpstr>
      <vt:lpstr>Department of anesthesia</vt:lpstr>
      <vt:lpstr>LOCAL ANESTHETICS</vt:lpstr>
      <vt:lpstr>عرض تقديمي في PowerPoint</vt:lpstr>
      <vt:lpstr>Type of local anesthetic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anesthesia</dc:title>
  <dc:creator>dr.zaidoon</dc:creator>
  <cp:lastModifiedBy>Maher</cp:lastModifiedBy>
  <cp:revision>11</cp:revision>
  <dcterms:created xsi:type="dcterms:W3CDTF">2024-02-24T06:13:21Z</dcterms:created>
  <dcterms:modified xsi:type="dcterms:W3CDTF">2024-02-24T08:14:03Z</dcterms:modified>
</cp:coreProperties>
</file>