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notesMasterIdLst>
    <p:notesMasterId r:id="rId12"/>
  </p:notesMasterIdLst>
  <p:sldIdLst>
    <p:sldId id="256" r:id="rId2"/>
    <p:sldId id="263" r:id="rId3"/>
    <p:sldId id="270" r:id="rId4"/>
    <p:sldId id="261" r:id="rId5"/>
    <p:sldId id="262" r:id="rId6"/>
    <p:sldId id="264" r:id="rId7"/>
    <p:sldId id="258" r:id="rId8"/>
    <p:sldId id="265" r:id="rId9"/>
    <p:sldId id="274" r:id="rId10"/>
    <p:sldId id="27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6981" autoAdjust="0"/>
  </p:normalViewPr>
  <p:slideViewPr>
    <p:cSldViewPr snapToGrid="0">
      <p:cViewPr varScale="1">
        <p:scale>
          <a:sx n="64" d="100"/>
          <a:sy n="64" d="100"/>
        </p:scale>
        <p:origin x="-984"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CBC665-DA19-45B2-8955-4A741CE58F8D}" type="datetimeFigureOut">
              <a:rPr lang="en-US" smtClean="0"/>
              <a:pPr/>
              <a:t>3/23/2024</a:t>
            </a:fld>
            <a:endParaRPr lang="en-US"/>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33CCD5-F137-4695-99D0-DDF45A0C30A5}" type="slidenum">
              <a:rPr lang="en-US" smtClean="0"/>
              <a:pPr/>
              <a:t>‹#›</a:t>
            </a:fld>
            <a:endParaRPr lang="en-US"/>
          </a:p>
        </p:txBody>
      </p:sp>
    </p:spTree>
    <p:extLst>
      <p:ext uri="{BB962C8B-B14F-4D97-AF65-F5344CB8AC3E}">
        <p14:creationId xmlns:p14="http://schemas.microsoft.com/office/powerpoint/2010/main" val="1233865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C733CCD5-F137-4695-99D0-DDF45A0C30A5}" type="slidenum">
              <a:rPr lang="en-US" smtClean="0"/>
              <a:pPr/>
              <a:t>1</a:t>
            </a:fld>
            <a:endParaRPr lang="en-US"/>
          </a:p>
        </p:txBody>
      </p:sp>
    </p:spTree>
    <p:extLst>
      <p:ext uri="{BB962C8B-B14F-4D97-AF65-F5344CB8AC3E}">
        <p14:creationId xmlns:p14="http://schemas.microsoft.com/office/powerpoint/2010/main" val="3755819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C733CCD5-F137-4695-99D0-DDF45A0C30A5}" type="slidenum">
              <a:rPr lang="en-US" smtClean="0"/>
              <a:pPr/>
              <a:t>5</a:t>
            </a:fld>
            <a:endParaRPr lang="en-US"/>
          </a:p>
        </p:txBody>
      </p:sp>
    </p:spTree>
    <p:extLst>
      <p:ext uri="{BB962C8B-B14F-4D97-AF65-F5344CB8AC3E}">
        <p14:creationId xmlns:p14="http://schemas.microsoft.com/office/powerpoint/2010/main" val="602545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C733CCD5-F137-4695-99D0-DDF45A0C30A5}" type="slidenum">
              <a:rPr lang="en-US" smtClean="0"/>
              <a:pPr/>
              <a:t>8</a:t>
            </a:fld>
            <a:endParaRPr lang="en-US"/>
          </a:p>
        </p:txBody>
      </p:sp>
    </p:spTree>
    <p:extLst>
      <p:ext uri="{BB962C8B-B14F-4D97-AF65-F5344CB8AC3E}">
        <p14:creationId xmlns:p14="http://schemas.microsoft.com/office/powerpoint/2010/main" val="3460153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C9A2354-5889-454D-BC86-A30F7CB52FEC}"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4148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73A1B3B6-947F-475D-8275-826BD7AAC220}" type="datetime1">
              <a:rPr lang="en-US" smtClean="0"/>
              <a:pPr/>
              <a:t>3/23/2024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4389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55695375-3775-44F4-B9CF-546ECFF0CA5D}"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9838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3159801-F10C-47EA-A11E-644DA32074F8}"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915319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89093D6-4554-4B54-88FC-F7F5F5E4F3FD}"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4910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C5E3048-42D7-4DC1-B90B-9A0AFB4B4A73}"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980350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2AF361E-1A72-4C79-BCD2-A24FAF25D221}"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2263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0D833EB8-5CC0-490F-924C-6472F59CC136}"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99966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8093591-47D3-4D1B-A283-EE6D6EB10886}"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64410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E3AC799-9ECE-407F-A070-2CD59C501917}"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4875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E747CE7-64C5-4E85-B365-93BC03BB3F30}"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152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35AB7C52-42F8-4A58-B01B-E41A148539E3}" type="datetime1">
              <a:rPr lang="en-US" smtClean="0"/>
              <a:pPr/>
              <a:t>3/23/2024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3273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DE2A1DBA-B0A1-4788-870D-44354A66507C}" type="datetime1">
              <a:rPr lang="en-US" smtClean="0"/>
              <a:pPr/>
              <a:t>3/23/2024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020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7F45F2B-3656-41DA-BCF4-6F0953C9D2CC}" type="datetime1">
              <a:rPr lang="en-US" smtClean="0"/>
              <a:pPr/>
              <a:t>3/23/2024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2568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39DACC-9E12-45FD-9B43-203EE24E827D}" type="datetime1">
              <a:rPr lang="en-US" smtClean="0"/>
              <a:pPr/>
              <a:t>3/23/2024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8627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C09A73C-FC76-4EFB-8190-B2E415BBAA0C}" type="datetime1">
              <a:rPr lang="en-US" smtClean="0"/>
              <a:pPr/>
              <a:t>3/23/2024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1596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73FA413-6004-4ADB-8C38-E0E108F94DCA}" type="datetime1">
              <a:rPr lang="en-US" smtClean="0"/>
              <a:pPr/>
              <a:t>3/23/2024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9854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2E3E62B-8271-4F57-A32F-10FCA76CFA08}" type="datetime1">
              <a:rPr lang="en-US" smtClean="0"/>
              <a:pPr/>
              <a:t>3/23/2024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4214156"/>
      </p:ext>
    </p:extLst>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hf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31849" y="1993692"/>
            <a:ext cx="7921818" cy="840948"/>
          </a:xfrm>
          <a:noFill/>
        </p:spPr>
        <p:txBody>
          <a:bodyPr>
            <a:normAutofit fontScale="90000"/>
          </a:bodyPr>
          <a:lstStyle/>
          <a:p>
            <a:pPr algn="ctr"/>
            <a:r>
              <a:rPr lang="ar-IQ" sz="4400" b="1" dirty="0" smtClean="0">
                <a:effectLst>
                  <a:outerShdw blurRad="38100" dist="38100" dir="2700000" algn="tl">
                    <a:srgbClr val="000000">
                      <a:alpha val="43137"/>
                    </a:srgbClr>
                  </a:outerShdw>
                </a:effectLst>
                <a:cs typeface="Mudir MT" pitchFamily="2" charset="-78"/>
              </a:rPr>
              <a:t/>
            </a:r>
            <a:br>
              <a:rPr lang="ar-IQ" sz="4400" b="1" dirty="0" smtClean="0">
                <a:effectLst>
                  <a:outerShdw blurRad="38100" dist="38100" dir="2700000" algn="tl">
                    <a:srgbClr val="000000">
                      <a:alpha val="43137"/>
                    </a:srgbClr>
                  </a:outerShdw>
                </a:effectLst>
                <a:cs typeface="Mudir MT" pitchFamily="2" charset="-78"/>
              </a:rPr>
            </a:br>
            <a:r>
              <a:rPr lang="ar-IQ" sz="3600" b="1" dirty="0" smtClean="0">
                <a:effectLst>
                  <a:outerShdw blurRad="38100" dist="38100" dir="2700000" algn="tl">
                    <a:srgbClr val="000000">
                      <a:alpha val="43137"/>
                    </a:srgbClr>
                  </a:outerShdw>
                </a:effectLst>
                <a:cs typeface="Mudir MT" pitchFamily="2" charset="-78"/>
              </a:rPr>
              <a:t>محاضرات في مادة العقوبات/ القسم الخاص</a:t>
            </a:r>
            <a:br>
              <a:rPr lang="ar-IQ" sz="3600" b="1" dirty="0" smtClean="0">
                <a:effectLst>
                  <a:outerShdw blurRad="38100" dist="38100" dir="2700000" algn="tl">
                    <a:srgbClr val="000000">
                      <a:alpha val="43137"/>
                    </a:srgbClr>
                  </a:outerShdw>
                </a:effectLst>
                <a:cs typeface="Mudir MT" pitchFamily="2" charset="-78"/>
              </a:rPr>
            </a:br>
            <a:r>
              <a:rPr lang="ar-IQ" sz="4000" b="1" dirty="0" smtClean="0">
                <a:effectLst>
                  <a:outerShdw blurRad="38100" dist="38100" dir="2700000" algn="tl">
                    <a:srgbClr val="000000">
                      <a:alpha val="43137"/>
                    </a:srgbClr>
                  </a:outerShdw>
                </a:effectLst>
                <a:cs typeface="Mudir MT" pitchFamily="2" charset="-78"/>
              </a:rPr>
              <a:t>بعنوان جريمة </a:t>
            </a:r>
            <a:r>
              <a:rPr lang="ar-IQ" sz="4000" b="1" dirty="0" err="1" smtClean="0">
                <a:effectLst>
                  <a:outerShdw blurRad="38100" dist="38100" dir="2700000" algn="tl">
                    <a:srgbClr val="000000">
                      <a:alpha val="43137"/>
                    </a:srgbClr>
                  </a:outerShdw>
                </a:effectLst>
                <a:cs typeface="Mudir MT" pitchFamily="2" charset="-78"/>
              </a:rPr>
              <a:t>الإختلاس</a:t>
            </a:r>
            <a:r>
              <a:rPr lang="en-US" sz="4000" b="1" dirty="0" smtClean="0">
                <a:effectLst>
                  <a:outerShdw blurRad="38100" dist="38100" dir="2700000" algn="tl">
                    <a:srgbClr val="000000">
                      <a:alpha val="43137"/>
                    </a:srgbClr>
                  </a:outerShdw>
                </a:effectLst>
                <a:cs typeface="Mudir MT" pitchFamily="2" charset="-78"/>
              </a:rPr>
              <a:t> </a:t>
            </a:r>
            <a:endParaRPr lang="en-US" sz="4000" b="1" dirty="0">
              <a:latin typeface="Harlow Solid Italic" pitchFamily="82" charset="0"/>
              <a:cs typeface="Mudir MT" pitchFamily="2" charset="-78"/>
            </a:endParaRPr>
          </a:p>
        </p:txBody>
      </p:sp>
      <p:sp>
        <p:nvSpPr>
          <p:cNvPr id="3" name="عنوان فرعي 2"/>
          <p:cNvSpPr>
            <a:spLocks noGrp="1"/>
          </p:cNvSpPr>
          <p:nvPr>
            <p:ph type="subTitle" idx="1"/>
          </p:nvPr>
        </p:nvSpPr>
        <p:spPr>
          <a:xfrm>
            <a:off x="2667000" y="3215640"/>
            <a:ext cx="6400800" cy="2011680"/>
          </a:xfrm>
          <a:effectLst>
            <a:glow rad="127000">
              <a:srgbClr val="002060"/>
            </a:glow>
          </a:effectLst>
        </p:spPr>
        <p:txBody>
          <a:bodyPr>
            <a:normAutofit/>
          </a:bodyPr>
          <a:lstStyle/>
          <a:p>
            <a:pPr algn="ctr"/>
            <a:r>
              <a:rPr lang="ar-IQ" sz="4000" b="1" dirty="0" err="1" smtClean="0">
                <a:solidFill>
                  <a:schemeClr val="tx1"/>
                </a:solidFill>
                <a:latin typeface="Simplified Arabic" pitchFamily="18" charset="-78"/>
                <a:cs typeface="Simplified Arabic" pitchFamily="18" charset="-78"/>
              </a:rPr>
              <a:t>م.م</a:t>
            </a:r>
            <a:r>
              <a:rPr lang="ar-IQ" sz="4000" b="1" dirty="0" smtClean="0">
                <a:solidFill>
                  <a:schemeClr val="tx1"/>
                </a:solidFill>
                <a:latin typeface="Simplified Arabic" pitchFamily="18" charset="-78"/>
                <a:cs typeface="Simplified Arabic" pitchFamily="18" charset="-78"/>
              </a:rPr>
              <a:t>. </a:t>
            </a:r>
            <a:r>
              <a:rPr lang="ar-DZ" sz="4000" b="1" dirty="0" smtClean="0">
                <a:solidFill>
                  <a:schemeClr val="tx1"/>
                </a:solidFill>
                <a:latin typeface="Simplified Arabic" pitchFamily="18" charset="-78"/>
                <a:cs typeface="Simplified Arabic" pitchFamily="18" charset="-78"/>
              </a:rPr>
              <a:t>علي محمد شنان</a:t>
            </a:r>
            <a:endParaRPr lang="en-US" sz="2800" b="1" dirty="0" smtClean="0">
              <a:solidFill>
                <a:schemeClr val="tx1"/>
              </a:solidFill>
              <a:latin typeface="Simplified Arabic" pitchFamily="18" charset="-78"/>
              <a:cs typeface="Simplified Arabic" pitchFamily="18" charset="-78"/>
            </a:endParaRPr>
          </a:p>
          <a:p>
            <a:pPr algn="ctr"/>
            <a:r>
              <a:rPr lang="ar-IQ" sz="2800" dirty="0" smtClean="0">
                <a:solidFill>
                  <a:schemeClr val="tx1"/>
                </a:solidFill>
                <a:latin typeface="Simplified Arabic" pitchFamily="18" charset="-78"/>
                <a:cs typeface="Simplified Arabic" pitchFamily="18" charset="-78"/>
              </a:rPr>
              <a:t>تدريسي </a:t>
            </a:r>
            <a:r>
              <a:rPr lang="ar-IQ" sz="2800" dirty="0" smtClean="0">
                <a:solidFill>
                  <a:schemeClr val="tx1"/>
                </a:solidFill>
                <a:latin typeface="Simplified Arabic" pitchFamily="18" charset="-78"/>
                <a:cs typeface="Simplified Arabic" pitchFamily="18" charset="-78"/>
              </a:rPr>
              <a:t>القانون الجنائي</a:t>
            </a:r>
            <a:endParaRPr lang="en-US" sz="2800" dirty="0" smtClean="0">
              <a:solidFill>
                <a:schemeClr val="tx1"/>
              </a:solidFill>
              <a:latin typeface="Simplified Arabic" pitchFamily="18" charset="-78"/>
              <a:cs typeface="Simplified Arabic" pitchFamily="18" charset="-78"/>
            </a:endParaRPr>
          </a:p>
        </p:txBody>
      </p:sp>
      <p:sp>
        <p:nvSpPr>
          <p:cNvPr id="11" name="عنصر نائب لرقم الشريحة 10"/>
          <p:cNvSpPr>
            <a:spLocks noGrp="1"/>
          </p:cNvSpPr>
          <p:nvPr>
            <p:ph type="sldNum" sz="quarter" idx="12"/>
          </p:nvPr>
        </p:nvSpPr>
        <p:spPr>
          <a:xfrm>
            <a:off x="3602636" y="5623877"/>
            <a:ext cx="1142245" cy="669925"/>
          </a:xfrm>
        </p:spPr>
        <p:txBody>
          <a:bodyPr/>
          <a:lstStyle/>
          <a:p>
            <a:fld id="{D57F1E4F-1CFF-5643-939E-217C01CDF565}" type="slidenum">
              <a:rPr lang="en-US" smtClean="0"/>
              <a:pPr/>
              <a:t>1</a:t>
            </a:fld>
            <a:endParaRPr lang="en-US" dirty="0"/>
          </a:p>
        </p:txBody>
      </p:sp>
      <p:sp>
        <p:nvSpPr>
          <p:cNvPr id="15361" name="Rectangle 1"/>
          <p:cNvSpPr>
            <a:spLocks noChangeArrowheads="1"/>
          </p:cNvSpPr>
          <p:nvPr/>
        </p:nvSpPr>
        <p:spPr bwMode="auto">
          <a:xfrm>
            <a:off x="8864184" y="449524"/>
            <a:ext cx="36576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1600" b="1" i="0" u="none" strike="noStrike" cap="none" normalizeH="0" baseline="0" dirty="0" smtClean="0">
                <a:ln>
                  <a:noFill/>
                </a:ln>
                <a:solidFill>
                  <a:srgbClr val="000000"/>
                </a:solidFill>
                <a:effectLst/>
                <a:latin typeface="Simplified Arabic" pitchFamily="18" charset="-78"/>
                <a:ea typeface="Times New Roman" pitchFamily="18" charset="0"/>
                <a:cs typeface="DecoType Naskh Swashes" pitchFamily="2" charset="-78"/>
              </a:rPr>
              <a:t> </a:t>
            </a:r>
            <a:r>
              <a:rPr kumimoji="0" lang="ar-IQ" sz="1600" b="1" i="0" u="none" strike="noStrike" cap="none" normalizeH="0" baseline="0" dirty="0" smtClean="0">
                <a:ln>
                  <a:noFill/>
                </a:ln>
                <a:effectLst/>
                <a:latin typeface="Simplified Arabic" pitchFamily="18" charset="-78"/>
                <a:ea typeface="Times New Roman" pitchFamily="18" charset="0"/>
                <a:cs typeface="DecoType Naskh Swashes" pitchFamily="2" charset="-78"/>
              </a:rPr>
              <a:t>      </a:t>
            </a:r>
            <a:r>
              <a:rPr kumimoji="0" lang="en-US" sz="1800" b="1" i="0" u="none" strike="noStrike" cap="none" normalizeH="0" baseline="0" dirty="0" smtClean="0">
                <a:ln>
                  <a:noFill/>
                </a:ln>
                <a:effectLst/>
                <a:latin typeface="Sakkal Majalla" pitchFamily="2" charset="-78"/>
                <a:ea typeface="Times New Roman" pitchFamily="18" charset="0"/>
                <a:cs typeface="Sakkal Majalla" pitchFamily="2" charset="-78"/>
              </a:rPr>
              <a:t>         </a:t>
            </a:r>
            <a:r>
              <a:rPr lang="ar-IQ" sz="2000" b="1" dirty="0" smtClean="0">
                <a:latin typeface="Sakkal Majalla" pitchFamily="2" charset="-78"/>
                <a:ea typeface="Times New Roman" pitchFamily="18" charset="0"/>
                <a:cs typeface="Sakkal Majalla" pitchFamily="2" charset="-78"/>
              </a:rPr>
              <a:t>        </a:t>
            </a:r>
            <a:r>
              <a:rPr lang="ar-IQ" sz="2800" b="1" dirty="0" smtClean="0">
                <a:latin typeface="Sakkal Majalla" pitchFamily="2" charset="-78"/>
                <a:ea typeface="Times New Roman" pitchFamily="18" charset="0"/>
                <a:cs typeface="Sakkal Majalla" pitchFamily="2" charset="-78"/>
              </a:rPr>
              <a:t>كلية المستقبل الجامعة</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effectLst/>
                <a:latin typeface="Sakkal Majalla" pitchFamily="2" charset="-78"/>
                <a:cs typeface="Sakkal Majalla" pitchFamily="2" charset="-78"/>
              </a:rPr>
              <a:t> </a:t>
            </a:r>
            <a:r>
              <a:rPr kumimoji="0" lang="ar-IQ" sz="2800" b="1" i="0" u="none" strike="noStrike" cap="none" normalizeH="0" dirty="0" smtClean="0">
                <a:ln>
                  <a:noFill/>
                </a:ln>
                <a:effectLst/>
                <a:latin typeface="Sakkal Majalla" pitchFamily="2" charset="-78"/>
                <a:cs typeface="Sakkal Majalla" pitchFamily="2" charset="-78"/>
              </a:rPr>
              <a:t>           </a:t>
            </a:r>
            <a:r>
              <a:rPr kumimoji="0" lang="ar-IQ" sz="2800" b="1" i="0" u="none" strike="noStrike" cap="none" normalizeH="0" baseline="0" dirty="0" smtClean="0">
                <a:ln>
                  <a:noFill/>
                </a:ln>
                <a:effectLst/>
                <a:latin typeface="Sakkal Majalla" pitchFamily="2" charset="-78"/>
                <a:cs typeface="Sakkal Majalla" pitchFamily="2" charset="-78"/>
              </a:rPr>
              <a:t>قسم</a:t>
            </a:r>
            <a:r>
              <a:rPr kumimoji="0" lang="ar-IQ" sz="2800" b="1" i="0" u="none" strike="noStrike" cap="none" normalizeH="0" dirty="0" smtClean="0">
                <a:ln>
                  <a:noFill/>
                </a:ln>
                <a:effectLst/>
                <a:latin typeface="Sakkal Majalla" pitchFamily="2" charset="-78"/>
                <a:cs typeface="Sakkal Majalla" pitchFamily="2" charset="-78"/>
              </a:rPr>
              <a:t> القانون</a:t>
            </a:r>
            <a:endParaRPr kumimoji="0" lang="ar-IQ" sz="2800" b="0" i="0" u="none" strike="noStrike" cap="none" normalizeH="0" baseline="0" dirty="0" smtClean="0">
              <a:ln>
                <a:noFill/>
              </a:ln>
              <a:effectLst/>
              <a:latin typeface="Arial" pitchFamily="34" charset="0"/>
              <a:cs typeface="Arial" pitchFamily="34" charset="0"/>
            </a:endParaRPr>
          </a:p>
        </p:txBody>
      </p:sp>
      <p:sp>
        <p:nvSpPr>
          <p:cNvPr id="15367" name="AutoShape 7" descr="نتيجة بحث الصور عن عقوبة الاعدام في العرا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5371" name="AutoShape 11" descr="نتيجة بحث الصور عن عقوبة الاعدام في العرا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5373" name="AutoShape 13" descr="نتيجة بحث الصور عن عقوبة الاعدام في العرا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 name="AutoShape 2" descr="نتيجة بحث الصور عن صور عن جرائم الرشو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نتيجة بحث الصور عن صور عن جرائم الرشوة"/>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90731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4211" y="1334125"/>
            <a:ext cx="9868863" cy="644578"/>
          </a:xfrm>
        </p:spPr>
        <p:txBody>
          <a:bodyPr/>
          <a:lstStyle/>
          <a:p>
            <a:endParaRPr lang="en-US" dirty="0"/>
          </a:p>
        </p:txBody>
      </p:sp>
      <p:sp>
        <p:nvSpPr>
          <p:cNvPr id="3" name="عنصر نائب للمحتوى 2"/>
          <p:cNvSpPr>
            <a:spLocks noGrp="1"/>
          </p:cNvSpPr>
          <p:nvPr>
            <p:ph idx="1"/>
          </p:nvPr>
        </p:nvSpPr>
        <p:spPr>
          <a:xfrm>
            <a:off x="684211" y="2083633"/>
            <a:ext cx="9808903" cy="3672590"/>
          </a:xfrm>
        </p:spPr>
        <p:txBody>
          <a:bodyPr>
            <a:normAutofit/>
          </a:bodyPr>
          <a:lstStyle/>
          <a:p>
            <a:pPr marL="0" indent="0" algn="ctr">
              <a:buNone/>
            </a:pPr>
            <a:r>
              <a:rPr lang="ar-IQ" sz="3600" dirty="0" smtClean="0">
                <a:solidFill>
                  <a:schemeClr val="tx1"/>
                </a:solidFill>
              </a:rPr>
              <a:t>تمنياتنا للجميع بالنجاح</a:t>
            </a:r>
            <a:endParaRPr lang="en-US" sz="3600" dirty="0">
              <a:solidFill>
                <a:schemeClr val="tx1"/>
              </a:solidFill>
            </a:endParaRPr>
          </a:p>
        </p:txBody>
      </p:sp>
      <p:sp>
        <p:nvSpPr>
          <p:cNvPr id="4" name="عنصر نائب لرقم الشريحة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655424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le 10"/>
          <p:cNvSpPr>
            <a:spLocks noGrp="1"/>
          </p:cNvSpPr>
          <p:nvPr>
            <p:ph type="ctrTitle"/>
          </p:nvPr>
        </p:nvSpPr>
        <p:spPr>
          <a:xfrm>
            <a:off x="1748589" y="824458"/>
            <a:ext cx="9553995" cy="1019331"/>
          </a:xfrm>
        </p:spPr>
        <p:txBody>
          <a:bodyPr>
            <a:normAutofit/>
          </a:bodyPr>
          <a:lstStyle/>
          <a:p>
            <a:pPr algn="r"/>
            <a:r>
              <a:rPr lang="ar-IQ" sz="3600" u="sng" dirty="0" smtClean="0">
                <a:latin typeface="Simplified Arabic" pitchFamily="18" charset="-78"/>
                <a:cs typeface="Simplified Arabic" pitchFamily="18" charset="-78"/>
              </a:rPr>
              <a:t>تعريف جريمة الاختلاس:</a:t>
            </a:r>
            <a:endParaRPr lang="en-US" sz="3600" u="sng" dirty="0">
              <a:latin typeface="Simplified Arabic" pitchFamily="18" charset="-78"/>
              <a:cs typeface="Simplified Arabic" pitchFamily="18" charset="-78"/>
            </a:endParaRPr>
          </a:p>
        </p:txBody>
      </p:sp>
      <p:sp>
        <p:nvSpPr>
          <p:cNvPr id="10" name="عنوان فرعي 9"/>
          <p:cNvSpPr>
            <a:spLocks noGrp="1"/>
          </p:cNvSpPr>
          <p:nvPr>
            <p:ph type="subTitle" idx="1"/>
          </p:nvPr>
        </p:nvSpPr>
        <p:spPr>
          <a:xfrm>
            <a:off x="1205344" y="2278505"/>
            <a:ext cx="9831623" cy="2818151"/>
          </a:xfrm>
        </p:spPr>
        <p:txBody>
          <a:bodyPr>
            <a:normAutofit/>
          </a:bodyPr>
          <a:lstStyle/>
          <a:p>
            <a:pPr algn="r"/>
            <a:r>
              <a:rPr lang="ar-IQ" sz="2800" dirty="0" smtClean="0">
                <a:solidFill>
                  <a:schemeClr val="tx1"/>
                </a:solidFill>
                <a:latin typeface="Simplified Arabic" pitchFamily="18" charset="-78"/>
                <a:cs typeface="Simplified Arabic" pitchFamily="18" charset="-78"/>
              </a:rPr>
              <a:t>عالج المشرع العراقي جريمة الاختلاس في الفصل الثاني من الباب السادس في المواد (315-321) .</a:t>
            </a:r>
          </a:p>
          <a:p>
            <a:pPr algn="r"/>
            <a:r>
              <a:rPr lang="ar-IQ" sz="2800" dirty="0" smtClean="0">
                <a:solidFill>
                  <a:schemeClr val="tx1"/>
                </a:solidFill>
                <a:latin typeface="Simplified Arabic" pitchFamily="18" charset="-78"/>
                <a:cs typeface="Simplified Arabic" pitchFamily="18" charset="-78"/>
              </a:rPr>
              <a:t>ويعّرف الاختلاس بأنه: ( أخذ الموظف أو المكلف بخدمة عامة لشيء هو أصلاً في حيازته).</a:t>
            </a:r>
            <a:endParaRPr lang="en-US" sz="2800" dirty="0">
              <a:solidFill>
                <a:schemeClr val="tx1"/>
              </a:solidFill>
              <a:latin typeface="Simplified Arabic" pitchFamily="18" charset="-78"/>
              <a:cs typeface="Simplified Arabic" pitchFamily="18" charset="-78"/>
            </a:endParaRPr>
          </a:p>
        </p:txBody>
      </p:sp>
      <p:sp>
        <p:nvSpPr>
          <p:cNvPr id="2" name="عنصر نائب لرقم الشريحة 1"/>
          <p:cNvSpPr>
            <a:spLocks noGrp="1"/>
          </p:cNvSpPr>
          <p:nvPr>
            <p:ph type="sldNum" sz="quarter" idx="12"/>
          </p:nvPr>
        </p:nvSpPr>
        <p:spPr/>
        <p:txBody>
          <a:bodyPr/>
          <a:lstStyle/>
          <a:p>
            <a:fld id="{D57F1E4F-1CFF-5643-939E-217C01CDF565}" type="slidenum">
              <a:rPr lang="en-US" smtClean="0"/>
              <a:pPr/>
              <a:t>2</a:t>
            </a:fld>
            <a:endParaRPr lang="en-US" dirty="0"/>
          </a:p>
        </p:txBody>
      </p:sp>
      <p:sp>
        <p:nvSpPr>
          <p:cNvPr id="3" name="مستطيل 2"/>
          <p:cNvSpPr/>
          <p:nvPr/>
        </p:nvSpPr>
        <p:spPr>
          <a:xfrm>
            <a:off x="1205345" y="983673"/>
            <a:ext cx="7938655" cy="307777"/>
          </a:xfrm>
          <a:prstGeom prst="rect">
            <a:avLst/>
          </a:prstGeom>
        </p:spPr>
        <p:txBody>
          <a:bodyPr wrap="square">
            <a:spAutoFit/>
          </a:bodyPr>
          <a:lstStyle/>
          <a:p>
            <a:r>
              <a:rPr lang="en-US" sz="1400" dirty="0"/>
              <a:t> </a:t>
            </a:r>
          </a:p>
        </p:txBody>
      </p:sp>
    </p:spTree>
    <p:extLst>
      <p:ext uri="{BB962C8B-B14F-4D97-AF65-F5344CB8AC3E}">
        <p14:creationId xmlns:p14="http://schemas.microsoft.com/office/powerpoint/2010/main" val="4097891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flipV="1">
            <a:off x="1708879" y="-898358"/>
            <a:ext cx="9346236" cy="898358"/>
          </a:xfrm>
        </p:spPr>
        <p:txBody>
          <a:bodyPr>
            <a:normAutofit/>
          </a:bodyPr>
          <a:lstStyle/>
          <a:p>
            <a:pPr algn="r" rtl="1">
              <a:defRPr/>
            </a:pPr>
            <a:endParaRPr lang="en-US" sz="2000" dirty="0">
              <a:latin typeface="Simplified Arabic" pitchFamily="18" charset="-78"/>
              <a:cs typeface="Simplified Arabic" pitchFamily="18" charset="-78"/>
            </a:endParaRPr>
          </a:p>
        </p:txBody>
      </p:sp>
      <p:sp>
        <p:nvSpPr>
          <p:cNvPr id="4" name="Subtitle 3"/>
          <p:cNvSpPr>
            <a:spLocks noGrp="1"/>
          </p:cNvSpPr>
          <p:nvPr>
            <p:ph type="subTitle" idx="1"/>
          </p:nvPr>
        </p:nvSpPr>
        <p:spPr>
          <a:xfrm>
            <a:off x="787379" y="1259174"/>
            <a:ext cx="10571746" cy="689546"/>
          </a:xfrm>
        </p:spPr>
        <p:txBody>
          <a:bodyPr>
            <a:noAutofit/>
          </a:bodyPr>
          <a:lstStyle/>
          <a:p>
            <a:pPr algn="just" rtl="1">
              <a:lnSpc>
                <a:spcPct val="115000"/>
              </a:lnSpc>
              <a:spcBef>
                <a:spcPts val="0"/>
              </a:spcBef>
              <a:spcAft>
                <a:spcPts val="0"/>
              </a:spcAft>
            </a:pPr>
            <a:r>
              <a:rPr lang="ar-IQ" altLang="ar-IQ" sz="3600" b="1" u="sng" dirty="0" smtClean="0">
                <a:solidFill>
                  <a:schemeClr val="tx1"/>
                </a:solidFill>
                <a:latin typeface="Simplified Arabic" pitchFamily="18" charset="-78"/>
                <a:cs typeface="Simplified Arabic" pitchFamily="18" charset="-78"/>
              </a:rPr>
              <a:t>أركان جريمة الاختلاس:-</a:t>
            </a:r>
          </a:p>
          <a:p>
            <a:pPr algn="just" rtl="1">
              <a:lnSpc>
                <a:spcPct val="115000"/>
              </a:lnSpc>
              <a:spcBef>
                <a:spcPts val="0"/>
              </a:spcBef>
              <a:spcAft>
                <a:spcPts val="0"/>
              </a:spcAft>
            </a:pPr>
            <a:endParaRPr lang="ar-IQ" altLang="ar-IQ" sz="3200" b="1" u="sng" dirty="0" smtClean="0">
              <a:solidFill>
                <a:schemeClr val="tx1"/>
              </a:solidFill>
              <a:latin typeface="Simplified Arabic" pitchFamily="18" charset="-78"/>
              <a:cs typeface="Simplified Arabic" pitchFamily="18" charset="-78"/>
            </a:endParaRPr>
          </a:p>
          <a:p>
            <a:pPr algn="just" rtl="1">
              <a:lnSpc>
                <a:spcPct val="115000"/>
              </a:lnSpc>
              <a:spcBef>
                <a:spcPts val="0"/>
              </a:spcBef>
              <a:spcAft>
                <a:spcPts val="0"/>
              </a:spcAft>
            </a:pPr>
            <a:r>
              <a:rPr lang="ar-IQ" sz="3200" dirty="0" smtClean="0">
                <a:solidFill>
                  <a:schemeClr val="tx1"/>
                </a:solidFill>
                <a:latin typeface="Times New Roman"/>
                <a:ea typeface="Times New Roman"/>
                <a:cs typeface="Simplified Arabic"/>
              </a:rPr>
              <a:t>1-</a:t>
            </a:r>
            <a:r>
              <a:rPr lang="ar-IQ" sz="2400" dirty="0" smtClean="0">
                <a:solidFill>
                  <a:schemeClr val="tx1"/>
                </a:solidFill>
                <a:latin typeface="Times New Roman"/>
                <a:ea typeface="Times New Roman"/>
                <a:cs typeface="Simplified Arabic"/>
              </a:rPr>
              <a:t> </a:t>
            </a:r>
            <a:r>
              <a:rPr lang="ar-IQ" sz="3200" dirty="0" smtClean="0">
                <a:solidFill>
                  <a:schemeClr val="tx1"/>
                </a:solidFill>
                <a:latin typeface="Times New Roman"/>
                <a:ea typeface="Times New Roman"/>
                <a:cs typeface="Simplified Arabic"/>
              </a:rPr>
              <a:t>الركن الأول: صفة الجاني.</a:t>
            </a:r>
          </a:p>
          <a:p>
            <a:pPr algn="just" rtl="1">
              <a:lnSpc>
                <a:spcPct val="115000"/>
              </a:lnSpc>
              <a:spcBef>
                <a:spcPts val="0"/>
              </a:spcBef>
              <a:spcAft>
                <a:spcPts val="0"/>
              </a:spcAft>
            </a:pPr>
            <a:r>
              <a:rPr lang="ar-IQ" sz="3200" dirty="0" smtClean="0">
                <a:solidFill>
                  <a:schemeClr val="tx1"/>
                </a:solidFill>
                <a:latin typeface="Times New Roman"/>
                <a:ea typeface="Times New Roman"/>
                <a:cs typeface="Simplified Arabic"/>
              </a:rPr>
              <a:t>2- الركن الثاني: فعل الاختلاس أو الإخفاء.</a:t>
            </a:r>
          </a:p>
          <a:p>
            <a:pPr algn="just" rtl="1">
              <a:lnSpc>
                <a:spcPct val="115000"/>
              </a:lnSpc>
              <a:spcBef>
                <a:spcPts val="0"/>
              </a:spcBef>
              <a:spcAft>
                <a:spcPts val="0"/>
              </a:spcAft>
            </a:pPr>
            <a:r>
              <a:rPr lang="ar-IQ" sz="3200" dirty="0" smtClean="0">
                <a:solidFill>
                  <a:schemeClr val="tx1"/>
                </a:solidFill>
                <a:latin typeface="Times New Roman"/>
                <a:ea typeface="Times New Roman"/>
                <a:cs typeface="Simplified Arabic"/>
              </a:rPr>
              <a:t>3- الركن الثالث: أن تكون الأشياء التي سلمت إلى الجاني بسبب وظيفته.</a:t>
            </a:r>
          </a:p>
          <a:p>
            <a:pPr algn="just" rtl="1">
              <a:lnSpc>
                <a:spcPct val="115000"/>
              </a:lnSpc>
              <a:spcBef>
                <a:spcPts val="0"/>
              </a:spcBef>
              <a:spcAft>
                <a:spcPts val="0"/>
              </a:spcAft>
            </a:pPr>
            <a:r>
              <a:rPr lang="ar-IQ" sz="3200" dirty="0" smtClean="0">
                <a:solidFill>
                  <a:schemeClr val="tx1"/>
                </a:solidFill>
                <a:latin typeface="Times New Roman"/>
                <a:ea typeface="Times New Roman"/>
                <a:cs typeface="Simplified Arabic"/>
              </a:rPr>
              <a:t>4- الركن الرابع: القصد الجرمي.</a:t>
            </a:r>
          </a:p>
          <a:p>
            <a:pPr algn="just" rtl="1">
              <a:lnSpc>
                <a:spcPct val="115000"/>
              </a:lnSpc>
              <a:spcBef>
                <a:spcPts val="0"/>
              </a:spcBef>
              <a:spcAft>
                <a:spcPts val="0"/>
              </a:spcAft>
            </a:pPr>
            <a:endParaRPr lang="en-US" sz="2400" dirty="0">
              <a:solidFill>
                <a:schemeClr val="tx1"/>
              </a:solidFill>
              <a:latin typeface="Times New Roman"/>
              <a:ea typeface="Times New Roman"/>
            </a:endParaRPr>
          </a:p>
          <a:p>
            <a:pPr algn="just" rtl="1">
              <a:lnSpc>
                <a:spcPct val="115000"/>
              </a:lnSpc>
              <a:spcBef>
                <a:spcPts val="0"/>
              </a:spcBef>
              <a:spcAft>
                <a:spcPts val="0"/>
              </a:spcAft>
            </a:pPr>
            <a:endParaRPr lang="en-US" sz="2400" dirty="0">
              <a:solidFill>
                <a:schemeClr val="tx1"/>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عنوان 11"/>
          <p:cNvSpPr>
            <a:spLocks noGrp="1"/>
          </p:cNvSpPr>
          <p:nvPr>
            <p:ph type="ctrTitle"/>
          </p:nvPr>
        </p:nvSpPr>
        <p:spPr>
          <a:xfrm>
            <a:off x="968187" y="1395663"/>
            <a:ext cx="9892318" cy="2518611"/>
          </a:xfrm>
        </p:spPr>
        <p:txBody>
          <a:bodyPr>
            <a:normAutofit/>
          </a:bodyPr>
          <a:lstStyle/>
          <a:p>
            <a:pPr algn="r" rtl="1">
              <a:lnSpc>
                <a:spcPct val="150000"/>
              </a:lnSpc>
              <a:defRPr/>
            </a:pPr>
            <a:r>
              <a:rPr lang="en-US" altLang="ar-IQ" sz="2800" dirty="0" smtClean="0">
                <a:effectLst>
                  <a:outerShdw blurRad="38100" dist="38100" dir="2700000" algn="tl">
                    <a:srgbClr val="000000">
                      <a:alpha val="43137"/>
                    </a:srgbClr>
                  </a:outerShdw>
                </a:effectLst>
              </a:rPr>
              <a:t/>
            </a:r>
            <a:br>
              <a:rPr lang="en-US" altLang="ar-IQ" sz="2800" dirty="0" smtClean="0">
                <a:effectLst>
                  <a:outerShdw blurRad="38100" dist="38100" dir="2700000" algn="tl">
                    <a:srgbClr val="000000">
                      <a:alpha val="43137"/>
                    </a:srgbClr>
                  </a:outerShdw>
                </a:effectLst>
              </a:rPr>
            </a:br>
            <a:r>
              <a:rPr lang="ar-IQ" altLang="ar-IQ" sz="2700" dirty="0" smtClean="0">
                <a:latin typeface="Simplified Arabic" pitchFamily="18" charset="-78"/>
                <a:cs typeface="Simplified Arabic" pitchFamily="18" charset="-78"/>
              </a:rPr>
              <a:t/>
            </a:r>
            <a:br>
              <a:rPr lang="ar-IQ" altLang="ar-IQ" sz="2700" dirty="0" smtClean="0">
                <a:latin typeface="Simplified Arabic" pitchFamily="18" charset="-78"/>
                <a:cs typeface="Simplified Arabic" pitchFamily="18" charset="-78"/>
              </a:rPr>
            </a:br>
            <a:endParaRPr lang="en-US" sz="2700" u="sng" dirty="0">
              <a:latin typeface="Simplified Arabic" pitchFamily="18" charset="-78"/>
              <a:cs typeface="Simplified Arabic" pitchFamily="18" charset="-78"/>
            </a:endParaRPr>
          </a:p>
        </p:txBody>
      </p:sp>
      <p:sp>
        <p:nvSpPr>
          <p:cNvPr id="2" name="عنصر نائب لرقم الشريحة 1"/>
          <p:cNvSpPr>
            <a:spLocks noGrp="1"/>
          </p:cNvSpPr>
          <p:nvPr>
            <p:ph type="sldNum" sz="quarter" idx="12"/>
          </p:nvPr>
        </p:nvSpPr>
        <p:spPr/>
        <p:txBody>
          <a:bodyPr/>
          <a:lstStyle/>
          <a:p>
            <a:fld id="{D57F1E4F-1CFF-5643-939E-217C01CDF565}" type="slidenum">
              <a:rPr lang="en-US" smtClean="0"/>
              <a:pPr/>
              <a:t>4</a:t>
            </a:fld>
            <a:endParaRPr lang="en-US" dirty="0"/>
          </a:p>
        </p:txBody>
      </p:sp>
      <p:sp>
        <p:nvSpPr>
          <p:cNvPr id="15" name="عنوان فرعي 14"/>
          <p:cNvSpPr>
            <a:spLocks noGrp="1"/>
          </p:cNvSpPr>
          <p:nvPr>
            <p:ph type="subTitle" idx="1"/>
          </p:nvPr>
        </p:nvSpPr>
        <p:spPr>
          <a:xfrm>
            <a:off x="869430" y="673768"/>
            <a:ext cx="10163331" cy="4576637"/>
          </a:xfrm>
          <a:prstGeom prst="rect">
            <a:avLst/>
          </a:prstGeom>
        </p:spPr>
        <p:txBody>
          <a:bodyPr wrap="square">
            <a:spAutoFit/>
          </a:bodyPr>
          <a:lstStyle/>
          <a:p>
            <a:pPr indent="457200" algn="just" rtl="1">
              <a:lnSpc>
                <a:spcPct val="115000"/>
              </a:lnSpc>
              <a:spcBef>
                <a:spcPts val="0"/>
              </a:spcBef>
              <a:spcAft>
                <a:spcPts val="0"/>
              </a:spcAft>
            </a:pPr>
            <a:endParaRPr lang="ar-IQ" sz="2400" dirty="0" smtClean="0">
              <a:solidFill>
                <a:schemeClr val="tx1"/>
              </a:solidFill>
              <a:latin typeface="Times New Roman"/>
              <a:ea typeface="Times New Roman"/>
              <a:cs typeface="Simplified Arabic"/>
            </a:endParaRPr>
          </a:p>
          <a:p>
            <a:pPr indent="457200" algn="just" rtl="1">
              <a:lnSpc>
                <a:spcPct val="115000"/>
              </a:lnSpc>
              <a:spcBef>
                <a:spcPts val="0"/>
              </a:spcBef>
              <a:spcAft>
                <a:spcPts val="0"/>
              </a:spcAft>
            </a:pPr>
            <a:r>
              <a:rPr lang="ar-IQ" sz="3200" u="sng" dirty="0" smtClean="0">
                <a:solidFill>
                  <a:schemeClr val="tx1"/>
                </a:solidFill>
                <a:latin typeface="Times New Roman"/>
                <a:ea typeface="Times New Roman"/>
                <a:cs typeface="Simplified Arabic"/>
              </a:rPr>
              <a:t>أولاً: صفة الجاني:</a:t>
            </a:r>
            <a:r>
              <a:rPr lang="ar-SA" sz="2800" dirty="0">
                <a:solidFill>
                  <a:schemeClr val="tx1"/>
                </a:solidFill>
                <a:latin typeface="Times New Roman"/>
                <a:ea typeface="Times New Roman"/>
                <a:cs typeface="Simplified Arabic"/>
              </a:rPr>
              <a:t> </a:t>
            </a:r>
            <a:endParaRPr lang="ar-IQ" sz="2800" dirty="0" smtClean="0">
              <a:solidFill>
                <a:schemeClr val="tx1"/>
              </a:solidFill>
              <a:latin typeface="Times New Roman"/>
              <a:ea typeface="Times New Roman"/>
              <a:cs typeface="Simplified Arabic"/>
            </a:endParaRPr>
          </a:p>
          <a:p>
            <a:pPr indent="457200" algn="just" rtl="1">
              <a:lnSpc>
                <a:spcPct val="115000"/>
              </a:lnSpc>
              <a:spcBef>
                <a:spcPts val="0"/>
              </a:spcBef>
              <a:spcAft>
                <a:spcPts val="0"/>
              </a:spcAft>
            </a:pPr>
            <a:endParaRPr lang="en-US" sz="2800" dirty="0">
              <a:solidFill>
                <a:schemeClr val="tx1"/>
              </a:solidFill>
              <a:latin typeface="Times New Roman"/>
              <a:ea typeface="Times New Roman"/>
            </a:endParaRPr>
          </a:p>
          <a:p>
            <a:pPr algn="r"/>
            <a:r>
              <a:rPr lang="ar-IQ" sz="2800" dirty="0" smtClean="0">
                <a:solidFill>
                  <a:schemeClr val="tx1"/>
                </a:solidFill>
                <a:latin typeface="Simplified Arabic" pitchFamily="18" charset="-78"/>
                <a:cs typeface="Simplified Arabic" pitchFamily="18" charset="-78"/>
              </a:rPr>
              <a:t>يشترط لتحقق جريمة الاختلاس ان يكون الجاني موظفاً أو مكلفاً بخدمة عامة.</a:t>
            </a:r>
          </a:p>
          <a:p>
            <a:pPr algn="r"/>
            <a:r>
              <a:rPr lang="ar-IQ" sz="2800" dirty="0" smtClean="0">
                <a:solidFill>
                  <a:schemeClr val="tx1"/>
                </a:solidFill>
                <a:latin typeface="Simplified Arabic" pitchFamily="18" charset="-78"/>
                <a:cs typeface="Simplified Arabic" pitchFamily="18" charset="-78"/>
              </a:rPr>
              <a:t>والموظف هو: (كل شخص عهدت إليه وظيفة داخلة في ملاك الدولة الدائم للمرفق العام). أما المكلف بخدمة عامة: فقد وضحته الفقرة (2) من المادة (19) من قانون العقوبات العراقي رقم (111) لسنة 1969 بأنه(كل موظف أو مستخدم أو عامل انيطت به مهمة عامة في خدمة الحكومة ودوائرها الرسمية وشبه الرسمية والمصالح التابعة لها أو الموضوعة تحت رقابتها... وعلى العموم كل من يقوم بخدمة بأجر أو بغير أجر.</a:t>
            </a:r>
            <a:endParaRPr lang="en-US" sz="2800"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462620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عنوان 11"/>
          <p:cNvSpPr>
            <a:spLocks noGrp="1"/>
          </p:cNvSpPr>
          <p:nvPr>
            <p:ph type="ctrTitle"/>
          </p:nvPr>
        </p:nvSpPr>
        <p:spPr>
          <a:xfrm flipV="1">
            <a:off x="710626" y="-1167618"/>
            <a:ext cx="7622894" cy="670850"/>
          </a:xfrm>
        </p:spPr>
        <p:txBody>
          <a:bodyPr>
            <a:normAutofit/>
          </a:bodyPr>
          <a:lstStyle/>
          <a:p>
            <a:endParaRPr lang="en-US" sz="2400" u="sng" dirty="0">
              <a:latin typeface="Arial" panose="020B0604020202020204" pitchFamily="34" charset="0"/>
              <a:cs typeface="Arial" panose="020B0604020202020204" pitchFamily="34" charset="0"/>
            </a:endParaRPr>
          </a:p>
        </p:txBody>
      </p:sp>
      <p:sp>
        <p:nvSpPr>
          <p:cNvPr id="13" name="عنوان فرعي 12"/>
          <p:cNvSpPr>
            <a:spLocks noGrp="1"/>
          </p:cNvSpPr>
          <p:nvPr>
            <p:ph type="subTitle" idx="1"/>
          </p:nvPr>
        </p:nvSpPr>
        <p:spPr>
          <a:xfrm>
            <a:off x="1229194" y="661182"/>
            <a:ext cx="9803568" cy="4045729"/>
          </a:xfrm>
        </p:spPr>
        <p:txBody>
          <a:bodyPr>
            <a:normAutofit/>
          </a:bodyPr>
          <a:lstStyle/>
          <a:p>
            <a:pPr algn="r"/>
            <a:r>
              <a:rPr lang="ar-IQ" sz="3200" u="sng" dirty="0" smtClean="0">
                <a:solidFill>
                  <a:schemeClr val="tx1"/>
                </a:solidFill>
                <a:latin typeface="Arial" panose="020B0604020202020204" pitchFamily="34" charset="0"/>
                <a:cs typeface="Arial" panose="020B0604020202020204" pitchFamily="34" charset="0"/>
              </a:rPr>
              <a:t>ثانياً: فعل </a:t>
            </a:r>
            <a:r>
              <a:rPr lang="ar-IQ" sz="3200" u="sng" dirty="0" err="1" smtClean="0">
                <a:solidFill>
                  <a:schemeClr val="tx1"/>
                </a:solidFill>
                <a:latin typeface="Arial" panose="020B0604020202020204" pitchFamily="34" charset="0"/>
                <a:cs typeface="Arial" panose="020B0604020202020204" pitchFamily="34" charset="0"/>
              </a:rPr>
              <a:t>الإختلاس</a:t>
            </a:r>
            <a:r>
              <a:rPr lang="ar-IQ" sz="3200" u="sng" dirty="0" smtClean="0">
                <a:solidFill>
                  <a:schemeClr val="tx1"/>
                </a:solidFill>
                <a:latin typeface="Arial" panose="020B0604020202020204" pitchFamily="34" charset="0"/>
                <a:cs typeface="Arial" panose="020B0604020202020204" pitchFamily="34" charset="0"/>
              </a:rPr>
              <a:t> أو الإخفاء</a:t>
            </a:r>
            <a:r>
              <a:rPr lang="ar-IQ" sz="1400" dirty="0" smtClean="0">
                <a:solidFill>
                  <a:schemeClr val="tx1"/>
                </a:solidFill>
                <a:latin typeface="Arial" panose="020B0604020202020204" pitchFamily="34" charset="0"/>
                <a:cs typeface="Arial" panose="020B0604020202020204" pitchFamily="34" charset="0"/>
              </a:rPr>
              <a:t>:</a:t>
            </a:r>
            <a:endParaRPr lang="ar-IQ" sz="2800" dirty="0" smtClean="0">
              <a:solidFill>
                <a:schemeClr val="tx1"/>
              </a:solidFill>
              <a:latin typeface="Arial" panose="020B0604020202020204" pitchFamily="34" charset="0"/>
              <a:cs typeface="Arial" panose="020B0604020202020204" pitchFamily="34" charset="0"/>
            </a:endParaRPr>
          </a:p>
          <a:p>
            <a:pPr indent="457200" algn="just" rtl="1">
              <a:lnSpc>
                <a:spcPct val="115000"/>
              </a:lnSpc>
              <a:spcBef>
                <a:spcPts val="0"/>
              </a:spcBef>
              <a:spcAft>
                <a:spcPts val="0"/>
              </a:spcAft>
            </a:pPr>
            <a:endParaRPr lang="ar-IQ" sz="2800" dirty="0" smtClean="0">
              <a:solidFill>
                <a:schemeClr val="tx1"/>
              </a:solidFill>
              <a:latin typeface="Times New Roman"/>
              <a:ea typeface="Times New Roman"/>
              <a:cs typeface="Simplified Arabic"/>
            </a:endParaRPr>
          </a:p>
          <a:p>
            <a:pPr indent="457200" algn="just" rtl="1">
              <a:lnSpc>
                <a:spcPct val="115000"/>
              </a:lnSpc>
              <a:spcBef>
                <a:spcPts val="0"/>
              </a:spcBef>
              <a:spcAft>
                <a:spcPts val="0"/>
              </a:spcAft>
            </a:pPr>
            <a:r>
              <a:rPr lang="ar-IQ" sz="2800" dirty="0" smtClean="0">
                <a:solidFill>
                  <a:schemeClr val="tx1"/>
                </a:solidFill>
                <a:latin typeface="Times New Roman"/>
                <a:ea typeface="Times New Roman"/>
                <a:cs typeface="Simplified Arabic"/>
              </a:rPr>
              <a:t> فالإخفاء أو الاختلاس يتم بإضافة الجاني للمال العام والخاص المودع لديه بصفته موظفاً أو مكلفاً بخدمة عامة إلى ملكه وتصرفه فيه تصرف المالك ولذلك لا يتحقق بمجرد حصول نقص في الحساب ولكن الامتناع عن الرد بعد المطالبة أو ظهور استحالة الرد كافٍ لتحقق الاختلاس أو الاخفاء.</a:t>
            </a:r>
            <a:endParaRPr lang="en-US" sz="2800" dirty="0">
              <a:solidFill>
                <a:schemeClr val="tx1"/>
              </a:solidFill>
              <a:latin typeface="Arial" panose="020B0604020202020204" pitchFamily="34" charset="0"/>
              <a:cs typeface="Arial" panose="020B0604020202020204" pitchFamily="34" charset="0"/>
            </a:endParaRPr>
          </a:p>
        </p:txBody>
      </p:sp>
      <p:sp>
        <p:nvSpPr>
          <p:cNvPr id="2" name="عنصر نائب لرقم الشريحة 1"/>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446116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عنوان 5"/>
          <p:cNvSpPr>
            <a:spLocks noGrp="1"/>
          </p:cNvSpPr>
          <p:nvPr>
            <p:ph type="ctrTitle"/>
          </p:nvPr>
        </p:nvSpPr>
        <p:spPr>
          <a:xfrm flipV="1">
            <a:off x="779929" y="-604911"/>
            <a:ext cx="8928847" cy="45719"/>
          </a:xfrm>
        </p:spPr>
        <p:txBody>
          <a:bodyPr>
            <a:normAutofit fontScale="90000"/>
          </a:bodyPr>
          <a:lstStyle/>
          <a:p>
            <a:endParaRPr lang="en-US" sz="2000" u="sng" dirty="0">
              <a:latin typeface="Arial" panose="020B0604020202020204" pitchFamily="34" charset="0"/>
              <a:cs typeface="Arial" panose="020B0604020202020204" pitchFamily="34" charset="0"/>
            </a:endParaRPr>
          </a:p>
        </p:txBody>
      </p:sp>
      <p:sp>
        <p:nvSpPr>
          <p:cNvPr id="7" name="عنوان فرعي 6"/>
          <p:cNvSpPr>
            <a:spLocks noGrp="1"/>
          </p:cNvSpPr>
          <p:nvPr>
            <p:ph type="subTitle" idx="1"/>
          </p:nvPr>
        </p:nvSpPr>
        <p:spPr>
          <a:xfrm>
            <a:off x="1049311" y="1034321"/>
            <a:ext cx="9730983" cy="4182256"/>
          </a:xfrm>
        </p:spPr>
        <p:txBody>
          <a:bodyPr>
            <a:normAutofit/>
          </a:bodyPr>
          <a:lstStyle/>
          <a:p>
            <a:pPr indent="457200" algn="r" rtl="1">
              <a:lnSpc>
                <a:spcPct val="115000"/>
              </a:lnSpc>
              <a:spcBef>
                <a:spcPts val="0"/>
              </a:spcBef>
              <a:spcAft>
                <a:spcPts val="0"/>
              </a:spcAft>
            </a:pPr>
            <a:r>
              <a:rPr lang="ar-IQ" sz="3800" u="sng" dirty="0" smtClean="0">
                <a:solidFill>
                  <a:schemeClr val="tx1"/>
                </a:solidFill>
                <a:latin typeface="Times New Roman"/>
                <a:ea typeface="Times New Roman"/>
                <a:cs typeface="Simplified Arabic"/>
              </a:rPr>
              <a:t>ثالثاً: التسليم بسبب الوظيفة:-</a:t>
            </a:r>
            <a:endParaRPr lang="ar-IQ" sz="3800" u="sng" dirty="0">
              <a:solidFill>
                <a:schemeClr val="tx1"/>
              </a:solidFill>
              <a:latin typeface="Times New Roman"/>
              <a:ea typeface="Times New Roman"/>
              <a:cs typeface="Simplified Arabic"/>
            </a:endParaRPr>
          </a:p>
          <a:p>
            <a:pPr indent="457200" algn="r" rtl="1">
              <a:lnSpc>
                <a:spcPct val="115000"/>
              </a:lnSpc>
              <a:spcBef>
                <a:spcPts val="0"/>
              </a:spcBef>
              <a:spcAft>
                <a:spcPts val="0"/>
              </a:spcAft>
            </a:pPr>
            <a:endParaRPr lang="ar-IQ" sz="3200" u="sng" dirty="0" smtClean="0">
              <a:solidFill>
                <a:schemeClr val="tx1"/>
              </a:solidFill>
              <a:latin typeface="Times New Roman"/>
              <a:ea typeface="Times New Roman"/>
              <a:cs typeface="Simplified Arabic"/>
            </a:endParaRPr>
          </a:p>
          <a:p>
            <a:pPr indent="457200" algn="r" rtl="1">
              <a:lnSpc>
                <a:spcPct val="115000"/>
              </a:lnSpc>
              <a:spcBef>
                <a:spcPts val="0"/>
              </a:spcBef>
              <a:spcAft>
                <a:spcPts val="0"/>
              </a:spcAft>
            </a:pPr>
            <a:r>
              <a:rPr lang="ar-IQ" sz="3200" dirty="0" smtClean="0">
                <a:solidFill>
                  <a:schemeClr val="tx1"/>
                </a:solidFill>
                <a:latin typeface="Times New Roman"/>
                <a:ea typeface="Times New Roman"/>
                <a:cs typeface="Simplified Arabic"/>
              </a:rPr>
              <a:t>إن تعبير (مما وجد في حيازته) الوارد في نهاية الفقرة الأولى من المادة (315) وتعبير (مما سلم له بهذه الصفة) الوارد في نهاية الفقرة الثانية من المادة ذاتها يفيد تسليم الشيء الى الجاني أو أخذه أو وقوعه بين يديه هو بحسب مقتضيات الوظيفة.</a:t>
            </a:r>
          </a:p>
        </p:txBody>
      </p:sp>
      <p:sp>
        <p:nvSpPr>
          <p:cNvPr id="2" name="عنصر نائب لرقم الشريحة 1"/>
          <p:cNvSpPr>
            <a:spLocks noGrp="1"/>
          </p:cNvSpPr>
          <p:nvPr>
            <p:ph type="sldNum" sz="quarter" idx="12"/>
          </p:nvPr>
        </p:nvSpPr>
        <p:spPr/>
        <p:txBody>
          <a:bodyPr/>
          <a:lstStyle/>
          <a:p>
            <a:fld id="{D57F1E4F-1CFF-5643-939E-217C01CDF565}" type="slidenum">
              <a:rPr lang="en-US" smtClean="0"/>
              <a:pPr/>
              <a:t>6</a:t>
            </a:fld>
            <a:endParaRPr lang="en-US" dirty="0"/>
          </a:p>
        </p:txBody>
      </p:sp>
      <p:sp>
        <p:nvSpPr>
          <p:cNvPr id="3" name="مستطيل 2"/>
          <p:cNvSpPr/>
          <p:nvPr/>
        </p:nvSpPr>
        <p:spPr>
          <a:xfrm>
            <a:off x="1475874" y="1174613"/>
            <a:ext cx="8229600" cy="369332"/>
          </a:xfrm>
          <a:prstGeom prst="rect">
            <a:avLst/>
          </a:prstGeom>
        </p:spPr>
        <p:txBody>
          <a:bodyPr wrap="square">
            <a:spAutoFit/>
          </a:bodyPr>
          <a:lstStyle/>
          <a:p>
            <a:endParaRPr lang="en-US" dirty="0"/>
          </a:p>
        </p:txBody>
      </p:sp>
      <p:sp>
        <p:nvSpPr>
          <p:cNvPr id="5" name="مستطيل 4"/>
          <p:cNvSpPr/>
          <p:nvPr/>
        </p:nvSpPr>
        <p:spPr>
          <a:xfrm>
            <a:off x="779929" y="3742128"/>
            <a:ext cx="6096000" cy="369332"/>
          </a:xfrm>
          <a:prstGeom prst="rect">
            <a:avLst/>
          </a:prstGeom>
        </p:spPr>
        <p:txBody>
          <a:bodyPr>
            <a:spAutoFit/>
          </a:bodyPr>
          <a:lstStyle/>
          <a:p>
            <a:endParaRPr lang="en-US" dirty="0"/>
          </a:p>
        </p:txBody>
      </p:sp>
    </p:spTree>
    <p:extLst>
      <p:ext uri="{BB962C8B-B14F-4D97-AF65-F5344CB8AC3E}">
        <p14:creationId xmlns:p14="http://schemas.microsoft.com/office/powerpoint/2010/main" val="37394782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ctrTitle"/>
          </p:nvPr>
        </p:nvSpPr>
        <p:spPr>
          <a:xfrm flipV="1">
            <a:off x="684211" y="-914400"/>
            <a:ext cx="8001000" cy="393895"/>
          </a:xfrm>
        </p:spPr>
        <p:txBody>
          <a:bodyPr>
            <a:normAutofit fontScale="90000"/>
          </a:bodyPr>
          <a:lstStyle/>
          <a:p>
            <a:endParaRPr lang="en-US" sz="2400" u="sng" dirty="0">
              <a:latin typeface="Arial" panose="020B0604020202020204" pitchFamily="34" charset="0"/>
              <a:cs typeface="Arial" panose="020B0604020202020204" pitchFamily="34" charset="0"/>
            </a:endParaRPr>
          </a:p>
        </p:txBody>
      </p:sp>
      <p:sp>
        <p:nvSpPr>
          <p:cNvPr id="3" name="عنوان فرعي 2"/>
          <p:cNvSpPr>
            <a:spLocks noGrp="1"/>
          </p:cNvSpPr>
          <p:nvPr>
            <p:ph type="subTitle" idx="1"/>
          </p:nvPr>
        </p:nvSpPr>
        <p:spPr>
          <a:xfrm>
            <a:off x="1349114" y="884420"/>
            <a:ext cx="9945301" cy="3957403"/>
          </a:xfrm>
        </p:spPr>
        <p:txBody>
          <a:bodyPr>
            <a:noAutofit/>
          </a:bodyPr>
          <a:lstStyle/>
          <a:p>
            <a:pPr algn="r" rtl="1">
              <a:lnSpc>
                <a:spcPct val="170000"/>
              </a:lnSpc>
            </a:pPr>
            <a:r>
              <a:rPr lang="ar-IQ" sz="3200" u="sng" dirty="0" smtClean="0">
                <a:solidFill>
                  <a:schemeClr val="tx1"/>
                </a:solidFill>
                <a:latin typeface="Arial" panose="020B0604020202020204" pitchFamily="34" charset="0"/>
                <a:cs typeface="Arial" panose="020B0604020202020204" pitchFamily="34" charset="0"/>
              </a:rPr>
              <a:t>رابعاً: القصد الجرمي:-</a:t>
            </a:r>
          </a:p>
          <a:p>
            <a:pPr algn="r" rtl="1">
              <a:lnSpc>
                <a:spcPct val="170000"/>
              </a:lnSpc>
            </a:pPr>
            <a:r>
              <a:rPr lang="ar-IQ" sz="3200" dirty="0" smtClean="0">
                <a:solidFill>
                  <a:schemeClr val="tx1"/>
                </a:solidFill>
                <a:latin typeface="Arial" panose="020B0604020202020204" pitchFamily="34" charset="0"/>
                <a:cs typeface="Arial" panose="020B0604020202020204" pitchFamily="34" charset="0"/>
              </a:rPr>
              <a:t>لكي</a:t>
            </a:r>
            <a:r>
              <a:rPr lang="ar-IQ" sz="2800" dirty="0" smtClean="0">
                <a:solidFill>
                  <a:schemeClr val="tx1"/>
                </a:solidFill>
                <a:latin typeface="Arial" panose="020B0604020202020204" pitchFamily="34" charset="0"/>
                <a:cs typeface="Arial" panose="020B0604020202020204" pitchFamily="34" charset="0"/>
              </a:rPr>
              <a:t> تتم جريمة الاختلاس الا بتحقق القصد الجرمي السيء فالعجز أو التأخر لا يكفيان لإثبات حصول </a:t>
            </a:r>
            <a:r>
              <a:rPr lang="ar-IQ" sz="2800" dirty="0" err="1" smtClean="0">
                <a:solidFill>
                  <a:schemeClr val="tx1"/>
                </a:solidFill>
                <a:latin typeface="Arial" panose="020B0604020202020204" pitchFamily="34" charset="0"/>
                <a:cs typeface="Arial" panose="020B0604020202020204" pitchFamily="34" charset="0"/>
              </a:rPr>
              <a:t>الإختلاس</a:t>
            </a:r>
            <a:r>
              <a:rPr lang="ar-IQ" sz="2800" dirty="0" smtClean="0">
                <a:solidFill>
                  <a:schemeClr val="tx1"/>
                </a:solidFill>
                <a:latin typeface="Arial" panose="020B0604020202020204" pitchFamily="34" charset="0"/>
                <a:cs typeface="Arial" panose="020B0604020202020204" pitchFamily="34" charset="0"/>
              </a:rPr>
              <a:t> لكن متى ثبت ان هذا العجز أو التأخر </a:t>
            </a:r>
            <a:r>
              <a:rPr lang="ar-IQ" sz="2800" dirty="0" err="1" smtClean="0">
                <a:solidFill>
                  <a:schemeClr val="tx1"/>
                </a:solidFill>
                <a:latin typeface="Arial" panose="020B0604020202020204" pitchFamily="34" charset="0"/>
                <a:cs typeface="Arial" panose="020B0604020202020204" pitchFamily="34" charset="0"/>
              </a:rPr>
              <a:t>ناشيء</a:t>
            </a:r>
            <a:r>
              <a:rPr lang="ar-IQ" sz="2800" dirty="0" smtClean="0">
                <a:solidFill>
                  <a:schemeClr val="tx1"/>
                </a:solidFill>
                <a:latin typeface="Arial" panose="020B0604020202020204" pitchFamily="34" charset="0"/>
                <a:cs typeface="Arial" panose="020B0604020202020204" pitchFamily="34" charset="0"/>
              </a:rPr>
              <a:t> عن تصرف المتهم في الأموال الموضوعة بين يديه بحسب مقتضيات وظيفته </a:t>
            </a:r>
            <a:r>
              <a:rPr lang="ar-IQ" sz="2800" dirty="0" err="1" smtClean="0">
                <a:solidFill>
                  <a:schemeClr val="tx1"/>
                </a:solidFill>
                <a:latin typeface="Arial" panose="020B0604020202020204" pitchFamily="34" charset="0"/>
                <a:cs typeface="Arial" panose="020B0604020202020204" pitchFamily="34" charset="0"/>
              </a:rPr>
              <a:t>أوتكليفه</a:t>
            </a:r>
            <a:r>
              <a:rPr lang="ar-IQ" sz="2800" dirty="0" smtClean="0">
                <a:solidFill>
                  <a:schemeClr val="tx1"/>
                </a:solidFill>
                <a:latin typeface="Arial" panose="020B0604020202020204" pitchFamily="34" charset="0"/>
                <a:cs typeface="Arial" panose="020B0604020202020204" pitchFamily="34" charset="0"/>
              </a:rPr>
              <a:t> العام لم يبق مجال للشك في أن الجريمة واقعة.</a:t>
            </a:r>
            <a:endParaRPr lang="en-US" sz="2800" dirty="0" smtClean="0">
              <a:solidFill>
                <a:schemeClr val="tx1"/>
              </a:solidFill>
              <a:latin typeface="Arial" panose="020B0604020202020204" pitchFamily="34" charset="0"/>
              <a:cs typeface="Arial" panose="020B0604020202020204" pitchFamily="34" charset="0"/>
            </a:endParaRPr>
          </a:p>
        </p:txBody>
      </p:sp>
      <p:sp>
        <p:nvSpPr>
          <p:cNvPr id="9" name="عنصر نائب لرقم الشريحة 8"/>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1938382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عنوان 17"/>
          <p:cNvSpPr>
            <a:spLocks noGrp="1"/>
          </p:cNvSpPr>
          <p:nvPr>
            <p:ph type="ctrTitle"/>
          </p:nvPr>
        </p:nvSpPr>
        <p:spPr>
          <a:xfrm flipV="1">
            <a:off x="684212" y="-717453"/>
            <a:ext cx="8001000" cy="295421"/>
          </a:xfrm>
        </p:spPr>
        <p:txBody>
          <a:bodyPr>
            <a:normAutofit fontScale="90000"/>
          </a:bodyPr>
          <a:lstStyle/>
          <a:p>
            <a:endParaRPr lang="en-US" dirty="0"/>
          </a:p>
        </p:txBody>
      </p:sp>
      <p:sp>
        <p:nvSpPr>
          <p:cNvPr id="25" name="عنصر نائب لرقم الشريحة 24"/>
          <p:cNvSpPr>
            <a:spLocks noGrp="1"/>
          </p:cNvSpPr>
          <p:nvPr>
            <p:ph type="sldNum" sz="quarter" idx="12"/>
          </p:nvPr>
        </p:nvSpPr>
        <p:spPr/>
        <p:txBody>
          <a:bodyPr/>
          <a:lstStyle/>
          <a:p>
            <a:fld id="{D57F1E4F-1CFF-5643-939E-217C01CDF565}" type="slidenum">
              <a:rPr lang="en-US" smtClean="0"/>
              <a:pPr/>
              <a:t>8</a:t>
            </a:fld>
            <a:endParaRPr lang="en-US" dirty="0"/>
          </a:p>
        </p:txBody>
      </p:sp>
      <p:sp>
        <p:nvSpPr>
          <p:cNvPr id="26" name="عنصر نائب للتاريخ 25"/>
          <p:cNvSpPr>
            <a:spLocks noGrp="1"/>
          </p:cNvSpPr>
          <p:nvPr>
            <p:ph type="dt" sz="half" idx="10"/>
          </p:nvPr>
        </p:nvSpPr>
        <p:spPr/>
        <p:txBody>
          <a:bodyPr/>
          <a:lstStyle/>
          <a:p>
            <a:fld id="{7DD78DE1-06A3-4D90-A5FB-662D1F41780B}" type="datetime1">
              <a:rPr lang="en-US" smtClean="0"/>
              <a:pPr/>
              <a:t>3/23/2024</a:t>
            </a:fld>
            <a:endParaRPr lang="en-US" dirty="0"/>
          </a:p>
        </p:txBody>
      </p:sp>
      <p:sp>
        <p:nvSpPr>
          <p:cNvPr id="2" name="عنوان فرعي 1"/>
          <p:cNvSpPr>
            <a:spLocks noGrp="1"/>
          </p:cNvSpPr>
          <p:nvPr>
            <p:ph type="subTitle" idx="1"/>
          </p:nvPr>
        </p:nvSpPr>
        <p:spPr>
          <a:xfrm>
            <a:off x="494675" y="1094283"/>
            <a:ext cx="10912839" cy="4711908"/>
          </a:xfrm>
        </p:spPr>
        <p:txBody>
          <a:bodyPr>
            <a:normAutofit/>
          </a:bodyPr>
          <a:lstStyle/>
          <a:p>
            <a:pPr marR="0" lvl="0" algn="r" rtl="1">
              <a:lnSpc>
                <a:spcPct val="115000"/>
              </a:lnSpc>
              <a:spcBef>
                <a:spcPts val="0"/>
              </a:spcBef>
              <a:spcAft>
                <a:spcPts val="0"/>
              </a:spcAft>
            </a:pPr>
            <a:r>
              <a:rPr lang="ar-IQ" sz="3200" b="1" u="sng" dirty="0" smtClean="0">
                <a:solidFill>
                  <a:schemeClr val="tx1"/>
                </a:solidFill>
                <a:latin typeface="Times New Roman"/>
                <a:cs typeface="Simplified Arabic"/>
              </a:rPr>
              <a:t>عقوبة جريمة الاختلاس:</a:t>
            </a:r>
          </a:p>
          <a:p>
            <a:pPr marR="0" lvl="0" algn="r" rtl="1">
              <a:lnSpc>
                <a:spcPct val="115000"/>
              </a:lnSpc>
              <a:spcBef>
                <a:spcPts val="0"/>
              </a:spcBef>
              <a:spcAft>
                <a:spcPts val="0"/>
              </a:spcAft>
            </a:pPr>
            <a:endParaRPr lang="ar-IQ" sz="2800" b="1" dirty="0" smtClean="0">
              <a:solidFill>
                <a:schemeClr val="tx1"/>
              </a:solidFill>
              <a:latin typeface="Times New Roman"/>
              <a:cs typeface="Simplified Arabic"/>
            </a:endParaRPr>
          </a:p>
          <a:p>
            <a:pPr marR="0" lvl="0" algn="r" rtl="1">
              <a:lnSpc>
                <a:spcPct val="115000"/>
              </a:lnSpc>
              <a:spcBef>
                <a:spcPts val="0"/>
              </a:spcBef>
              <a:spcAft>
                <a:spcPts val="0"/>
              </a:spcAft>
            </a:pPr>
            <a:r>
              <a:rPr lang="ar-IQ" sz="2800" b="1" dirty="0" smtClean="0">
                <a:solidFill>
                  <a:schemeClr val="tx1"/>
                </a:solidFill>
                <a:latin typeface="Times New Roman"/>
                <a:cs typeface="Simplified Arabic"/>
              </a:rPr>
              <a:t>إن عقوبة هذه الجريمة هي السجن , ويحكم فضلاً عن السجن برد ما اختلسه الجاني تطبيقاً للمادتين (315) و (321) أما اذا كان قيمة المال المختلس قليلة فللمحكمة أن تحكم على الجاني بالحبس بدلاً من العقوبة المقررة في م (315).</a:t>
            </a:r>
          </a:p>
          <a:p>
            <a:pPr marR="0" lvl="0" algn="r" rtl="1">
              <a:lnSpc>
                <a:spcPct val="115000"/>
              </a:lnSpc>
              <a:spcBef>
                <a:spcPts val="0"/>
              </a:spcBef>
              <a:spcAft>
                <a:spcPts val="0"/>
              </a:spcAft>
            </a:pPr>
            <a:r>
              <a:rPr lang="ar-IQ" sz="2800" b="1" dirty="0" smtClean="0">
                <a:solidFill>
                  <a:schemeClr val="tx1"/>
                </a:solidFill>
                <a:latin typeface="Times New Roman"/>
                <a:cs typeface="Simplified Arabic"/>
              </a:rPr>
              <a:t>وتشدد العقوبة لصفة في الجاني إذا كان موظفاً مالياً فتكون العقوبة السجن المؤبد أو المؤقت.</a:t>
            </a:r>
            <a:endParaRPr lang="en-US" sz="2800" dirty="0">
              <a:solidFill>
                <a:schemeClr val="tx1"/>
              </a:solidFill>
            </a:endParaRPr>
          </a:p>
        </p:txBody>
      </p:sp>
    </p:spTree>
    <p:extLst>
      <p:ext uri="{BB962C8B-B14F-4D97-AF65-F5344CB8AC3E}">
        <p14:creationId xmlns:p14="http://schemas.microsoft.com/office/powerpoint/2010/main" val="607273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487372" y="544920"/>
            <a:ext cx="7830202" cy="1193940"/>
          </a:xfrm>
        </p:spPr>
        <p:txBody>
          <a:bodyPr/>
          <a:lstStyle/>
          <a:p>
            <a:pPr algn="r" rtl="1"/>
            <a:r>
              <a:rPr lang="ar-IQ" u="sng" dirty="0" smtClean="0"/>
              <a:t>المصادر:-</a:t>
            </a:r>
            <a:endParaRPr lang="en-US" u="sng" dirty="0"/>
          </a:p>
        </p:txBody>
      </p:sp>
      <p:sp>
        <p:nvSpPr>
          <p:cNvPr id="3" name="عنصر نائب للمحتوى 2"/>
          <p:cNvSpPr>
            <a:spLocks noGrp="1"/>
          </p:cNvSpPr>
          <p:nvPr>
            <p:ph idx="1"/>
          </p:nvPr>
        </p:nvSpPr>
        <p:spPr>
          <a:xfrm>
            <a:off x="684211" y="1963712"/>
            <a:ext cx="10558411" cy="3057994"/>
          </a:xfrm>
        </p:spPr>
        <p:txBody>
          <a:bodyPr>
            <a:normAutofit/>
          </a:bodyPr>
          <a:lstStyle/>
          <a:p>
            <a:pPr marL="342900" marR="0" lvl="0" indent="-342900" algn="just" rtl="1">
              <a:spcBef>
                <a:spcPts val="0"/>
              </a:spcBef>
              <a:spcAft>
                <a:spcPts val="0"/>
              </a:spcAft>
              <a:buFont typeface="+mj-lt"/>
              <a:buAutoNum type="arabicPeriod"/>
            </a:pPr>
            <a:r>
              <a:rPr lang="ar-IQ" sz="2800" b="1" dirty="0" smtClean="0">
                <a:solidFill>
                  <a:schemeClr val="tx1"/>
                </a:solidFill>
                <a:latin typeface="Times New Roman"/>
                <a:ea typeface="Times New Roman"/>
                <a:cs typeface="Simplified Arabic"/>
              </a:rPr>
              <a:t>قانون </a:t>
            </a:r>
            <a:r>
              <a:rPr lang="ar-IQ" sz="2800" b="1" dirty="0">
                <a:solidFill>
                  <a:schemeClr val="tx1"/>
                </a:solidFill>
                <a:latin typeface="Times New Roman"/>
                <a:ea typeface="Times New Roman"/>
                <a:cs typeface="Simplified Arabic"/>
              </a:rPr>
              <a:t>العقوبات العراقي رقم (111) لسنة 1969 المعّدل.</a:t>
            </a:r>
            <a:endParaRPr lang="en-US" sz="2800" dirty="0">
              <a:solidFill>
                <a:schemeClr val="tx1"/>
              </a:solidFill>
              <a:latin typeface="Times New Roman"/>
              <a:ea typeface="Times New Roman"/>
            </a:endParaRPr>
          </a:p>
          <a:p>
            <a:pPr marL="342900" marR="0" lvl="0" indent="-342900" algn="just" rtl="1">
              <a:spcBef>
                <a:spcPts val="0"/>
              </a:spcBef>
              <a:spcAft>
                <a:spcPts val="0"/>
              </a:spcAft>
              <a:buFont typeface="+mj-lt"/>
              <a:buAutoNum type="arabicPeriod"/>
            </a:pPr>
            <a:r>
              <a:rPr lang="ar-IQ" sz="2800" b="1" dirty="0">
                <a:solidFill>
                  <a:schemeClr val="tx1"/>
                </a:solidFill>
                <a:latin typeface="Times New Roman"/>
                <a:ea typeface="Times New Roman"/>
                <a:cs typeface="Simplified Arabic"/>
              </a:rPr>
              <a:t>د. واثبة داود السعدي، قانون العقوبات/ القسم الخاص، ط5، </a:t>
            </a:r>
            <a:r>
              <a:rPr lang="ar-IQ" sz="2800" b="1" dirty="0" err="1">
                <a:solidFill>
                  <a:schemeClr val="tx1"/>
                </a:solidFill>
                <a:latin typeface="Times New Roman"/>
                <a:ea typeface="Times New Roman"/>
                <a:cs typeface="Simplified Arabic"/>
              </a:rPr>
              <a:t>العاتك</a:t>
            </a:r>
            <a:r>
              <a:rPr lang="ar-IQ" sz="2800" b="1" dirty="0">
                <a:solidFill>
                  <a:schemeClr val="tx1"/>
                </a:solidFill>
                <a:latin typeface="Times New Roman"/>
                <a:ea typeface="Times New Roman"/>
                <a:cs typeface="Simplified Arabic"/>
              </a:rPr>
              <a:t> لصناعة الكتاب، القاهرة، بدون سنة طبع</a:t>
            </a:r>
            <a:r>
              <a:rPr lang="ar-IQ" sz="2800" b="1" dirty="0" smtClean="0">
                <a:solidFill>
                  <a:schemeClr val="tx1"/>
                </a:solidFill>
                <a:latin typeface="Times New Roman"/>
                <a:ea typeface="Times New Roman"/>
                <a:cs typeface="Simplified Arabic"/>
              </a:rPr>
              <a:t>.</a:t>
            </a:r>
          </a:p>
          <a:p>
            <a:pPr marL="342900" marR="0" lvl="0" indent="-342900" algn="just" rtl="1">
              <a:spcBef>
                <a:spcPts val="0"/>
              </a:spcBef>
              <a:spcAft>
                <a:spcPts val="0"/>
              </a:spcAft>
              <a:buFont typeface="+mj-lt"/>
              <a:buAutoNum type="arabicPeriod"/>
            </a:pPr>
            <a:r>
              <a:rPr lang="ar-IQ" sz="2800" b="1" dirty="0" err="1" smtClean="0">
                <a:solidFill>
                  <a:schemeClr val="tx1"/>
                </a:solidFill>
                <a:latin typeface="Times New Roman"/>
                <a:ea typeface="Times New Roman"/>
                <a:cs typeface="Simplified Arabic"/>
              </a:rPr>
              <a:t>د.ماهر</a:t>
            </a:r>
            <a:r>
              <a:rPr lang="ar-IQ" sz="2800" b="1" dirty="0" smtClean="0">
                <a:solidFill>
                  <a:schemeClr val="tx1"/>
                </a:solidFill>
                <a:latin typeface="Times New Roman"/>
                <a:ea typeface="Times New Roman"/>
                <a:cs typeface="Simplified Arabic"/>
              </a:rPr>
              <a:t> عبد </a:t>
            </a:r>
            <a:r>
              <a:rPr lang="ar-IQ" sz="2800" b="1" dirty="0" err="1" smtClean="0">
                <a:solidFill>
                  <a:schemeClr val="tx1"/>
                </a:solidFill>
                <a:latin typeface="Times New Roman"/>
                <a:ea typeface="Times New Roman"/>
                <a:cs typeface="Simplified Arabic"/>
              </a:rPr>
              <a:t>شويش</a:t>
            </a:r>
            <a:r>
              <a:rPr lang="ar-IQ" sz="2800" b="1" dirty="0" smtClean="0">
                <a:solidFill>
                  <a:schemeClr val="tx1"/>
                </a:solidFill>
                <a:latin typeface="Times New Roman"/>
                <a:ea typeface="Times New Roman"/>
                <a:cs typeface="Simplified Arabic"/>
              </a:rPr>
              <a:t> الدرة, شرح قانون العقوبات/ القسم الخاص, </a:t>
            </a:r>
            <a:r>
              <a:rPr lang="ar-IQ" sz="2800" b="1" dirty="0" err="1" smtClean="0">
                <a:solidFill>
                  <a:schemeClr val="tx1"/>
                </a:solidFill>
                <a:latin typeface="Times New Roman"/>
                <a:ea typeface="Times New Roman"/>
                <a:cs typeface="Simplified Arabic"/>
              </a:rPr>
              <a:t>العاتك</a:t>
            </a:r>
            <a:r>
              <a:rPr lang="ar-IQ" sz="2800" b="1" dirty="0" smtClean="0">
                <a:solidFill>
                  <a:schemeClr val="tx1"/>
                </a:solidFill>
                <a:latin typeface="Times New Roman"/>
                <a:ea typeface="Times New Roman"/>
                <a:cs typeface="Simplified Arabic"/>
              </a:rPr>
              <a:t> لصناعة الكتاب, القاهرة, بدون سنة طبع,</a:t>
            </a:r>
            <a:endParaRPr lang="en-US" sz="2800" dirty="0">
              <a:solidFill>
                <a:schemeClr val="tx1"/>
              </a:solidFill>
              <a:latin typeface="Times New Roman"/>
              <a:ea typeface="Times New Roman"/>
            </a:endParaRPr>
          </a:p>
          <a:p>
            <a:pPr marL="0" indent="0" algn="r" rtl="1">
              <a:buNone/>
            </a:pPr>
            <a:endParaRPr lang="en-US" sz="2800" dirty="0"/>
          </a:p>
        </p:txBody>
      </p:sp>
      <p:sp>
        <p:nvSpPr>
          <p:cNvPr id="4" name="عنصر نائب لرقم الشريحة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085222593"/>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شريحة">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2858</TotalTime>
  <Words>406</Words>
  <Application>Microsoft Office PowerPoint</Application>
  <PresentationFormat>مخصص</PresentationFormat>
  <Paragraphs>52</Paragraphs>
  <Slides>10</Slides>
  <Notes>3</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شريحة</vt:lpstr>
      <vt:lpstr> محاضرات في مادة العقوبات/ القسم الخاص بعنوان جريمة الإختلاس </vt:lpstr>
      <vt:lpstr>تعريف جريمة الاختلاس:</vt:lpstr>
      <vt:lpstr>عرض تقديمي في PowerPoint</vt:lpstr>
      <vt:lpstr>  </vt:lpstr>
      <vt:lpstr>عرض تقديمي في PowerPoint</vt:lpstr>
      <vt:lpstr>عرض تقديمي في PowerPoint</vt:lpstr>
      <vt:lpstr>عرض تقديمي في PowerPoint</vt:lpstr>
      <vt:lpstr>عرض تقديمي في PowerPoint</vt:lpstr>
      <vt:lpstr>المصادر:-</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trafficking in human</dc:title>
  <dc:creator>aows smart</dc:creator>
  <cp:lastModifiedBy>xComputer</cp:lastModifiedBy>
  <cp:revision>309</cp:revision>
  <dcterms:created xsi:type="dcterms:W3CDTF">2016-10-16T21:38:31Z</dcterms:created>
  <dcterms:modified xsi:type="dcterms:W3CDTF">2024-03-23T11:56:47Z</dcterms:modified>
</cp:coreProperties>
</file>