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 id="2147483661" r:id="rId3"/>
  </p:sldMasterIdLst>
  <p:notesMasterIdLst>
    <p:notesMasterId r:id="rId5"/>
  </p:notesMasterIdLst>
  <p:sldIdLst>
    <p:sldId id="274" r:id="rId4"/>
    <p:sldId id="347" r:id="rId6"/>
    <p:sldId id="353" r:id="rId7"/>
    <p:sldId id="355" r:id="rId8"/>
    <p:sldId id="356" r:id="rId9"/>
    <p:sldId id="357" r:id="rId10"/>
    <p:sldId id="358" r:id="rId11"/>
    <p:sldId id="360" r:id="rId12"/>
    <p:sldId id="361" r:id="rId13"/>
    <p:sldId id="362" r:id="rId14"/>
    <p:sldId id="363" r:id="rId15"/>
    <p:sldId id="364" r:id="rId16"/>
    <p:sldId id="365" r:id="rId17"/>
    <p:sldId id="366" r:id="rId18"/>
    <p:sldId id="367" r:id="rId19"/>
    <p:sldId id="368" r:id="rId20"/>
    <p:sldId id="369" r:id="rId21"/>
    <p:sldId id="371" r:id="rId22"/>
    <p:sldId id="372" r:id="rId23"/>
    <p:sldId id="373" r:id="rId24"/>
    <p:sldId id="374" r:id="rId25"/>
    <p:sldId id="359"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70" autoAdjust="0"/>
    <p:restoredTop sz="94660"/>
  </p:normalViewPr>
  <p:slideViewPr>
    <p:cSldViewPr showGuides="1">
      <p:cViewPr varScale="1">
        <p:scale>
          <a:sx n="55" d="100"/>
          <a:sy n="55" d="100"/>
        </p:scale>
        <p:origin x="1038" y="36"/>
      </p:cViewPr>
      <p:guideLst>
        <p:guide orient="horz" pos="2160"/>
        <p:guide pos="280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59664B-60E9-44B4-8BC1-5CA403D3C1FA}" type="datetimeFigureOut">
              <a:rPr lang="en-US" smtClean="0"/>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A5B932-6694-4F77-9AED-7B83573921E9}"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0E071DE-5E7D-44C4-81A8-98174F9FAFBA}"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E50AE9F-0B37-489E-AA69-13EA8EE1E255}"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a:xfrm>
            <a:off x="457200" y="274638"/>
            <a:ext cx="6019800" cy="5851525"/>
          </a:xfrm>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17B4305-4ABC-422F-80F1-9333E9DAF64B}"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6B3C191-8DA0-48FE-BF7E-2DBBD000EB4E}" type="datetime1">
              <a:rPr lang="en-US" smtClean="0">
                <a:solidFill>
                  <a:prstClr val="black">
                    <a:tint val="75000"/>
                  </a:prstClr>
                </a:solidFill>
              </a:rPr>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fld>
            <a:endParaRPr>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0E071DE-5E7D-44C4-81A8-98174F9FAFBA}"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p:txBody>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A098794-95CD-4AA3-A521-95324A913768}"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endParaRPr lang="ar-SA"/>
          </a:p>
        </p:txBody>
      </p:sp>
      <p:sp>
        <p:nvSpPr>
          <p:cNvPr id="4" name="عنصر نائب للتاريخ 3"/>
          <p:cNvSpPr>
            <a:spLocks noGrp="1"/>
          </p:cNvSpPr>
          <p:nvPr>
            <p:ph type="dt" sz="half" idx="10"/>
          </p:nvPr>
        </p:nvSpPr>
        <p:spPr/>
        <p:txBody>
          <a:bodyPr/>
          <a:lstStyle/>
          <a:p>
            <a:fld id="{CC774C57-CFA5-4320-B4A9-7818405B8D70}"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محتوى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9A0C1DD7-8E01-452F-9048-C2736116FE22}"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4" name="عنصر نائب للمحتوى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نص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6" name="عنصر نائب للمحتوى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BDDB80B-69FC-406C-AB52-C23AFDD13BC9}" type="datetime1">
              <a:rPr lang="en-US" smtClean="0">
                <a:solidFill>
                  <a:prstClr val="black">
                    <a:tint val="75000"/>
                  </a:prstClr>
                </a:solidFill>
              </a:rPr>
            </a:fld>
            <a:endParaRPr lang="en-US">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41C9BF3-4A8F-46DA-BE8C-FB96F2637E39}" type="datetime1">
              <a:rPr lang="en-US" smtClean="0">
                <a:solidFill>
                  <a:prstClr val="black">
                    <a:tint val="75000"/>
                  </a:prstClr>
                </a:solidFill>
              </a:rPr>
            </a:fld>
            <a:endParaRPr lang="en-US">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EF80C2-DDF4-4187-B3C7-56EB86EDA9EA}" type="datetime1">
              <a:rPr lang="en-US" smtClean="0">
                <a:solidFill>
                  <a:prstClr val="black">
                    <a:tint val="75000"/>
                  </a:prstClr>
                </a:solidFill>
              </a:rPr>
            </a:fld>
            <a:endParaRPr lang="en-US">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en-US">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p:txBody>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A098794-95CD-4AA3-A521-95324A913768}"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نص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F2BE50DA-0AB3-4BA4-82D0-3FC3FBA9D5BD}"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hasCustomPrompt="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عنصر نائب للنص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940FF267-C9C4-4C60-8FD6-9C4BEFD2C474}"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E50AE9F-0B37-489E-AA69-13EA8EE1E255}"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a:xfrm>
            <a:off x="457200" y="274638"/>
            <a:ext cx="6019800" cy="5851525"/>
          </a:xfrm>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17B4305-4ABC-422F-80F1-9333E9DAF64B}"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6B3C191-8DA0-48FE-BF7E-2DBBD000EB4E}" type="datetime1">
              <a:rPr lang="en-US" smtClean="0">
                <a:solidFill>
                  <a:prstClr val="black">
                    <a:tint val="75000"/>
                  </a:prstClr>
                </a:solidFill>
              </a:rPr>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fld>
            <a:endParaRPr>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endParaRPr lang="ar-SA"/>
          </a:p>
        </p:txBody>
      </p:sp>
      <p:sp>
        <p:nvSpPr>
          <p:cNvPr id="4" name="عنصر نائب للتاريخ 3"/>
          <p:cNvSpPr>
            <a:spLocks noGrp="1"/>
          </p:cNvSpPr>
          <p:nvPr>
            <p:ph type="dt" sz="half" idx="10"/>
          </p:nvPr>
        </p:nvSpPr>
        <p:spPr/>
        <p:txBody>
          <a:bodyPr/>
          <a:lstStyle/>
          <a:p>
            <a:fld id="{CC774C57-CFA5-4320-B4A9-7818405B8D70}"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محتوى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9A0C1DD7-8E01-452F-9048-C2736116FE22}"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4" name="عنصر نائب للمحتوى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نص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6" name="عنصر نائب للمحتوى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BDDB80B-69FC-406C-AB52-C23AFDD13BC9}" type="datetime1">
              <a:rPr lang="en-US" smtClean="0">
                <a:solidFill>
                  <a:prstClr val="black">
                    <a:tint val="75000"/>
                  </a:prstClr>
                </a:solidFill>
              </a:rPr>
            </a:fld>
            <a:endParaRPr lang="en-US">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41C9BF3-4A8F-46DA-BE8C-FB96F2637E39}" type="datetime1">
              <a:rPr lang="en-US" smtClean="0">
                <a:solidFill>
                  <a:prstClr val="black">
                    <a:tint val="75000"/>
                  </a:prstClr>
                </a:solidFill>
              </a:rPr>
            </a:fld>
            <a:endParaRPr lang="en-US">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EF80C2-DDF4-4187-B3C7-56EB86EDA9EA}" type="datetime1">
              <a:rPr lang="en-US" smtClean="0">
                <a:solidFill>
                  <a:prstClr val="black">
                    <a:tint val="75000"/>
                  </a:prstClr>
                </a:solidFill>
              </a:rPr>
            </a:fld>
            <a:endParaRPr lang="en-US">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en-US">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نص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F2BE50DA-0AB3-4BA4-82D0-3FC3FBA9D5BD}"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hasCustomPrompt="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عنصر نائب للنص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940FF267-C9C4-4C60-8FD6-9C4BEFD2C474}"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B91D8C64-1988-405B-98A0-482B271A758F}"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B91D8C64-1988-405B-98A0-482B271A758F}"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6.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a:solidFill>
            <a:schemeClr val="accent2">
              <a:lumMod val="40000"/>
              <a:lumOff val="6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635" algn="ctr">
              <a:lnSpc>
                <a:spcPct val="100000"/>
              </a:lnSpc>
              <a:spcBef>
                <a:spcPts val="2540"/>
              </a:spcBef>
            </a:pPr>
            <a:br>
              <a:rPr lang="en-US" sz="3200" b="1" dirty="0">
                <a:latin typeface="Calibri" panose="020F0502020204030204"/>
                <a:cs typeface="Calibri" panose="020F0502020204030204"/>
              </a:rPr>
            </a:br>
            <a:r>
              <a:rPr lang="en-US" sz="2800" b="1" spc="-5" dirty="0">
                <a:solidFill>
                  <a:schemeClr val="tx1"/>
                </a:solidFill>
                <a:latin typeface="Calibri" panose="020F0502020204030204"/>
                <a:cs typeface="Calibri" panose="020F0502020204030204"/>
              </a:rPr>
              <a:t>AL-</a:t>
            </a:r>
            <a:r>
              <a:rPr lang="en-US" sz="2800" b="1" spc="-5" dirty="0" err="1">
                <a:solidFill>
                  <a:schemeClr val="tx1"/>
                </a:solidFill>
                <a:latin typeface="Calibri" panose="020F0502020204030204"/>
                <a:cs typeface="Calibri" panose="020F0502020204030204"/>
              </a:rPr>
              <a:t>Mustaqbal</a:t>
            </a:r>
            <a:r>
              <a:rPr lang="en-US" sz="2800" b="1" spc="10" dirty="0">
                <a:solidFill>
                  <a:schemeClr val="tx1"/>
                </a:solidFill>
                <a:latin typeface="Calibri" panose="020F0502020204030204"/>
                <a:cs typeface="Calibri" panose="020F0502020204030204"/>
              </a:rPr>
              <a:t> </a:t>
            </a:r>
            <a:r>
              <a:rPr lang="en-US" sz="2800" b="1" dirty="0">
                <a:solidFill>
                  <a:schemeClr val="tx1"/>
                </a:solidFill>
                <a:latin typeface="Calibri" panose="020F0502020204030204"/>
                <a:cs typeface="Calibri" panose="020F0502020204030204"/>
              </a:rPr>
              <a:t>University</a:t>
            </a:r>
            <a:r>
              <a:rPr lang="en-US" sz="2800" b="1" spc="-10" dirty="0">
                <a:solidFill>
                  <a:schemeClr val="tx1"/>
                </a:solidFill>
                <a:latin typeface="Calibri" panose="020F0502020204030204"/>
                <a:cs typeface="Calibri" panose="020F0502020204030204"/>
              </a:rPr>
              <a:t> </a:t>
            </a:r>
            <a:r>
              <a:rPr lang="en-US" sz="2800" b="1" spc="-5" dirty="0">
                <a:solidFill>
                  <a:schemeClr val="tx1"/>
                </a:solidFill>
                <a:latin typeface="Calibri" panose="020F0502020204030204"/>
                <a:cs typeface="Calibri" panose="020F0502020204030204"/>
              </a:rPr>
              <a:t> </a:t>
            </a:r>
            <a:br>
              <a:rPr lang="en-US" sz="2800" b="1" spc="-5" dirty="0">
                <a:solidFill>
                  <a:schemeClr val="tx1"/>
                </a:solidFill>
                <a:latin typeface="Calibri" panose="020F0502020204030204"/>
                <a:cs typeface="Calibri" panose="020F0502020204030204"/>
              </a:rPr>
            </a:br>
            <a:r>
              <a:rPr lang="en-US" sz="2800" b="1" spc="-5" dirty="0">
                <a:solidFill>
                  <a:schemeClr val="tx1"/>
                </a:solidFill>
                <a:latin typeface="Calibri" panose="020F0502020204030204"/>
                <a:cs typeface="Calibri" panose="020F0502020204030204"/>
              </a:rPr>
              <a:t>College</a:t>
            </a:r>
            <a:r>
              <a:rPr lang="en-US" sz="2800" b="1" spc="-10" dirty="0">
                <a:solidFill>
                  <a:schemeClr val="tx1"/>
                </a:solidFill>
                <a:latin typeface="Calibri" panose="020F0502020204030204"/>
                <a:cs typeface="Calibri" panose="020F0502020204030204"/>
              </a:rPr>
              <a:t> </a:t>
            </a:r>
            <a:r>
              <a:rPr lang="en-US" sz="2800" b="1" dirty="0">
                <a:solidFill>
                  <a:schemeClr val="tx1"/>
                </a:solidFill>
                <a:latin typeface="Calibri" panose="020F0502020204030204"/>
                <a:cs typeface="Calibri" panose="020F0502020204030204"/>
              </a:rPr>
              <a:t>of </a:t>
            </a:r>
            <a:r>
              <a:rPr lang="en-US" sz="2800" b="1" spc="-5" dirty="0">
                <a:solidFill>
                  <a:schemeClr val="tx1"/>
                </a:solidFill>
                <a:latin typeface="Calibri" panose="020F0502020204030204"/>
                <a:cs typeface="Calibri" panose="020F0502020204030204"/>
              </a:rPr>
              <a:t>Pharmacy</a:t>
            </a:r>
            <a:br>
              <a:rPr lang="en-US" sz="2800" b="1" dirty="0">
                <a:solidFill>
                  <a:schemeClr val="tx1"/>
                </a:solidFill>
                <a:latin typeface="Calibri" panose="020F0502020204030204"/>
                <a:cs typeface="Calibri" panose="020F0502020204030204"/>
              </a:rPr>
            </a:br>
            <a:endParaRPr lang="en-US" sz="2800" b="1" dirty="0">
              <a:solidFill>
                <a:schemeClr val="tx1"/>
              </a:solidFill>
            </a:endParaRPr>
          </a:p>
        </p:txBody>
      </p:sp>
      <p:sp>
        <p:nvSpPr>
          <p:cNvPr id="3" name="Content Placeholder 2"/>
          <p:cNvSpPr>
            <a:spLocks noGrp="1"/>
          </p:cNvSpPr>
          <p:nvPr>
            <p:ph sz="half" idx="1"/>
          </p:nvPr>
        </p:nvSpPr>
        <p:spPr>
          <a:xfrm>
            <a:off x="457200" y="1600200"/>
            <a:ext cx="8686800" cy="3373755"/>
          </a:xfrm>
          <a:ln w="28575"/>
        </p:spPr>
        <p:style>
          <a:lnRef idx="2">
            <a:schemeClr val="accent4"/>
          </a:lnRef>
          <a:fillRef idx="1">
            <a:schemeClr val="lt1"/>
          </a:fillRef>
          <a:effectRef idx="0">
            <a:schemeClr val="accent4"/>
          </a:effectRef>
          <a:fontRef idx="minor">
            <a:schemeClr val="dk1"/>
          </a:fontRef>
        </p:style>
        <p:txBody>
          <a:bodyPr>
            <a:noAutofit/>
          </a:bodyPr>
          <a:lstStyle/>
          <a:p>
            <a:pPr marL="0" indent="0">
              <a:spcBef>
                <a:spcPts val="105"/>
              </a:spcBef>
              <a:buNone/>
            </a:pPr>
            <a:r>
              <a:rPr lang="en-US" sz="4000" b="1" dirty="0">
                <a:solidFill>
                  <a:schemeClr val="tx1"/>
                </a:solidFill>
                <a:latin typeface="Times New Roman" panose="02020603050405020304" pitchFamily="18" charset="0"/>
                <a:cs typeface="Times New Roman" panose="02020603050405020304" pitchFamily="18" charset="0"/>
              </a:rPr>
              <a:t>Hospital Training 5</a:t>
            </a:r>
            <a:r>
              <a:rPr lang="en-US" sz="4000" b="1" baseline="30000" dirty="0">
                <a:solidFill>
                  <a:schemeClr val="tx1"/>
                </a:solidFill>
                <a:latin typeface="Times New Roman" panose="02020603050405020304" pitchFamily="18" charset="0"/>
                <a:cs typeface="Times New Roman" panose="02020603050405020304" pitchFamily="18" charset="0"/>
              </a:rPr>
              <a:t>nd</a:t>
            </a:r>
            <a:r>
              <a:rPr lang="en-US" sz="4000" b="1" dirty="0">
                <a:solidFill>
                  <a:schemeClr val="tx1"/>
                </a:solidFill>
                <a:latin typeface="Times New Roman" panose="02020603050405020304" pitchFamily="18" charset="0"/>
                <a:cs typeface="Times New Roman" panose="02020603050405020304" pitchFamily="18" charset="0"/>
              </a:rPr>
              <a:t> </a:t>
            </a:r>
            <a:r>
              <a:rPr lang="en-US" sz="3600" b="1" dirty="0">
                <a:solidFill>
                  <a:schemeClr val="tx1"/>
                </a:solidFill>
                <a:latin typeface="Times New Roman" panose="02020603050405020304" pitchFamily="18" charset="0"/>
                <a:cs typeface="Times New Roman" panose="02020603050405020304" pitchFamily="18" charset="0"/>
              </a:rPr>
              <a:t>Stage</a:t>
            </a:r>
            <a:endParaRPr lang="en-US" sz="4000" b="1" dirty="0">
              <a:solidFill>
                <a:srgbClr val="5F6368"/>
              </a:solidFill>
              <a:latin typeface="Times New Roman" panose="02020603050405020304" pitchFamily="18" charset="0"/>
              <a:cs typeface="Times New Roman" panose="02020603050405020304" pitchFamily="18" charset="0"/>
            </a:endParaRPr>
          </a:p>
          <a:p>
            <a:pPr marL="0" indent="0">
              <a:spcBef>
                <a:spcPts val="105"/>
              </a:spcBef>
              <a:buNone/>
            </a:pPr>
            <a:r>
              <a:rPr lang="en-US" sz="4400" b="1" dirty="0">
                <a:solidFill>
                  <a:schemeClr val="tx1"/>
                </a:solidFill>
                <a:latin typeface="Times New Roman" panose="02020603050405020304" pitchFamily="18" charset="0"/>
                <a:cs typeface="Times New Roman" panose="02020603050405020304" pitchFamily="18" charset="0"/>
              </a:rPr>
              <a:t>       Gynecology</a:t>
            </a:r>
            <a:endParaRPr lang="en-US" sz="4400" b="1" dirty="0">
              <a:solidFill>
                <a:schemeClr val="tx1"/>
              </a:solidFill>
              <a:latin typeface="Times New Roman" panose="02020603050405020304" pitchFamily="18" charset="0"/>
              <a:cs typeface="Times New Roman" panose="02020603050405020304" pitchFamily="18" charset="0"/>
            </a:endParaRPr>
          </a:p>
          <a:p>
            <a:pPr marL="0" indent="0">
              <a:spcBef>
                <a:spcPts val="105"/>
              </a:spcBef>
              <a:buNone/>
            </a:pPr>
            <a:r>
              <a:rPr lang="en-US" sz="3600" b="1" dirty="0">
                <a:latin typeface="Times New Roman" panose="02020603050405020304" pitchFamily="18" charset="0"/>
                <a:cs typeface="Times New Roman" panose="02020603050405020304" pitchFamily="18" charset="0"/>
              </a:rPr>
              <a:t>Obstetrics part (</a:t>
            </a:r>
            <a:r>
              <a:rPr lang="en-US" sz="3600" b="1" dirty="0">
                <a:solidFill>
                  <a:srgbClr val="202122"/>
                </a:solidFill>
                <a:latin typeface="Times New Roman" panose="02020603050405020304" pitchFamily="18" charset="0"/>
                <a:cs typeface="Times New Roman" panose="02020603050405020304" pitchFamily="18" charset="0"/>
              </a:rPr>
              <a:t>OB-GYN)</a:t>
            </a:r>
            <a:endParaRPr lang="en-US" sz="3600" b="1" dirty="0">
              <a:solidFill>
                <a:srgbClr val="202122"/>
              </a:solidFill>
              <a:latin typeface="Times New Roman" panose="02020603050405020304" pitchFamily="18" charset="0"/>
              <a:cs typeface="Times New Roman" panose="02020603050405020304" pitchFamily="18" charset="0"/>
            </a:endParaRPr>
          </a:p>
          <a:p>
            <a:pPr marL="0" indent="0" algn="ctr">
              <a:spcBef>
                <a:spcPts val="105"/>
              </a:spcBef>
              <a:buNone/>
            </a:pPr>
            <a:r>
              <a:rPr lang="en-US" sz="2400" b="1" dirty="0">
                <a:solidFill>
                  <a:srgbClr val="202122"/>
                </a:solidFill>
                <a:latin typeface="Times New Roman" panose="02020603050405020304" pitchFamily="18" charset="0"/>
                <a:cs typeface="Times New Roman" panose="02020603050405020304" pitchFamily="18" charset="0"/>
              </a:rPr>
              <a:t>Session 2</a:t>
            </a:r>
            <a:endParaRPr lang="en-US" sz="2400" b="1" dirty="0">
              <a:solidFill>
                <a:srgbClr val="202122"/>
              </a:solidFill>
              <a:latin typeface="Times New Roman" panose="02020603050405020304" pitchFamily="18" charset="0"/>
              <a:cs typeface="Times New Roman" panose="02020603050405020304" pitchFamily="18" charset="0"/>
            </a:endParaRPr>
          </a:p>
          <a:p>
            <a:pPr marL="0" indent="0" algn="ctr">
              <a:spcBef>
                <a:spcPts val="105"/>
              </a:spcBef>
              <a:buNone/>
            </a:pPr>
            <a:r>
              <a:rPr lang="en-US" sz="4000" dirty="0">
                <a:solidFill>
                  <a:srgbClr val="202122"/>
                </a:solidFill>
                <a:latin typeface="Arial" panose="020B0604020202020204"/>
              </a:rPr>
              <a:t> </a:t>
            </a:r>
            <a:endParaRPr lang="en-US" sz="4000" dirty="0">
              <a:latin typeface="Arial Black" panose="020B0A04020102020204" pitchFamily="34" charset="0"/>
            </a:endParaRPr>
          </a:p>
        </p:txBody>
      </p:sp>
      <p:sp>
        <p:nvSpPr>
          <p:cNvPr id="2" name="عنصر نائب لرقم الشريحة 1"/>
          <p:cNvSpPr>
            <a:spLocks noGrp="1"/>
          </p:cNvSpPr>
          <p:nvPr>
            <p:ph type="sldNum" sz="quarter" idx="12"/>
          </p:nvPr>
        </p:nvSpPr>
        <p:spPr/>
        <p:txBody>
          <a:bodyPr/>
          <a:lstStyle/>
          <a:p>
            <a:fld id="{0B34F065-1154-456A-91E3-76DE8E75E17B}" type="slidenum">
              <a:rPr lang="ar-SA" smtClean="0">
                <a:solidFill>
                  <a:prstClr val="black">
                    <a:tint val="75000"/>
                  </a:prstClr>
                </a:solidFill>
              </a:rPr>
            </a:fld>
            <a:endParaRPr lang="ar-SA">
              <a:solidFill>
                <a:prstClr val="black">
                  <a:tint val="75000"/>
                </a:prstClr>
              </a:solidFill>
            </a:endParaRPr>
          </a:p>
        </p:txBody>
      </p:sp>
      <p:sp>
        <p:nvSpPr>
          <p:cNvPr id="10" name="TextBox 9"/>
          <p:cNvSpPr txBox="1"/>
          <p:nvPr/>
        </p:nvSpPr>
        <p:spPr>
          <a:xfrm>
            <a:off x="1064766" y="5157192"/>
            <a:ext cx="6768752" cy="1568450"/>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rtl="0"/>
            <a:r>
              <a:rPr lang="en-US" sz="2800" dirty="0">
                <a:solidFill>
                  <a:prstClr val="black"/>
                </a:solidFill>
                <a:latin typeface="Elephant" panose="02020904090505020303" pitchFamily="18" charset="0"/>
              </a:rPr>
              <a:t>Edited by: Dr. teba jasim mohammed</a:t>
            </a:r>
            <a:endParaRPr lang="en-US" sz="2800" dirty="0">
              <a:solidFill>
                <a:prstClr val="black"/>
              </a:solidFill>
              <a:latin typeface="Elephant" panose="02020904090505020303" pitchFamily="18" charset="0"/>
            </a:endParaRPr>
          </a:p>
          <a:p>
            <a:pPr algn="ctr" rtl="0"/>
            <a:r>
              <a:rPr lang="en-US" sz="2400" dirty="0">
                <a:solidFill>
                  <a:prstClr val="black"/>
                </a:solidFill>
                <a:latin typeface="Elephant" panose="02020904090505020303" pitchFamily="18" charset="0"/>
              </a:rPr>
              <a:t> </a:t>
            </a:r>
            <a:r>
              <a:rPr lang="en-US" sz="1600" dirty="0">
                <a:solidFill>
                  <a:prstClr val="black"/>
                </a:solidFill>
                <a:latin typeface="Elephant" panose="02020904090505020303" pitchFamily="18" charset="0"/>
              </a:rPr>
              <a:t>Hospital Training Committee In Pharmacy Department /AL-</a:t>
            </a:r>
            <a:r>
              <a:rPr lang="en-US" sz="1600" dirty="0" err="1">
                <a:solidFill>
                  <a:prstClr val="black"/>
                </a:solidFill>
                <a:latin typeface="Elephant" panose="02020904090505020303" pitchFamily="18" charset="0"/>
              </a:rPr>
              <a:t>Mustaqbal</a:t>
            </a:r>
            <a:r>
              <a:rPr lang="en-US" sz="1600" dirty="0">
                <a:solidFill>
                  <a:prstClr val="black"/>
                </a:solidFill>
                <a:latin typeface="Elephant" panose="02020904090505020303" pitchFamily="18" charset="0"/>
              </a:rPr>
              <a:t> University College </a:t>
            </a:r>
            <a:endParaRPr lang="en-US" sz="2400" dirty="0">
              <a:solidFill>
                <a:prstClr val="black"/>
              </a:solidFill>
              <a:latin typeface="Elephant" panose="02020904090505020303" pitchFamily="18" charset="0"/>
            </a:endParaRPr>
          </a:p>
        </p:txBody>
      </p:sp>
      <p:pic>
        <p:nvPicPr>
          <p:cNvPr id="2051" name="Picture 3"/>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228184" y="2348880"/>
            <a:ext cx="2785965"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صورة 7"/>
          <p:cNvPicPr>
            <a:picLocks noChangeAspect="1"/>
          </p:cNvPicPr>
          <p:nvPr>
            <p:ph sz="half" idx="2"/>
          </p:nvPr>
        </p:nvPicPr>
        <p:blipFill>
          <a:blip r:embed="rId2"/>
          <a:srcRect l="7018" r="5264"/>
          <a:stretch>
            <a:fillRect/>
          </a:stretch>
        </p:blipFill>
        <p:spPr>
          <a:xfrm>
            <a:off x="6887845" y="274955"/>
            <a:ext cx="2115820" cy="185293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solidFill>
                  <a:srgbClr val="FF0000"/>
                </a:solidFill>
                <a:latin typeface="Arial" panose="020B0604020202020204" pitchFamily="34" charset="0"/>
                <a:cs typeface="Arial" panose="020B0604020202020204" pitchFamily="34" charset="0"/>
                <a:sym typeface="+mn-ea"/>
              </a:rPr>
              <a:t>A-Mild to moderate pre-eclampsia</a:t>
            </a:r>
            <a:r>
              <a:rPr lang="en-US">
                <a:sym typeface="+mn-ea"/>
              </a:rPr>
              <a:t> </a:t>
            </a:r>
            <a:endParaRPr lang="en-US"/>
          </a:p>
        </p:txBody>
      </p:sp>
      <p:sp>
        <p:nvSpPr>
          <p:cNvPr id="3" name="Content Placeholder 2"/>
          <p:cNvSpPr>
            <a:spLocks noGrp="1"/>
          </p:cNvSpPr>
          <p:nvPr>
            <p:ph idx="1"/>
          </p:nvPr>
        </p:nvSpPr>
        <p:spPr/>
        <p:txBody>
          <a:bodyPr>
            <a:noAutofit/>
          </a:bodyPr>
          <a:p>
            <a:pPr marL="0" indent="0">
              <a:buNone/>
            </a:pPr>
            <a:r>
              <a:rPr lang="en-US" sz="1300">
                <a:latin typeface="Arial" panose="020B0604020202020204" pitchFamily="34" charset="0"/>
                <a:cs typeface="Arial" panose="020B0604020202020204" pitchFamily="34" charset="0"/>
              </a:rPr>
              <a:t> 1- For mild to moderate pre-eclampsia-eclampsia, bed rest is the cornerstone of therapy. This increases central blood flow to the kidneys, heart, brain, liver, and placenta and may stabilize or even improve the degree of pre-eclampsia-eclampsia for a period of time. Bed rest may be attempted at home or in the hospital. </a:t>
            </a:r>
            <a:endParaRPr lang="en-US" sz="1300">
              <a:latin typeface="Arial" panose="020B0604020202020204" pitchFamily="34" charset="0"/>
              <a:cs typeface="Arial" panose="020B0604020202020204" pitchFamily="34" charset="0"/>
            </a:endParaRPr>
          </a:p>
          <a:p>
            <a:pPr marL="0" indent="0">
              <a:buNone/>
            </a:pPr>
            <a:r>
              <a:rPr lang="en-US" sz="1300">
                <a:latin typeface="Arial" panose="020B0604020202020204" pitchFamily="34" charset="0"/>
                <a:cs typeface="Arial" panose="020B0604020202020204" pitchFamily="34" charset="0"/>
              </a:rPr>
              <a:t>2-Antihypertensive therapy should be use especially if diastolic BP reaches 100 mmHg </a:t>
            </a:r>
            <a:endParaRPr lang="en-US" sz="1300">
              <a:latin typeface="Arial" panose="020B0604020202020204" pitchFamily="34" charset="0"/>
              <a:cs typeface="Arial" panose="020B0604020202020204" pitchFamily="34" charset="0"/>
            </a:endParaRPr>
          </a:p>
          <a:p>
            <a:pPr marL="0" indent="0">
              <a:buNone/>
            </a:pPr>
            <a:r>
              <a:rPr lang="en-US" sz="1300">
                <a:highlight>
                  <a:srgbClr val="FFFF00"/>
                </a:highlight>
                <a:latin typeface="Arial" panose="020B0604020202020204" pitchFamily="34" charset="0"/>
                <a:cs typeface="Arial" panose="020B0604020202020204" pitchFamily="34" charset="0"/>
              </a:rPr>
              <a:t>a- Methyldopa (aldomet ®)</a:t>
            </a:r>
            <a:r>
              <a:rPr lang="en-US" sz="1300">
                <a:latin typeface="Arial" panose="020B0604020202020204" pitchFamily="34" charset="0"/>
                <a:cs typeface="Arial" panose="020B0604020202020204" pitchFamily="34" charset="0"/>
              </a:rPr>
              <a:t> is centrally acting α2 agonist. It is the most commonly used antihypertensive for hypertension during pregnancy. Usual dose is 750mg /day i.e. (250mg q 8 h) increase to 2-3gm/day. </a:t>
            </a:r>
            <a:endParaRPr lang="en-US" sz="1300">
              <a:latin typeface="Arial" panose="020B0604020202020204" pitchFamily="34" charset="0"/>
              <a:cs typeface="Arial" panose="020B0604020202020204" pitchFamily="34" charset="0"/>
            </a:endParaRPr>
          </a:p>
          <a:p>
            <a:pPr marL="0" indent="0">
              <a:buNone/>
            </a:pPr>
            <a:r>
              <a:rPr lang="en-US" sz="1300">
                <a:latin typeface="Arial" panose="020B0604020202020204" pitchFamily="34" charset="0"/>
                <a:cs typeface="Arial" panose="020B0604020202020204" pitchFamily="34" charset="0"/>
              </a:rPr>
              <a:t>Adverse effect: Lethargy, somnolence, drowsiness &amp; potential depression. </a:t>
            </a:r>
            <a:endParaRPr lang="en-US" sz="1300">
              <a:latin typeface="Arial" panose="020B0604020202020204" pitchFamily="34" charset="0"/>
              <a:cs typeface="Arial" panose="020B0604020202020204" pitchFamily="34" charset="0"/>
            </a:endParaRPr>
          </a:p>
          <a:p>
            <a:pPr marL="0" indent="0">
              <a:buNone/>
            </a:pPr>
            <a:r>
              <a:rPr lang="en-US" sz="1300">
                <a:highlight>
                  <a:srgbClr val="FFFF00"/>
                </a:highlight>
                <a:latin typeface="Arial" panose="020B0604020202020204" pitchFamily="34" charset="0"/>
                <a:cs typeface="Arial" panose="020B0604020202020204" pitchFamily="34" charset="0"/>
              </a:rPr>
              <a:t>b- Labetalol (Trandate ®)</a:t>
            </a:r>
            <a:r>
              <a:rPr lang="en-US" sz="1300">
                <a:latin typeface="Arial" panose="020B0604020202020204" pitchFamily="34" charset="0"/>
                <a:cs typeface="Arial" panose="020B0604020202020204" pitchFamily="34" charset="0"/>
              </a:rPr>
              <a:t> which is α and β blocker. This agent has good safety record in </a:t>
            </a:r>
            <a:endParaRPr lang="en-US" sz="1300">
              <a:latin typeface="Arial" panose="020B0604020202020204" pitchFamily="34" charset="0"/>
              <a:cs typeface="Arial" panose="020B0604020202020204" pitchFamily="34" charset="0"/>
            </a:endParaRPr>
          </a:p>
          <a:p>
            <a:pPr marL="0" indent="0">
              <a:buNone/>
            </a:pPr>
            <a:r>
              <a:rPr lang="en-US" sz="1300">
                <a:latin typeface="Arial" panose="020B0604020202020204" pitchFamily="34" charset="0"/>
                <a:cs typeface="Arial" panose="020B0604020202020204" pitchFamily="34" charset="0"/>
              </a:rPr>
              <a:t>pregnancy . Daily dose is 400-800mg. </a:t>
            </a:r>
            <a:endParaRPr lang="en-US" sz="1300">
              <a:latin typeface="Arial" panose="020B0604020202020204" pitchFamily="34" charset="0"/>
              <a:cs typeface="Arial" panose="020B0604020202020204" pitchFamily="34" charset="0"/>
            </a:endParaRPr>
          </a:p>
          <a:p>
            <a:pPr marL="0" indent="0">
              <a:buNone/>
            </a:pPr>
            <a:r>
              <a:rPr lang="en-US" sz="1300">
                <a:highlight>
                  <a:srgbClr val="FFFF00"/>
                </a:highlight>
                <a:latin typeface="Arial" panose="020B0604020202020204" pitchFamily="34" charset="0"/>
                <a:cs typeface="Arial" panose="020B0604020202020204" pitchFamily="34" charset="0"/>
              </a:rPr>
              <a:t>c- Calcium channel blocker(CCB). </a:t>
            </a:r>
            <a:endParaRPr lang="en-US" sz="1300">
              <a:highlight>
                <a:srgbClr val="FFFF00"/>
              </a:highlight>
              <a:latin typeface="Arial" panose="020B0604020202020204" pitchFamily="34" charset="0"/>
              <a:cs typeface="Arial" panose="020B0604020202020204" pitchFamily="34" charset="0"/>
            </a:endParaRPr>
          </a:p>
          <a:p>
            <a:pPr marL="0" indent="0">
              <a:buNone/>
            </a:pPr>
            <a:r>
              <a:rPr lang="en-US" sz="1300">
                <a:latin typeface="Arial" panose="020B0604020202020204" pitchFamily="34" charset="0"/>
                <a:cs typeface="Arial" panose="020B0604020202020204" pitchFamily="34" charset="0"/>
              </a:rPr>
              <a:t>Administration of CCB nifedipine appears to be safe and is used commonly to treat hypertension during pregnancy particularly severe hypertension unresponsive to standard treatment but some adverse effect reported (flushing, headache &amp; reflex tachycardia &amp; ankle edema). </a:t>
            </a:r>
            <a:endParaRPr lang="en-US" sz="1300">
              <a:latin typeface="Arial" panose="020B0604020202020204" pitchFamily="34" charset="0"/>
              <a:cs typeface="Arial" panose="020B0604020202020204" pitchFamily="34" charset="0"/>
            </a:endParaRPr>
          </a:p>
          <a:p>
            <a:pPr marL="0" indent="0">
              <a:buNone/>
            </a:pPr>
            <a:r>
              <a:rPr lang="en-US" sz="1600">
                <a:solidFill>
                  <a:srgbClr val="FF0000"/>
                </a:solidFill>
                <a:latin typeface="Arial Black" panose="020B0A04020102020204" pitchFamily="34" charset="0"/>
                <a:cs typeface="Arial Black" panose="020B0A04020102020204" pitchFamily="34" charset="0"/>
              </a:rPr>
              <a:t>B-Severe Pre-eclampsia </a:t>
            </a:r>
            <a:endParaRPr lang="en-US" sz="1600">
              <a:solidFill>
                <a:srgbClr val="FF0000"/>
              </a:solidFill>
              <a:latin typeface="Arial Black" panose="020B0A04020102020204" pitchFamily="34" charset="0"/>
              <a:cs typeface="Arial Black" panose="020B0A04020102020204" pitchFamily="34" charset="0"/>
            </a:endParaRPr>
          </a:p>
          <a:p>
            <a:pPr marL="0" indent="0">
              <a:buNone/>
            </a:pPr>
            <a:r>
              <a:rPr lang="en-US" sz="1300">
                <a:latin typeface="Arial" panose="020B0604020202020204" pitchFamily="34" charset="0"/>
                <a:cs typeface="Arial" panose="020B0604020202020204" pitchFamily="34" charset="0"/>
              </a:rPr>
              <a:t>Symptoms are more dramatic and persistent. The blood pressure is often quite high, with readings over 160/110 mm Hg. Thrombocytopenia (platelet counts &lt; 100,000/mcL) may be present and progress to disseminated intravascular coagulation. Severe epigastric pain may be present from. The HELLP syndrome (hemolysis, elevated liver enzymes, low platelets) is a form of severe Pre-eclampsia</a:t>
            </a:r>
            <a:endParaRPr lang="en-US" sz="13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25000"/>
          </a:bodyPr>
          <a:p>
            <a:pPr marL="0" indent="0">
              <a:buNone/>
            </a:pPr>
            <a:r>
              <a:rPr lang="en-US" sz="5600">
                <a:highlight>
                  <a:srgbClr val="FFFF00"/>
                </a:highlight>
                <a:latin typeface="Arial" panose="020B0604020202020204" pitchFamily="34" charset="0"/>
                <a:cs typeface="Arial" panose="020B0604020202020204" pitchFamily="34" charset="0"/>
              </a:rPr>
              <a:t>Mean arterial pressure (MAP)</a:t>
            </a:r>
            <a:r>
              <a:rPr lang="en-US" sz="5600">
                <a:latin typeface="Arial" panose="020B0604020202020204" pitchFamily="34" charset="0"/>
                <a:cs typeface="Arial" panose="020B0604020202020204" pitchFamily="34" charset="0"/>
              </a:rPr>
              <a:t>: calculated as diastolic blood pressure + [(systolic diastolic)/ 3] is used to guide management and most protocols recommend the use of IV antihypertensive therapy if the MAP is &gt; 125 mmHg . IV labetalol or hydralazine are most common drugs used. If one agent is ineffective, or if the side effect occur (e.g. tachycardia with hydralazine), the other agent can be used . </a:t>
            </a:r>
            <a:endParaRPr lang="en-US" sz="5600">
              <a:latin typeface="Arial" panose="020B0604020202020204" pitchFamily="34" charset="0"/>
              <a:cs typeface="Arial" panose="020B0604020202020204" pitchFamily="34" charset="0"/>
            </a:endParaRPr>
          </a:p>
          <a:p>
            <a:pPr marL="0" indent="0">
              <a:buNone/>
            </a:pPr>
            <a:r>
              <a:rPr lang="en-US" sz="5600">
                <a:latin typeface="Arial" panose="020B0604020202020204" pitchFamily="34" charset="0"/>
                <a:cs typeface="Arial" panose="020B0604020202020204" pitchFamily="34" charset="0"/>
              </a:rPr>
              <a:t>1- Hydralazine: Hydralazine (given IV) is the most commonly used treatment of severe hypertension in pre-eclamptic women. Since it is a potent vasodilator, hydralazine may increase a patient's risk of decreased intervillous blood flow and thus may impair uteroplacental perfusion. Consequently, some clinicians pretreat patients with plasma volume expansion (colloids) in an effort to prevent hypotension and fetal distress. </a:t>
            </a:r>
            <a:endParaRPr lang="en-US" sz="5600">
              <a:latin typeface="Arial" panose="020B0604020202020204" pitchFamily="34" charset="0"/>
              <a:cs typeface="Arial" panose="020B0604020202020204" pitchFamily="34" charset="0"/>
            </a:endParaRPr>
          </a:p>
          <a:p>
            <a:pPr marL="0" indent="0">
              <a:buNone/>
            </a:pPr>
            <a:r>
              <a:rPr lang="en-US" sz="5600">
                <a:highlight>
                  <a:srgbClr val="FFFF00"/>
                </a:highlight>
                <a:latin typeface="Arial" panose="020B0604020202020204" pitchFamily="34" charset="0"/>
                <a:cs typeface="Arial" panose="020B0604020202020204" pitchFamily="34" charset="0"/>
              </a:rPr>
              <a:t>Dosing regimen (many regional protocols) for example: </a:t>
            </a:r>
            <a:endParaRPr lang="en-US" sz="5600">
              <a:highlight>
                <a:srgbClr val="FFFF00"/>
              </a:highlight>
              <a:latin typeface="Arial" panose="020B0604020202020204" pitchFamily="34" charset="0"/>
              <a:cs typeface="Arial" panose="020B0604020202020204" pitchFamily="34" charset="0"/>
            </a:endParaRPr>
          </a:p>
          <a:p>
            <a:pPr marL="0" indent="0">
              <a:buNone/>
            </a:pPr>
            <a:r>
              <a:rPr lang="en-US" sz="5600">
                <a:latin typeface="Arial" panose="020B0604020202020204" pitchFamily="34" charset="0"/>
                <a:cs typeface="Arial" panose="020B0604020202020204" pitchFamily="34" charset="0"/>
              </a:rPr>
              <a:t>Bolus dose of 5 mg IV if the mean arterial pressure (MAP) remains &gt; 125 mmHg, followed by a further boluses of 5 mg (every 20-30 minutes) up to a cumulative dose of 15 mg. Once the MAP is &lt; 125 mmHg, an infusion of 10 mg /hour is commenced, doubling (if necessary) at 30 minutes intervals, until a satisfactory response or a dose of a 40 mg/hour is attained. </a:t>
            </a:r>
            <a:endParaRPr lang="en-US" sz="5600">
              <a:latin typeface="Arial" panose="020B0604020202020204" pitchFamily="34" charset="0"/>
              <a:cs typeface="Arial" panose="020B0604020202020204" pitchFamily="34" charset="0"/>
            </a:endParaRPr>
          </a:p>
          <a:p>
            <a:pPr marL="0" indent="0">
              <a:buNone/>
            </a:pPr>
            <a:r>
              <a:rPr lang="en-US" sz="5600">
                <a:latin typeface="Arial" panose="020B0604020202020204" pitchFamily="34" charset="0"/>
                <a:cs typeface="Arial" panose="020B0604020202020204" pitchFamily="34" charset="0"/>
              </a:rPr>
              <a:t>2-Labetalol (given IV) is currently recognized as a second-line antihypertensive agent for treatment of severe hypertension in pre-eclamptic women and is reserved for use when target blood pressure is not achieved with hydralazine. It should not be administered to patients with asthma or congestive heart failure, as it is a nonselective beta-receptor antagonist . </a:t>
            </a:r>
            <a:endParaRPr lang="en-US" sz="5600">
              <a:latin typeface="Arial" panose="020B0604020202020204" pitchFamily="34" charset="0"/>
              <a:cs typeface="Arial" panose="020B0604020202020204" pitchFamily="34" charset="0"/>
            </a:endParaRPr>
          </a:p>
          <a:p>
            <a:pPr marL="0" indent="0">
              <a:buNone/>
            </a:pPr>
            <a:endParaRPr lang="en-US" sz="56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a:bodyPr>
          <a:p>
            <a:pPr marL="0" indent="0">
              <a:buNone/>
            </a:pPr>
            <a:r>
              <a:rPr lang="en-US" sz="1780">
                <a:highlight>
                  <a:srgbClr val="FFFF00"/>
                </a:highlight>
                <a:latin typeface="Arial" panose="020B0604020202020204" pitchFamily="34" charset="0"/>
                <a:cs typeface="Arial" panose="020B0604020202020204" pitchFamily="34" charset="0"/>
                <a:sym typeface="+mn-ea"/>
              </a:rPr>
              <a:t>Dosing regimen (many regional protocols) for example </a:t>
            </a:r>
            <a:r>
              <a:rPr lang="en-US" sz="1780">
                <a:latin typeface="Arial" panose="020B0604020202020204" pitchFamily="34" charset="0"/>
                <a:cs typeface="Arial" panose="020B0604020202020204" pitchFamily="34" charset="0"/>
                <a:sym typeface="+mn-ea"/>
              </a:rPr>
              <a:t>: </a:t>
            </a:r>
            <a:endParaRPr lang="en-US" sz="1780">
              <a:latin typeface="Arial" panose="020B0604020202020204" pitchFamily="34" charset="0"/>
              <a:cs typeface="Arial" panose="020B0604020202020204" pitchFamily="34" charset="0"/>
            </a:endParaRPr>
          </a:p>
          <a:p>
            <a:pPr marL="0" indent="0">
              <a:buNone/>
            </a:pPr>
            <a:r>
              <a:rPr lang="en-US" sz="1780">
                <a:latin typeface="Arial" panose="020B0604020202020204" pitchFamily="34" charset="0"/>
                <a:cs typeface="Arial" panose="020B0604020202020204" pitchFamily="34" charset="0"/>
                <a:sym typeface="+mn-ea"/>
              </a:rPr>
              <a:t>Bolus dose of 20 mg IV if the mean arterial pressure (MAP) remains &gt; 125 mmHg, followed at 10-minutes intervals by 40, 80, 80 mg boluses up to a cumulative dose of 220 mg. Once the MAP is &lt; 125 mmHg, an infusion of 40 mg /hour is commenced, doubling (if necessary) at 30 minutes intervals, until a satisfactory response or a dose </a:t>
            </a:r>
            <a:r>
              <a:rPr lang="en-US" sz="1780">
                <a:latin typeface="Arial" panose="020B0604020202020204" pitchFamily="34" charset="0"/>
                <a:cs typeface="Arial" panose="020B0604020202020204" pitchFamily="34" charset="0"/>
              </a:rPr>
              <a:t>of a 160 mg /hour is attained. </a:t>
            </a:r>
            <a:endParaRPr lang="en-US" sz="1780">
              <a:latin typeface="Arial" panose="020B0604020202020204" pitchFamily="34" charset="0"/>
              <a:cs typeface="Arial" panose="020B0604020202020204" pitchFamily="34" charset="0"/>
            </a:endParaRPr>
          </a:p>
          <a:p>
            <a:pPr marL="0" indent="0">
              <a:buNone/>
            </a:pPr>
            <a:r>
              <a:rPr lang="en-US" sz="1780">
                <a:latin typeface="Arial" panose="020B0604020202020204" pitchFamily="34" charset="0"/>
                <a:cs typeface="Arial" panose="020B0604020202020204" pitchFamily="34" charset="0"/>
              </a:rPr>
              <a:t>3-Nifedipine (Adalat ®): is also common choice to treat severe hypertension during pregnancy. Nifedipine 10 mg cap is given orally every 30-60min until the diastolic BP decrease &lt; 110mmHg.</a:t>
            </a:r>
            <a:endParaRPr lang="en-US" sz="1780">
              <a:latin typeface="Arial" panose="020B0604020202020204" pitchFamily="34" charset="0"/>
              <a:cs typeface="Arial" panose="020B0604020202020204" pitchFamily="34" charset="0"/>
            </a:endParaRPr>
          </a:p>
          <a:p>
            <a:endParaRPr lang="en-US" sz="1780"/>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835" y="274955"/>
            <a:ext cx="8228965" cy="782955"/>
          </a:xfrm>
        </p:spPr>
        <p:txBody>
          <a:bodyPr>
            <a:normAutofit/>
          </a:bodyPr>
          <a:p>
            <a:r>
              <a:rPr lang="en-US" sz="3555" b="1">
                <a:solidFill>
                  <a:srgbClr val="FF0000"/>
                </a:solidFill>
                <a:latin typeface="Arial Black" panose="020B0A04020102020204" pitchFamily="34" charset="0"/>
                <a:cs typeface="Arial Black" panose="020B0A04020102020204" pitchFamily="34" charset="0"/>
                <a:sym typeface="+mn-ea"/>
              </a:rPr>
              <a:t>C-Eclampsia: </a:t>
            </a:r>
            <a:endParaRPr lang="en-US" sz="3555" b="1">
              <a:solidFill>
                <a:srgbClr val="FF0000"/>
              </a:solidFill>
              <a:latin typeface="Arial Black" panose="020B0A04020102020204" pitchFamily="34" charset="0"/>
              <a:cs typeface="Arial Black" panose="020B0A04020102020204" pitchFamily="34" charset="0"/>
              <a:sym typeface="+mn-ea"/>
            </a:endParaRPr>
          </a:p>
        </p:txBody>
      </p:sp>
      <p:sp>
        <p:nvSpPr>
          <p:cNvPr id="3" name="Content Placeholder 2"/>
          <p:cNvSpPr>
            <a:spLocks noGrp="1"/>
          </p:cNvSpPr>
          <p:nvPr>
            <p:ph idx="1"/>
          </p:nvPr>
        </p:nvSpPr>
        <p:spPr>
          <a:xfrm>
            <a:off x="314325" y="1203325"/>
            <a:ext cx="8372475" cy="4923155"/>
          </a:xfrm>
        </p:spPr>
        <p:txBody>
          <a:bodyPr>
            <a:normAutofit fontScale="50000"/>
          </a:bodyPr>
          <a:p>
            <a:pPr marL="0" indent="0">
              <a:buNone/>
            </a:pPr>
            <a:r>
              <a:rPr lang="en-US">
                <a:latin typeface="Arial" panose="020B0604020202020204" pitchFamily="34" charset="0"/>
                <a:cs typeface="Arial" panose="020B0604020202020204" pitchFamily="34" charset="0"/>
              </a:rPr>
              <a:t>The occurrence of seizures defines eclampsia. The other abnormal findings of severe pre-eclampsia are also observed with eclampsia. It is associated with high mortality rate. </a:t>
            </a:r>
            <a:endParaRPr lang="en-US">
              <a:latin typeface="Arial" panose="020B0604020202020204" pitchFamily="34" charset="0"/>
              <a:cs typeface="Arial" panose="020B0604020202020204" pitchFamily="34" charset="0"/>
            </a:endParaRPr>
          </a:p>
          <a:p>
            <a:pPr marL="0" indent="0">
              <a:buNone/>
            </a:pP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1- Magnesium sulphate is the drug of choice for the prevention of recurrent seizures in eclampsia. Regimens may vary between hospitals. Calcium gluconate injection is used for the management of magnesium toxicity . Prevention of seizure recurrence in eclampsia, initially by intravenous injection over 5-15 minutes, 4 g, followed by intravenous infusion,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1 g/hour for at least 24 hours after last seizure; if seizure recurs, additional dose by intravenous injection, 2 g (4 g if body-weight over 70 kg) Urinary output is checked hourly and the patient assessed for signs of possible magnesium toxicity such as loss of deep tendon reflexes or decrease in respiratory rate and depth, which can be reversed with calcium gluconate . 1g (10ml of 10% calcium gluconate) should given iv over 3 minutes.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2-Diazepam (valium®) 10 mg is suitable alternative.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rPr>
              <a:t>3-Phenobarbital (luminal®) also can be use . If seizure does not resolved by medical intervention, termination of pregnancy is recommended</a:t>
            </a:r>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pitchFamily="34" charset="0"/>
                <a:cs typeface="Arial Black" panose="020B0A04020102020204" pitchFamily="34" charset="0"/>
              </a:rPr>
              <a:t>Caesarean Section </a:t>
            </a:r>
            <a:endParaRPr lang="en-US">
              <a:solidFill>
                <a:srgbClr val="FF0000"/>
              </a:solidFill>
              <a:latin typeface="Arial Black" panose="020B0A04020102020204" pitchFamily="34" charset="0"/>
              <a:cs typeface="Arial Black" panose="020B0A04020102020204" pitchFamily="34" charset="0"/>
            </a:endParaRPr>
          </a:p>
        </p:txBody>
      </p:sp>
      <p:sp>
        <p:nvSpPr>
          <p:cNvPr id="3" name="Content Placeholder 2"/>
          <p:cNvSpPr>
            <a:spLocks noGrp="1"/>
          </p:cNvSpPr>
          <p:nvPr>
            <p:ph idx="1"/>
          </p:nvPr>
        </p:nvSpPr>
        <p:spPr/>
        <p:txBody>
          <a:bodyPr>
            <a:noAutofit/>
          </a:bodyPr>
          <a:p>
            <a:pPr marL="0" indent="0">
              <a:buNone/>
            </a:pPr>
            <a:r>
              <a:rPr lang="en-US" sz="1500">
                <a:highlight>
                  <a:srgbClr val="FFFF00"/>
                </a:highlight>
                <a:latin typeface="Arial" panose="020B0604020202020204" pitchFamily="34" charset="0"/>
                <a:cs typeface="Arial" panose="020B0604020202020204" pitchFamily="34" charset="0"/>
              </a:rPr>
              <a:t>Definition</a:t>
            </a:r>
            <a:r>
              <a:rPr lang="en-US" sz="1500">
                <a:latin typeface="Arial" panose="020B0604020202020204" pitchFamily="34" charset="0"/>
                <a:cs typeface="Arial" panose="020B0604020202020204" pitchFamily="34" charset="0"/>
              </a:rPr>
              <a:t>: Caesarean section refers to an operation that is performed to deliver the</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baby via a transabdominal route. </a:t>
            </a:r>
            <a:endParaRPr lang="en-US" sz="1500">
              <a:latin typeface="Arial" panose="020B0604020202020204" pitchFamily="34" charset="0"/>
              <a:cs typeface="Arial" panose="020B0604020202020204" pitchFamily="34" charset="0"/>
            </a:endParaRPr>
          </a:p>
          <a:p>
            <a:pPr marL="0" indent="0">
              <a:buNone/>
            </a:pPr>
            <a:r>
              <a:rPr lang="en-US" sz="1500">
                <a:highlight>
                  <a:srgbClr val="FFFF00"/>
                </a:highlight>
                <a:latin typeface="Arial" panose="020B0604020202020204" pitchFamily="34" charset="0"/>
                <a:cs typeface="Arial" panose="020B0604020202020204" pitchFamily="34" charset="0"/>
              </a:rPr>
              <a:t>Some of the indications for Caesarean section</a:t>
            </a:r>
            <a:r>
              <a:rPr lang="en-US" sz="1500">
                <a:latin typeface="Arial" panose="020B0604020202020204" pitchFamily="34" charset="0"/>
                <a:cs typeface="Arial" panose="020B0604020202020204" pitchFamily="34" charset="0"/>
              </a:rPr>
              <a:t>: </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1-Patient has a previous history of Caesarean section. </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2-Baby is too big to pass safely through the vagina. </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3-The baby's buttock or feet enter the birth canal first instead of the head, this is called breech position. </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4-The baby's shoulder enter the birth canal first instead of the head this is called shoulder or transverse position. </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5-Labour is too slow or stops (no dilation of cervix after time is finish). </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6-There are problems with the placenta (placenta praevia or abruption) which may cause dangerous bleeding during vaginal delivery. </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7-Mother has infection like genital herpes</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8-Twins, triplets or more.</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9-Baby has problem during labor (such as a slow heart rate) this is called fetal distress. </a:t>
            </a:r>
            <a:endParaRPr lang="en-US" sz="1500">
              <a:latin typeface="Arial" panose="020B0604020202020204" pitchFamily="34" charset="0"/>
              <a:cs typeface="Arial" panose="020B0604020202020204" pitchFamily="34" charset="0"/>
            </a:endParaRPr>
          </a:p>
          <a:p>
            <a:pPr marL="0" indent="0">
              <a:buNone/>
            </a:pPr>
            <a:r>
              <a:rPr lang="en-US" sz="1500">
                <a:latin typeface="Arial" panose="020B0604020202020204" pitchFamily="34" charset="0"/>
                <a:cs typeface="Arial" panose="020B0604020202020204" pitchFamily="34" charset="0"/>
              </a:rPr>
              <a:t>10-Mother has DM or high BP</a:t>
            </a:r>
            <a:endParaRPr lang="en-US" sz="15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3600">
                <a:solidFill>
                  <a:srgbClr val="FF0000"/>
                </a:solidFill>
                <a:latin typeface="Arial Black" panose="020B0A04020102020204" pitchFamily="34" charset="0"/>
                <a:cs typeface="Arial Black" panose="020B0A04020102020204" pitchFamily="34" charset="0"/>
              </a:rPr>
              <a:t>Ectopic Pregnancy</a:t>
            </a:r>
            <a:r>
              <a:rPr lang="en-US"/>
              <a:t> </a:t>
            </a:r>
            <a:endParaRPr lang="en-US"/>
          </a:p>
        </p:txBody>
      </p:sp>
      <p:sp>
        <p:nvSpPr>
          <p:cNvPr id="3" name="Content Placeholder 2"/>
          <p:cNvSpPr>
            <a:spLocks noGrp="1"/>
          </p:cNvSpPr>
          <p:nvPr>
            <p:ph idx="1"/>
          </p:nvPr>
        </p:nvSpPr>
        <p:spPr/>
        <p:txBody>
          <a:bodyPr>
            <a:normAutofit fontScale="90000"/>
          </a:bodyPr>
          <a:p>
            <a:pPr marL="0" indent="0">
              <a:buNone/>
            </a:pPr>
            <a:r>
              <a:rPr lang="en-US" sz="1600">
                <a:latin typeface="Arial" panose="020B0604020202020204" pitchFamily="34" charset="0"/>
                <a:cs typeface="Arial" panose="020B0604020202020204" pitchFamily="34" charset="0"/>
              </a:rPr>
              <a:t>Ectopic pregnancy is derived from the Greek word ektopos, meaning out of place, and it refers to the implantation of a fertilized egg in a location outside of the uterine cavity, including the fallopian tubes (About 98% of ectopic pregnancies are tubal, cervix, ovary, cornual region of the uterus, and the abdominal cavity.This abnormally implanted gestation grows and draws its blood supply from the site of abnormal implantation. As the gestation enlarges, it creates the potential for organ rupture because only the uterine cavity is designed to expand and accommodate fetal development. Ectopic pregnancy can lead to massive hemorrahage , infertility, or death</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Any condition that prevents or retards migration of the fertilized ovum to the uterus can predispose to an ectopic pregnancy, including a history of infertility,pelvic inflammatory disease, ruptured appendix, and prior tubal surgery. Combined intrauterine and extrauterine pregnancy (heterotopic) may occur rarely. The following risk factors have been linked with ectopic pregnancy: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1-Pelvic inflammatory disease (The most common cause is infection caused by Chlamydia trachomatis).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2-History of prior ectopic pregnancy.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3-History of tubal surgery and conception after tubal ligation.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4-Use of fertility drugs (clomiphene citrate or injectable gonadotropin) or assisted reproductive technology.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5-Use of an intrauterine device.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6-Increasing age, smoking, and others</a:t>
            </a:r>
            <a:endParaRPr lang="en-US" sz="16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3600">
                <a:solidFill>
                  <a:srgbClr val="FF0000"/>
                </a:solidFill>
                <a:latin typeface="Arial Black" panose="020B0A04020102020204" pitchFamily="34" charset="0"/>
                <a:cs typeface="Arial Black" panose="020B0A04020102020204" pitchFamily="34" charset="0"/>
              </a:rPr>
              <a:t>Diagnosis and treatment</a:t>
            </a:r>
            <a:endParaRPr lang="en-US" sz="3600">
              <a:solidFill>
                <a:srgbClr val="FF0000"/>
              </a:solidFill>
              <a:latin typeface="Arial Black" panose="020B0A04020102020204" pitchFamily="34" charset="0"/>
              <a:cs typeface="Arial Black" panose="020B0A04020102020204" pitchFamily="34" charset="0"/>
            </a:endParaRPr>
          </a:p>
        </p:txBody>
      </p:sp>
      <p:sp>
        <p:nvSpPr>
          <p:cNvPr id="3" name="Content Placeholder 2"/>
          <p:cNvSpPr>
            <a:spLocks noGrp="1"/>
          </p:cNvSpPr>
          <p:nvPr>
            <p:ph idx="1"/>
          </p:nvPr>
        </p:nvSpPr>
        <p:spPr/>
        <p:txBody>
          <a:bodyPr>
            <a:noAutofit/>
          </a:bodyPr>
          <a:p>
            <a:pPr marL="0" indent="0">
              <a:buNone/>
            </a:pPr>
            <a:r>
              <a:rPr lang="en-US" sz="1300">
                <a:highlight>
                  <a:srgbClr val="FFFF00"/>
                </a:highlight>
                <a:latin typeface="Arial" panose="020B0604020202020204" pitchFamily="34" charset="0"/>
                <a:cs typeface="Arial" panose="020B0604020202020204" pitchFamily="34" charset="0"/>
              </a:rPr>
              <a:t>A-Clinical Findings </a:t>
            </a:r>
            <a:endParaRPr lang="en-US" sz="1300">
              <a:highlight>
                <a:srgbClr val="FFFF00"/>
              </a:highlight>
              <a:latin typeface="Arial" panose="020B0604020202020204" pitchFamily="34" charset="0"/>
              <a:cs typeface="Arial" panose="020B0604020202020204" pitchFamily="34" charset="0"/>
            </a:endParaRPr>
          </a:p>
          <a:p>
            <a:pPr marL="0" indent="0">
              <a:buNone/>
            </a:pPr>
            <a:r>
              <a:rPr lang="en-US" sz="1300">
                <a:latin typeface="Arial" panose="020B0604020202020204" pitchFamily="34" charset="0"/>
                <a:cs typeface="Arial" panose="020B0604020202020204" pitchFamily="34" charset="0"/>
              </a:rPr>
              <a:t>The classic clinical triad of ectopic pregnancy is pain (secondary to tubal distention or rupture), amenorrhea, and vaginal bleeding. Unfortunately, only 50% of patients present typically. Some patients may be collapsed and shocked from bleeding. </a:t>
            </a:r>
            <a:endParaRPr lang="en-US" sz="1300">
              <a:latin typeface="Arial" panose="020B0604020202020204" pitchFamily="34" charset="0"/>
              <a:cs typeface="Arial" panose="020B0604020202020204" pitchFamily="34" charset="0"/>
            </a:endParaRPr>
          </a:p>
          <a:p>
            <a:pPr marL="0" indent="0">
              <a:buNone/>
            </a:pPr>
            <a:r>
              <a:rPr lang="en-US" sz="1300">
                <a:highlight>
                  <a:srgbClr val="FFFF00"/>
                </a:highlight>
                <a:latin typeface="Arial" panose="020B0604020202020204" pitchFamily="34" charset="0"/>
                <a:cs typeface="Arial" panose="020B0604020202020204" pitchFamily="34" charset="0"/>
              </a:rPr>
              <a:t>B-Laboratory Findings </a:t>
            </a:r>
            <a:endParaRPr lang="en-US" sz="1300">
              <a:highlight>
                <a:srgbClr val="FFFF00"/>
              </a:highlight>
              <a:latin typeface="Arial" panose="020B0604020202020204" pitchFamily="34" charset="0"/>
              <a:cs typeface="Arial" panose="020B0604020202020204" pitchFamily="34" charset="0"/>
            </a:endParaRPr>
          </a:p>
          <a:p>
            <a:pPr marL="0" indent="0">
              <a:buNone/>
            </a:pPr>
            <a:r>
              <a:rPr lang="en-US" sz="1300">
                <a:latin typeface="Arial" panose="020B0604020202020204" pitchFamily="34" charset="0"/>
                <a:cs typeface="Arial" panose="020B0604020202020204" pitchFamily="34" charset="0"/>
              </a:rPr>
              <a:t>Blood studies may show anemia. Quantitative serum pregnancy tests will show levels generally lower than expected for normal pregnancies of the same duration. If pregnancy tests are followed over a few days, there may be a slow rise or a plateau rather than the near doubling every 2 days associated with normal early intrauterine pregnancy or the falling levels that occur with spontaneous abortion(2). </a:t>
            </a:r>
            <a:endParaRPr lang="en-US" sz="1300">
              <a:latin typeface="Arial" panose="020B0604020202020204" pitchFamily="34" charset="0"/>
              <a:cs typeface="Arial" panose="020B0604020202020204" pitchFamily="34" charset="0"/>
            </a:endParaRPr>
          </a:p>
          <a:p>
            <a:pPr marL="0" indent="0">
              <a:buNone/>
            </a:pPr>
            <a:r>
              <a:rPr lang="en-US" sz="1300">
                <a:highlight>
                  <a:srgbClr val="FFFF00"/>
                </a:highlight>
                <a:latin typeface="Arial" panose="020B0604020202020204" pitchFamily="34" charset="0"/>
                <a:cs typeface="Arial" panose="020B0604020202020204" pitchFamily="34" charset="0"/>
              </a:rPr>
              <a:t>C-Imaging </a:t>
            </a:r>
            <a:endParaRPr lang="en-US" sz="1300">
              <a:highlight>
                <a:srgbClr val="FFFF00"/>
              </a:highlight>
              <a:latin typeface="Arial" panose="020B0604020202020204" pitchFamily="34" charset="0"/>
              <a:cs typeface="Arial" panose="020B0604020202020204" pitchFamily="34" charset="0"/>
            </a:endParaRPr>
          </a:p>
          <a:p>
            <a:pPr marL="0" indent="0">
              <a:buNone/>
            </a:pPr>
            <a:r>
              <a:rPr lang="en-US" sz="1300">
                <a:latin typeface="Arial" panose="020B0604020202020204" pitchFamily="34" charset="0"/>
                <a:cs typeface="Arial" panose="020B0604020202020204" pitchFamily="34" charset="0"/>
              </a:rPr>
              <a:t>Ultrasonography can reliably demonstrate a gestational sac 6 weeks from the LMP and a fetal pole at 7 weeks if located in the uterus. An empty uterine cavity raises a strong suspicion of extrauterine pregnancy, which can occasionally be revealed by endovaginal ultrasound. Specified levels of serum hCG have been reliably correlated with ultrasound findings of an intrauterine pregnancy. For example, an hCG level of 6500 mU/mL with an empty uterine cavity by transabdominal ultrasound is virtually diagnostic of an ectopic pregnancy. Similarly, an hCG value of 2000 mU/mL or more can be indicative of an ectopic pregnancy if no products of conception are detected within the uterine cavity by transvaginal ultrasound. </a:t>
            </a:r>
            <a:endParaRPr lang="en-US" sz="1300">
              <a:latin typeface="Arial" panose="020B0604020202020204" pitchFamily="34" charset="0"/>
              <a:cs typeface="Arial" panose="020B0604020202020204" pitchFamily="34" charset="0"/>
            </a:endParaRPr>
          </a:p>
          <a:p>
            <a:pPr marL="0" indent="0">
              <a:buNone/>
            </a:pPr>
            <a:r>
              <a:rPr lang="en-US" sz="1300">
                <a:highlight>
                  <a:srgbClr val="FFFF00"/>
                </a:highlight>
                <a:latin typeface="Arial" panose="020B0604020202020204" pitchFamily="34" charset="0"/>
                <a:cs typeface="Arial" panose="020B0604020202020204" pitchFamily="34" charset="0"/>
              </a:rPr>
              <a:t>D-Special Examinations </a:t>
            </a:r>
            <a:endParaRPr lang="en-US" sz="1300">
              <a:highlight>
                <a:srgbClr val="FFFF00"/>
              </a:highlight>
              <a:latin typeface="Arial" panose="020B0604020202020204" pitchFamily="34" charset="0"/>
              <a:cs typeface="Arial" panose="020B0604020202020204" pitchFamily="34" charset="0"/>
            </a:endParaRPr>
          </a:p>
          <a:p>
            <a:pPr marL="0" indent="0">
              <a:buNone/>
            </a:pPr>
            <a:r>
              <a:rPr lang="en-US" sz="1300">
                <a:latin typeface="Arial" panose="020B0604020202020204" pitchFamily="34" charset="0"/>
                <a:cs typeface="Arial" panose="020B0604020202020204" pitchFamily="34" charset="0"/>
              </a:rPr>
              <a:t>Laparoscopy is the surgical procedure of choice both to confirm an ectopic pregnancy and in most cases to permit pelviscopic removal of the ectopic pregnancy</a:t>
            </a:r>
            <a:endParaRPr lang="en-US" sz="13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pitchFamily="34" charset="0"/>
                <a:cs typeface="Arial Black" panose="020B0A04020102020204" pitchFamily="34" charset="0"/>
              </a:rPr>
              <a:t>Treatment</a:t>
            </a:r>
            <a:endParaRPr lang="en-US">
              <a:solidFill>
                <a:srgbClr val="FF0000"/>
              </a:solidFill>
              <a:latin typeface="Arial Black" panose="020B0A04020102020204" pitchFamily="34" charset="0"/>
              <a:cs typeface="Arial Black" panose="020B0A04020102020204" pitchFamily="34" charset="0"/>
            </a:endParaRPr>
          </a:p>
        </p:txBody>
      </p:sp>
      <p:sp>
        <p:nvSpPr>
          <p:cNvPr id="3" name="Content Placeholder 2"/>
          <p:cNvSpPr>
            <a:spLocks noGrp="1"/>
          </p:cNvSpPr>
          <p:nvPr>
            <p:ph idx="1"/>
          </p:nvPr>
        </p:nvSpPr>
        <p:spPr/>
        <p:txBody>
          <a:bodyPr>
            <a:normAutofit fontScale="60000"/>
          </a:bodyPr>
          <a:p>
            <a:pPr marL="0" indent="0">
              <a:buNone/>
            </a:pPr>
            <a:r>
              <a:rPr lang="en-US"/>
              <a:t>When a patient with an ectopic pregnancy is unstable or when surgical therapy is planned, the patient is hospitalized. Blood is typed and cross-matched. Surgical treatment is definitive. </a:t>
            </a:r>
            <a:endParaRPr lang="en-US"/>
          </a:p>
          <a:p>
            <a:pPr marL="0" indent="0">
              <a:buNone/>
            </a:pPr>
            <a:r>
              <a:rPr lang="en-US"/>
              <a:t>In a stable patient, a single dose methotrexate IM (50 mg/m2 or approximately 1mg/kg)(4) is acceptable medical therapy for early ectopic pregnancy. </a:t>
            </a:r>
            <a:endParaRPr lang="en-US"/>
          </a:p>
          <a:p>
            <a:pPr marL="0" indent="0">
              <a:buNone/>
            </a:pPr>
            <a:r>
              <a:rPr lang="en-US"/>
              <a:t>Iron therapy for anemia may be necessary during convalescence. Give Rho(D) immune globulin (300 mcg) to Rh-negative patients(2). </a:t>
            </a:r>
            <a:endParaRPr lang="en-US"/>
          </a:p>
          <a:p>
            <a:pPr marL="0" indent="0">
              <a:buNone/>
            </a:pPr>
            <a:r>
              <a:rPr lang="en-US">
                <a:solidFill>
                  <a:srgbClr val="FF0000"/>
                </a:solidFill>
                <a:latin typeface="Arial" panose="020B0604020202020204" pitchFamily="34" charset="0"/>
                <a:cs typeface="Arial" panose="020B0604020202020204" pitchFamily="34" charset="0"/>
              </a:rPr>
              <a:t>Prognosis </a:t>
            </a:r>
            <a:endParaRPr lang="en-US">
              <a:solidFill>
                <a:srgbClr val="FF0000"/>
              </a:solidFill>
              <a:latin typeface="Arial" panose="020B0604020202020204" pitchFamily="34" charset="0"/>
              <a:cs typeface="Arial" panose="020B0604020202020204" pitchFamily="34" charset="0"/>
            </a:endParaRPr>
          </a:p>
          <a:p>
            <a:pPr marL="0" indent="0">
              <a:buNone/>
            </a:pPr>
            <a:r>
              <a:rPr lang="en-US"/>
              <a:t>Repeat tubal pregnancy occurs in about 12% of cases. This should not be regarded as a contraindication to future pregnancy, but the patient requires careful observation and early ultrasound confirmation of an intrauterine pregnancy</a:t>
            </a:r>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sz="2220">
                <a:solidFill>
                  <a:srgbClr val="FF0000"/>
                </a:solidFill>
                <a:latin typeface="Arial Black" panose="020B0A04020102020204" pitchFamily="34" charset="0"/>
                <a:cs typeface="Arial Black" panose="020B0A04020102020204" pitchFamily="34" charset="0"/>
              </a:rPr>
              <a:t>Some Drugs that are Used in Obstetric and Gynecology</a:t>
            </a:r>
            <a:endParaRPr lang="en-US" sz="2220">
              <a:solidFill>
                <a:srgbClr val="FF0000"/>
              </a:solidFill>
              <a:latin typeface="Arial Black" panose="020B0A04020102020204" pitchFamily="34" charset="0"/>
              <a:cs typeface="Arial Black" panose="020B0A04020102020204" pitchFamily="34" charset="0"/>
            </a:endParaRPr>
          </a:p>
        </p:txBody>
      </p:sp>
      <p:sp>
        <p:nvSpPr>
          <p:cNvPr id="3" name="Content Placeholder 2"/>
          <p:cNvSpPr>
            <a:spLocks noGrp="1"/>
          </p:cNvSpPr>
          <p:nvPr>
            <p:ph idx="1"/>
          </p:nvPr>
        </p:nvSpPr>
        <p:spPr/>
        <p:txBody>
          <a:bodyPr>
            <a:normAutofit fontScale="25000"/>
          </a:bodyPr>
          <a:p>
            <a:pPr marL="0" indent="0">
              <a:buNone/>
            </a:pPr>
            <a:r>
              <a:rPr lang="en-US" sz="6400">
                <a:latin typeface="Arial" panose="020B0604020202020204" pitchFamily="34" charset="0"/>
                <a:cs typeface="Arial" panose="020B0604020202020204" pitchFamily="34" charset="0"/>
              </a:rPr>
              <a:t>1-Clomifene (clomiphene) citrate (Clomid® citrate 50 mg tablet) Anti-oestrogens used in female infertility caused by anovulation (oligomenorrhoea or secondary amenorrhoea). Dose : 50 mg daily for 5 days, starting within about 5 days of onset of menstruation (preferably on 2nd day) or at any time if cycles have ceased; second course of 100 mg daily for 5 days may be given in absence of ovulation; 3 courses should constitute adequate therapeutic trial . </a:t>
            </a:r>
            <a:endParaRPr lang="en-US" sz="6400">
              <a:latin typeface="Arial" panose="020B0604020202020204" pitchFamily="34" charset="0"/>
              <a:cs typeface="Arial" panose="020B0604020202020204" pitchFamily="34" charset="0"/>
            </a:endParaRPr>
          </a:p>
          <a:p>
            <a:pPr marL="0" indent="0">
              <a:buNone/>
            </a:pPr>
            <a:r>
              <a:rPr lang="en-US" sz="6400">
                <a:latin typeface="Arial" panose="020B0604020202020204" pitchFamily="34" charset="0"/>
                <a:cs typeface="Arial" panose="020B0604020202020204" pitchFamily="34" charset="0"/>
              </a:rPr>
              <a:t>2-Dydrogesterone (Duphaston ® 10mg tablet) </a:t>
            </a:r>
            <a:endParaRPr lang="en-US" sz="6400">
              <a:latin typeface="Arial" panose="020B0604020202020204" pitchFamily="34" charset="0"/>
              <a:cs typeface="Arial" panose="020B0604020202020204" pitchFamily="34" charset="0"/>
            </a:endParaRPr>
          </a:p>
          <a:p>
            <a:pPr marL="0" indent="0">
              <a:buNone/>
            </a:pPr>
            <a:r>
              <a:rPr lang="en-US" sz="6400">
                <a:latin typeface="Arial" panose="020B0604020202020204" pitchFamily="34" charset="0"/>
                <a:cs typeface="Arial" panose="020B0604020202020204" pitchFamily="34" charset="0"/>
              </a:rPr>
              <a:t>Progesterone analogue used in: Endometriosis, dysfunctional uterine bleeding, dysmenorrhoea, amenorrhoea, and premenstrual syndrome . It may be used in the following but not recommended: Infertility, irregular cycles, and recurrent miscarriage (habitual abortion). </a:t>
            </a:r>
            <a:endParaRPr lang="en-US" sz="6400">
              <a:latin typeface="Arial" panose="020B0604020202020204" pitchFamily="34" charset="0"/>
              <a:cs typeface="Arial" panose="020B0604020202020204" pitchFamily="34" charset="0"/>
            </a:endParaRPr>
          </a:p>
          <a:p>
            <a:pPr marL="0" indent="0">
              <a:buNone/>
            </a:pPr>
            <a:r>
              <a:rPr lang="en-US" sz="6400">
                <a:latin typeface="Arial" panose="020B0604020202020204" pitchFamily="34" charset="0"/>
                <a:cs typeface="Arial" panose="020B0604020202020204" pitchFamily="34" charset="0"/>
              </a:rPr>
              <a:t>3-Norethisterone (Primolut N® 5 mg tablet): Progesterone analogue used in: Endometriosis, dysfunctional uterine bleeding, dysmenorrhoea, amenorrhoea, premenstrual syndrome and postponement of menstruation. </a:t>
            </a:r>
            <a:endParaRPr lang="en-US" sz="6400">
              <a:latin typeface="Arial" panose="020B0604020202020204" pitchFamily="34" charset="0"/>
              <a:cs typeface="Arial" panose="020B0604020202020204" pitchFamily="34" charset="0"/>
            </a:endParaRPr>
          </a:p>
          <a:p>
            <a:pPr marL="0" indent="0">
              <a:buNone/>
            </a:pPr>
            <a:r>
              <a:rPr lang="en-US" sz="6400">
                <a:latin typeface="Arial" panose="020B0604020202020204" pitchFamily="34" charset="0"/>
                <a:cs typeface="Arial" panose="020B0604020202020204" pitchFamily="34" charset="0"/>
              </a:rPr>
              <a:t>4-Medroxyprogesterone Acetate (Provera®: 2.5, 5 and 10 mg tablets, DepoProvera® 150 mg injection) Progesterone analogue used orally in: dysfunctional uterine bleeding , secondary amenorrhoea, endometriosis, progestogenic opposition of oestrogen HRT. </a:t>
            </a:r>
            <a:endParaRPr lang="en-US" sz="6400">
              <a:latin typeface="Arial" panose="020B0604020202020204" pitchFamily="34" charset="0"/>
              <a:cs typeface="Arial" panose="020B0604020202020204" pitchFamily="34" charset="0"/>
            </a:endParaRPr>
          </a:p>
          <a:p>
            <a:pPr marL="0" indent="0">
              <a:buNone/>
            </a:pPr>
            <a:endParaRPr lang="en-US" sz="64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55000"/>
          </a:bodyPr>
          <a:p>
            <a:pPr marL="0" indent="0">
              <a:buNone/>
            </a:pPr>
            <a:r>
              <a:rPr lang="en-US">
                <a:latin typeface="Arial" panose="020B0604020202020204" pitchFamily="34" charset="0"/>
                <a:cs typeface="Arial" panose="020B0604020202020204" pitchFamily="34" charset="0"/>
                <a:sym typeface="+mn-ea"/>
              </a:rPr>
              <a:t>Depo-Provera® 150 mg injection used as a contraceptive for about three months.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sym typeface="+mn-ea"/>
              </a:rPr>
              <a:t>5-Methyl ergometrine (methergin ®) tablet 125mcg, injection: 200 mcg /mL (1 mL ampoule). Use in the prevention and treatment of post partum hemorrhage.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sym typeface="+mn-ea"/>
              </a:rPr>
              <a:t>6-Oxytocin (Pitocin®) 10 IU / mL (1 mL ampoule) use to induce or augment labour and the prevention and treatment of post partum hemorrhage.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sym typeface="+mn-ea"/>
              </a:rPr>
              <a:t>7-Tamoxifen (10 and 20 mg tablet) used in breast cancer, and anovulatory infertility. </a:t>
            </a:r>
            <a:endParaRPr lang="en-US">
              <a:latin typeface="Arial" panose="020B0604020202020204" pitchFamily="34" charset="0"/>
              <a:cs typeface="Arial" panose="020B0604020202020204" pitchFamily="34" charset="0"/>
              <a:sym typeface="+mn-ea"/>
            </a:endParaRPr>
          </a:p>
          <a:p>
            <a:pPr marL="0" indent="0">
              <a:buNone/>
            </a:pPr>
            <a:r>
              <a:rPr lang="en-US">
                <a:latin typeface="Arial" panose="020B0604020202020204" pitchFamily="34" charset="0"/>
                <a:cs typeface="Arial" panose="020B0604020202020204" pitchFamily="34" charset="0"/>
                <a:sym typeface="+mn-ea"/>
              </a:rPr>
              <a:t>8-Human Chorionic Gonadotrophin; HCG (Pregnyl ® Injection, 500-unit amp, 1500-unit amp 5000-unit amp) is used in the treatment of infertility in women with proven hypopituitarism or who have not responded to clomifene. </a:t>
            </a:r>
            <a:endParaRPr lang="en-US">
              <a:latin typeface="Arial" panose="020B0604020202020204" pitchFamily="34" charset="0"/>
              <a:cs typeface="Arial" panose="020B0604020202020204" pitchFamily="34" charset="0"/>
            </a:endParaRPr>
          </a:p>
          <a:p>
            <a:pPr marL="0" indent="0">
              <a:buNone/>
            </a:pPr>
            <a:r>
              <a:rPr lang="en-US">
                <a:latin typeface="Arial" panose="020B0604020202020204" pitchFamily="34" charset="0"/>
                <a:cs typeface="Arial" panose="020B0604020202020204" pitchFamily="34" charset="0"/>
                <a:sym typeface="+mn-ea"/>
              </a:rPr>
              <a:t>9-Pergonal® injection contain 75 units of FSH, and 75 units of human LH) is used in the treatment of infertility in women with proven hypopituitarism or who have not responded to clomifene. lutropin alfa (Recombinant human LH ) Injection, 75-unit Luveris®.use like pergonal®. </a:t>
            </a:r>
            <a:endParaRPr lang="en-US">
              <a:latin typeface="Arial" panose="020B0604020202020204" pitchFamily="34" charset="0"/>
              <a:cs typeface="Arial" panose="020B0604020202020204" pitchFamily="34" charset="0"/>
            </a:endParaRPr>
          </a:p>
          <a:p>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236"/>
            <a:ext cx="8928992" cy="6889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b="1" dirty="0">
                <a:solidFill>
                  <a:srgbClr val="FF0000"/>
                </a:solidFill>
                <a:latin typeface="Times New Roman" panose="02020603050405020304"/>
                <a:cs typeface="Times New Roman" panose="02020603050405020304"/>
              </a:rPr>
              <a:t>B- Diabetes mellitus in pregnancy</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1800" b="1" dirty="0">
                <a:latin typeface="Arial" panose="020B0604020202020204" pitchFamily="34" charset="0"/>
                <a:cs typeface="Arial" panose="020B0604020202020204" pitchFamily="34" charset="0"/>
              </a:rPr>
              <a:t>The pregnancy may be complicated by maternal diabetes mellitus where: </a:t>
            </a:r>
            <a:endParaRPr lang="en-US" sz="1800"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A- Women with pre-existing diabetes (and are classified as either IDDM or NIDDM ) </a:t>
            </a:r>
            <a:endParaRPr lang="en-US" sz="1800"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B- Those developing carbohydrate intolerance during pregnancy (usually during third trimester) and are classified as Gestational Diabetes Mellitus (GDM) (1). </a:t>
            </a:r>
            <a:endParaRPr lang="en-US" sz="1800"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Diagnosis: </a:t>
            </a:r>
            <a:endParaRPr lang="en-US" sz="1800"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The American Diabetes Association suggests the following targets for women who develop gestational diabetes during pregnancy. More or less stringent glycemic goals may be appropriate for each patient. </a:t>
            </a:r>
            <a:endParaRPr lang="en-US" sz="1800"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Before meal (preprandial): 95mg/dl or less. </a:t>
            </a:r>
            <a:endParaRPr lang="en-US" sz="1800"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1 h after meal (postprandial): 140mg/dl or less. </a:t>
            </a:r>
            <a:endParaRPr lang="en-US" sz="1800"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2 h after meal (postprandial): 120mg/dl or less.</a:t>
            </a:r>
            <a:endParaRPr lang="en-US" sz="1800" b="1" dirty="0">
              <a:latin typeface="Arial" panose="020B0604020202020204" pitchFamily="34" charset="0"/>
              <a:cs typeface="Arial" panose="020B0604020202020204" pitchFamily="34"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60000"/>
          </a:bodyPr>
          <a:p>
            <a:pPr marL="0" indent="0">
              <a:buNone/>
            </a:pPr>
            <a:r>
              <a:rPr lang="en-US"/>
              <a:t>10-Conjugated oestrogens (Premarin® 652 mcg, and 1.25 mg tablets) use as a Hormone replacement therapy (HRT) for a alleviating menopausal symptoms. </a:t>
            </a:r>
            <a:endParaRPr lang="en-US"/>
          </a:p>
          <a:p>
            <a:pPr marL="0" indent="0">
              <a:buNone/>
            </a:pPr>
            <a:r>
              <a:rPr lang="en-US"/>
              <a:t>11-Trisequens ® tablets: 12 blue tablets of estradiol 2 mg; 10 white tablets of estradiol 2 mg, norethisterone acetate 1 mg and 6 red tablets of estradiol 1 mg. use as a hormone replacement therapy (HRT) for a alleviating menopausal symptoms. </a:t>
            </a:r>
            <a:endParaRPr lang="en-US"/>
          </a:p>
          <a:p>
            <a:pPr marL="0" indent="0">
              <a:buNone/>
            </a:pPr>
            <a:r>
              <a:rPr lang="en-US"/>
              <a:t>12-Danazol (Danol®100 mg, 200 mg cap). It is licensed for the treatment of endometriosis and for the relief of severe pain and tenderness in benign fibrocystic breast disease where other measures have proved unsatisfactory. </a:t>
            </a:r>
            <a:endParaRPr lang="en-US"/>
          </a:p>
          <a:p>
            <a:pPr marL="0" indent="0">
              <a:buNone/>
            </a:pPr>
            <a:r>
              <a:rPr lang="en-US"/>
              <a:t>13-Bromocriptine (Parlodel® 2.5 mg tablet): is used for the prevention of lactation </a:t>
            </a:r>
            <a:endParaRPr lang="en-US"/>
          </a:p>
          <a:p>
            <a:pPr marL="0" indent="0">
              <a:buNone/>
            </a:pPr>
            <a:r>
              <a:rPr lang="en-US"/>
              <a:t>in galactorrhoea. </a:t>
            </a:r>
            <a:endParaRPr lang="en-US"/>
          </a:p>
          <a:p>
            <a:pPr marL="0" indent="0">
              <a:buNone/>
            </a:pPr>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60000"/>
          </a:bodyPr>
          <a:p>
            <a:pPr marL="0" indent="0">
              <a:buNone/>
            </a:pPr>
            <a:r>
              <a:rPr lang="en-US"/>
              <a:t>14-Cabergoline (Dostinex ® 0.5 mg tablet) has actions and uses similar to those of </a:t>
            </a:r>
            <a:endParaRPr lang="en-US"/>
          </a:p>
          <a:p>
            <a:pPr marL="0" indent="0">
              <a:buNone/>
            </a:pPr>
            <a:r>
              <a:rPr lang="en-US"/>
              <a:t>bromocriptine, but its duration of action is longer. </a:t>
            </a:r>
            <a:endParaRPr lang="en-US"/>
          </a:p>
          <a:p>
            <a:pPr marL="0" indent="0">
              <a:buNone/>
            </a:pPr>
            <a:r>
              <a:rPr lang="en-US"/>
              <a:t>15-Goserelin (Zoladex® 3.6 mg injection): Gonadorelin analogues are used in the </a:t>
            </a:r>
            <a:endParaRPr lang="en-US"/>
          </a:p>
          <a:p>
            <a:pPr marL="0" indent="0">
              <a:buNone/>
            </a:pPr>
            <a:r>
              <a:rPr lang="en-US"/>
              <a:t>treatment of endometriosis, precocious puberty, infertility and breast cancer. </a:t>
            </a:r>
            <a:endParaRPr lang="en-US"/>
          </a:p>
          <a:p>
            <a:pPr marL="0" indent="0">
              <a:buNone/>
            </a:pPr>
            <a:r>
              <a:rPr lang="en-US"/>
              <a:t>16-Buserelin, Leuprorelin acetate, Nafarelin, Triptorelin: Gonadorelin analogues </a:t>
            </a:r>
            <a:endParaRPr lang="en-US"/>
          </a:p>
          <a:p>
            <a:pPr marL="0" indent="0">
              <a:buNone/>
            </a:pPr>
            <a:r>
              <a:rPr lang="en-US"/>
              <a:t>are used in the treatment of endometriosis, precocious puberty, infertility and breast cancer. </a:t>
            </a:r>
            <a:endParaRPr lang="en-US"/>
          </a:p>
          <a:p>
            <a:pPr marL="0" indent="0">
              <a:buNone/>
            </a:pPr>
            <a:r>
              <a:rPr lang="en-US"/>
              <a:t>17-Tranexamic acid (Cyklokapron®, Exacyl® 500 mg tablet, and 500 mg /5 mL </a:t>
            </a:r>
            <a:endParaRPr lang="en-US"/>
          </a:p>
          <a:p>
            <a:pPr marL="0" indent="0">
              <a:buNone/>
            </a:pPr>
            <a:r>
              <a:rPr lang="en-US"/>
              <a:t>injection). It is used to stop vaginal bleeding. </a:t>
            </a:r>
            <a:endParaRPr lang="en-US"/>
          </a:p>
          <a:p>
            <a:pPr marL="0" indent="0">
              <a:buNone/>
            </a:pPr>
            <a:r>
              <a:rPr lang="en-US"/>
              <a:t>18-Isoxsuprine (Duvadilan® 10 mg and 20 mg tablet): uterine relaxant</a:t>
            </a:r>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p:sp>
        <p:nvSpPr>
          <p:cNvPr id="2" name="Title 1"/>
          <p:cNvSpPr>
            <a:spLocks noGrp="1"/>
          </p:cNvSpPr>
          <p:nvPr>
            <p:ph type="title"/>
          </p:nvPr>
        </p:nvSpPr>
        <p:spPr/>
        <p:txBody>
          <a:bodyPr/>
          <a:p>
            <a:endParaRPr lang="en-US"/>
          </a:p>
        </p:txBody>
      </p:sp>
      <p:pic>
        <p:nvPicPr>
          <p:cNvPr id="5" name="Content Placeholder 4" descr="download"/>
          <p:cNvPicPr>
            <a:picLocks noChangeAspect="1"/>
          </p:cNvPicPr>
          <p:nvPr>
            <p:ph idx="1"/>
          </p:nvPr>
        </p:nvPicPr>
        <p:blipFill>
          <a:blip r:embed="rId1"/>
          <a:stretch>
            <a:fillRect/>
          </a:stretch>
        </p:blipFill>
        <p:spPr>
          <a:xfrm>
            <a:off x="457200" y="476885"/>
            <a:ext cx="8202930" cy="5779770"/>
          </a:xfrm>
          <a:prstGeom prst="rect">
            <a:avLst/>
          </a:prstGeom>
        </p:spPr>
      </p:pic>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Title 1"/>
          <p:cNvSpPr>
            <a:spLocks noGrp="1"/>
          </p:cNvSpPr>
          <p:nvPr>
            <p:ph type="title"/>
          </p:nvPr>
        </p:nvSpPr>
        <p:spPr>
          <a:xfrm>
            <a:off x="457200" y="274955"/>
            <a:ext cx="8229600" cy="952500"/>
          </a:xfrm>
        </p:spPr>
        <p:txBody>
          <a:bodyPr>
            <a:normAutofit/>
          </a:bodyPr>
          <a:p>
            <a:pPr algn="l"/>
            <a:r>
              <a:rPr lang="en-US" sz="3555" b="1">
                <a:solidFill>
                  <a:srgbClr val="FF0000"/>
                </a:solidFill>
                <a:latin typeface="Arial Black" panose="020B0A04020102020204" pitchFamily="34" charset="0"/>
                <a:cs typeface="Arial Black" panose="020B0A04020102020204" pitchFamily="34" charset="0"/>
              </a:rPr>
              <a:t>Complications of GDM</a:t>
            </a:r>
            <a:endParaRPr lang="en-US" sz="3555" b="1">
              <a:solidFill>
                <a:srgbClr val="FF0000"/>
              </a:solidFill>
              <a:latin typeface="Arial Black" panose="020B0A04020102020204" pitchFamily="34" charset="0"/>
              <a:cs typeface="Arial Black" panose="020B0A04020102020204" pitchFamily="34" charset="0"/>
            </a:endParaRPr>
          </a:p>
        </p:txBody>
      </p:sp>
      <p:sp>
        <p:nvSpPr>
          <p:cNvPr id="3" name="Content Placeholder 2"/>
          <p:cNvSpPr>
            <a:spLocks noGrp="1"/>
          </p:cNvSpPr>
          <p:nvPr>
            <p:ph idx="1"/>
          </p:nvPr>
        </p:nvSpPr>
        <p:spPr>
          <a:xfrm>
            <a:off x="161925" y="1169035"/>
            <a:ext cx="8524875" cy="5260975"/>
          </a:xfrm>
        </p:spPr>
        <p:txBody>
          <a:bodyPr/>
          <a:p>
            <a:pPr marL="0" indent="0">
              <a:buNone/>
            </a:pPr>
            <a:r>
              <a:rPr lang="en-US" sz="2000">
                <a:solidFill>
                  <a:schemeClr val="tx1"/>
                </a:solidFill>
                <a:latin typeface="Arial" panose="020B0604020202020204" pitchFamily="34" charset="0"/>
                <a:cs typeface="Arial" panose="020B0604020202020204" pitchFamily="34" charset="0"/>
              </a:rPr>
              <a:t>1- Fetal: Medical problems encountered in infants born to diabetic mothers (whether GDM or pre-existing g DM ) are shown in the following table 1 : Medical Problems Encountered in Infants Born to Diabetic Mothers </a:t>
            </a:r>
            <a:endParaRPr lang="en-US" sz="2000">
              <a:solidFill>
                <a:schemeClr val="tx1"/>
              </a:solidFill>
              <a:latin typeface="Arial" panose="020B0604020202020204" pitchFamily="34" charset="0"/>
              <a:cs typeface="Arial" panose="020B0604020202020204" pitchFamily="34" charset="0"/>
            </a:endParaRPr>
          </a:p>
          <a:p>
            <a:pPr marL="0" indent="0">
              <a:buNone/>
            </a:pPr>
            <a:r>
              <a:rPr lang="en-US" sz="2000">
                <a:solidFill>
                  <a:schemeClr val="tx1"/>
                </a:solidFill>
                <a:latin typeface="Arial" panose="020B0604020202020204" pitchFamily="34" charset="0"/>
                <a:cs typeface="Arial" panose="020B0604020202020204" pitchFamily="34" charset="0"/>
              </a:rPr>
              <a:t>1- Macrosomia (large babies: greater than 4 kg) </a:t>
            </a:r>
            <a:endParaRPr lang="en-US" sz="2000">
              <a:solidFill>
                <a:schemeClr val="tx1"/>
              </a:solidFill>
              <a:latin typeface="Arial" panose="020B0604020202020204" pitchFamily="34" charset="0"/>
              <a:cs typeface="Arial" panose="020B0604020202020204" pitchFamily="34" charset="0"/>
            </a:endParaRPr>
          </a:p>
          <a:p>
            <a:pPr marL="0" indent="0">
              <a:buNone/>
            </a:pPr>
            <a:r>
              <a:rPr lang="en-US" sz="2000">
                <a:solidFill>
                  <a:schemeClr val="tx1"/>
                </a:solidFill>
                <a:latin typeface="Arial" panose="020B0604020202020204" pitchFamily="34" charset="0"/>
                <a:cs typeface="Arial" panose="020B0604020202020204" pitchFamily="34" charset="0"/>
              </a:rPr>
              <a:t>2- Hypoglycemia </a:t>
            </a:r>
            <a:endParaRPr lang="en-US" sz="2000">
              <a:solidFill>
                <a:schemeClr val="tx1"/>
              </a:solidFill>
              <a:latin typeface="Arial" panose="020B0604020202020204" pitchFamily="34" charset="0"/>
              <a:cs typeface="Arial" panose="020B0604020202020204" pitchFamily="34" charset="0"/>
            </a:endParaRPr>
          </a:p>
          <a:p>
            <a:pPr marL="0" indent="0">
              <a:buNone/>
            </a:pPr>
            <a:r>
              <a:rPr lang="en-US" sz="2000">
                <a:solidFill>
                  <a:schemeClr val="tx1"/>
                </a:solidFill>
                <a:latin typeface="Arial" panose="020B0604020202020204" pitchFamily="34" charset="0"/>
                <a:cs typeface="Arial" panose="020B0604020202020204" pitchFamily="34" charset="0"/>
              </a:rPr>
              <a:t>3- Intrauterine growth retardation</a:t>
            </a:r>
            <a:endParaRPr lang="en-US" sz="2000">
              <a:solidFill>
                <a:schemeClr val="tx1"/>
              </a:solidFill>
              <a:latin typeface="Arial" panose="020B0604020202020204" pitchFamily="34" charset="0"/>
              <a:cs typeface="Arial" panose="020B0604020202020204" pitchFamily="34" charset="0"/>
            </a:endParaRPr>
          </a:p>
          <a:p>
            <a:pPr marL="0" indent="0">
              <a:buNone/>
            </a:pPr>
            <a:r>
              <a:rPr lang="en-US" sz="2000">
                <a:solidFill>
                  <a:schemeClr val="tx1"/>
                </a:solidFill>
                <a:latin typeface="Arial" panose="020B0604020202020204" pitchFamily="34" charset="0"/>
                <a:cs typeface="Arial" panose="020B0604020202020204" pitchFamily="34" charset="0"/>
              </a:rPr>
              <a:t>4- Late fetal death </a:t>
            </a:r>
            <a:endParaRPr lang="en-US" sz="2000">
              <a:solidFill>
                <a:schemeClr val="tx1"/>
              </a:solidFill>
              <a:latin typeface="Arial" panose="020B0604020202020204" pitchFamily="34" charset="0"/>
              <a:cs typeface="Arial" panose="020B0604020202020204" pitchFamily="34" charset="0"/>
            </a:endParaRPr>
          </a:p>
          <a:p>
            <a:pPr marL="0" indent="0">
              <a:buNone/>
            </a:pPr>
            <a:r>
              <a:rPr lang="en-US" sz="2000">
                <a:solidFill>
                  <a:schemeClr val="tx1"/>
                </a:solidFill>
                <a:latin typeface="Arial" panose="020B0604020202020204" pitchFamily="34" charset="0"/>
                <a:cs typeface="Arial" panose="020B0604020202020204" pitchFamily="34" charset="0"/>
              </a:rPr>
              <a:t>5- Cardiomyopathy (asymmetric septal hypertrophy) </a:t>
            </a:r>
            <a:endParaRPr lang="en-US" sz="2000">
              <a:solidFill>
                <a:schemeClr val="tx1"/>
              </a:solidFill>
              <a:latin typeface="Arial" panose="020B0604020202020204" pitchFamily="34" charset="0"/>
              <a:cs typeface="Arial" panose="020B0604020202020204" pitchFamily="34" charset="0"/>
            </a:endParaRPr>
          </a:p>
          <a:p>
            <a:pPr marL="0" indent="0">
              <a:buNone/>
            </a:pPr>
            <a:r>
              <a:rPr lang="en-US" sz="2000">
                <a:solidFill>
                  <a:schemeClr val="tx1"/>
                </a:solidFill>
                <a:latin typeface="Arial" panose="020B0604020202020204" pitchFamily="34" charset="0"/>
                <a:cs typeface="Arial" panose="020B0604020202020204" pitchFamily="34" charset="0"/>
              </a:rPr>
              <a:t>6- Pulmonary hypertension </a:t>
            </a:r>
            <a:endParaRPr lang="en-US" sz="2000">
              <a:solidFill>
                <a:schemeClr val="tx1"/>
              </a:solidFill>
              <a:latin typeface="Arial" panose="020B0604020202020204" pitchFamily="34" charset="0"/>
              <a:cs typeface="Arial" panose="020B0604020202020204" pitchFamily="34" charset="0"/>
            </a:endParaRPr>
          </a:p>
          <a:p>
            <a:pPr marL="0" indent="0">
              <a:buNone/>
            </a:pPr>
            <a:r>
              <a:rPr lang="en-US" sz="2000">
                <a:solidFill>
                  <a:schemeClr val="tx1"/>
                </a:solidFill>
                <a:latin typeface="Arial" panose="020B0604020202020204" pitchFamily="34" charset="0"/>
                <a:cs typeface="Arial" panose="020B0604020202020204" pitchFamily="34" charset="0"/>
              </a:rPr>
              <a:t>7- Idiopathic respiratory distress syndrome (RDS) </a:t>
            </a:r>
            <a:endParaRPr lang="en-US" sz="2000">
              <a:solidFill>
                <a:schemeClr val="tx1"/>
              </a:solidFill>
              <a:latin typeface="Arial" panose="020B0604020202020204" pitchFamily="34" charset="0"/>
              <a:cs typeface="Arial" panose="020B0604020202020204" pitchFamily="34" charset="0"/>
            </a:endParaRPr>
          </a:p>
          <a:p>
            <a:pPr marL="0" indent="0">
              <a:buNone/>
            </a:pPr>
            <a:r>
              <a:rPr lang="en-US" sz="2000">
                <a:solidFill>
                  <a:schemeClr val="tx1"/>
                </a:solidFill>
                <a:latin typeface="Arial" panose="020B0604020202020204" pitchFamily="34" charset="0"/>
                <a:cs typeface="Arial" panose="020B0604020202020204" pitchFamily="34" charset="0"/>
              </a:rPr>
              <a:t>8- Hyperbilirubinemia </a:t>
            </a:r>
            <a:endParaRPr lang="en-US" sz="2000">
              <a:solidFill>
                <a:schemeClr val="tx1"/>
              </a:solidFill>
              <a:latin typeface="Arial" panose="020B0604020202020204" pitchFamily="34" charset="0"/>
              <a:cs typeface="Arial" panose="020B0604020202020204" pitchFamily="34" charset="0"/>
            </a:endParaRPr>
          </a:p>
          <a:p>
            <a:pPr marL="0" indent="0">
              <a:buNone/>
            </a:pPr>
            <a:r>
              <a:rPr lang="en-US" sz="2000">
                <a:solidFill>
                  <a:schemeClr val="tx1"/>
                </a:solidFill>
                <a:latin typeface="Arial" panose="020B0604020202020204" pitchFamily="34" charset="0"/>
                <a:cs typeface="Arial" panose="020B0604020202020204" pitchFamily="34" charset="0"/>
              </a:rPr>
              <a:t>9- Hypocalcemia and hypomagnesemia </a:t>
            </a:r>
            <a:endParaRPr lang="en-US" sz="2000">
              <a:solidFill>
                <a:schemeClr val="tx1"/>
              </a:solidFill>
              <a:latin typeface="Arial" panose="020B0604020202020204" pitchFamily="34" charset="0"/>
              <a:cs typeface="Arial" panose="020B0604020202020204" pitchFamily="34" charset="0"/>
            </a:endParaRPr>
          </a:p>
          <a:p>
            <a:pPr marL="0" indent="0">
              <a:buNone/>
            </a:pPr>
            <a:r>
              <a:rPr lang="en-US" sz="2000">
                <a:solidFill>
                  <a:schemeClr val="tx1"/>
                </a:solidFill>
                <a:latin typeface="Arial" panose="020B0604020202020204" pitchFamily="34" charset="0"/>
                <a:cs typeface="Arial" panose="020B0604020202020204" pitchFamily="34" charset="0"/>
              </a:rPr>
              <a:t>10-Thrombosis and abnormal clotting</a:t>
            </a:r>
            <a:endParaRPr lang="en-US" sz="2000">
              <a:solidFill>
                <a:schemeClr val="tx1"/>
              </a:solidFill>
              <a:latin typeface="Arial" panose="020B0604020202020204" pitchFamily="34" charset="0"/>
              <a:cs typeface="Arial" panose="020B0604020202020204" pitchFamily="34" charset="0"/>
            </a:endParaRPr>
          </a:p>
          <a:p>
            <a:endParaRPr lang="en-US" sz="2000"/>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82270" y="274955"/>
            <a:ext cx="8304530" cy="725805"/>
          </a:xfrm>
        </p:spPr>
        <p:txBody>
          <a:bodyPr>
            <a:normAutofit fontScale="90000"/>
          </a:bodyPr>
          <a:p>
            <a:r>
              <a:rPr lang="en-US">
                <a:solidFill>
                  <a:srgbClr val="FF0000"/>
                </a:solidFill>
                <a:latin typeface="Arial Black" panose="020B0A04020102020204" pitchFamily="34" charset="0"/>
                <a:cs typeface="Arial Black" panose="020B0A04020102020204" pitchFamily="34" charset="0"/>
              </a:rPr>
              <a:t>2-Maternal:</a:t>
            </a:r>
            <a:endParaRPr lang="en-US">
              <a:solidFill>
                <a:srgbClr val="FF0000"/>
              </a:solidFill>
              <a:latin typeface="Arial Black" panose="020B0A04020102020204" pitchFamily="34" charset="0"/>
              <a:cs typeface="Arial Black" panose="020B0A04020102020204" pitchFamily="34" charset="0"/>
            </a:endParaRPr>
          </a:p>
        </p:txBody>
      </p:sp>
      <p:sp>
        <p:nvSpPr>
          <p:cNvPr id="3" name="Content Placeholder 2"/>
          <p:cNvSpPr>
            <a:spLocks noGrp="1"/>
          </p:cNvSpPr>
          <p:nvPr>
            <p:ph idx="1"/>
          </p:nvPr>
        </p:nvSpPr>
        <p:spPr>
          <a:xfrm>
            <a:off x="334645" y="1067435"/>
            <a:ext cx="8352155" cy="5059045"/>
          </a:xfrm>
        </p:spPr>
        <p:txBody>
          <a:bodyPr>
            <a:noAutofit/>
          </a:bodyPr>
          <a:p>
            <a:pPr marL="0" indent="0">
              <a:buNone/>
            </a:pPr>
            <a:r>
              <a:rPr lang="en-US" sz="1600">
                <a:highlight>
                  <a:srgbClr val="FFFF00"/>
                </a:highlight>
                <a:latin typeface="Arial" panose="020B0604020202020204" pitchFamily="34" charset="0"/>
                <a:cs typeface="Arial" panose="020B0604020202020204" pitchFamily="34" charset="0"/>
              </a:rPr>
              <a:t>A- Complications of GDM to pregnant women include</a:t>
            </a:r>
            <a:r>
              <a:rPr lang="en-US" sz="1600">
                <a:latin typeface="Arial" panose="020B0604020202020204" pitchFamily="34" charset="0"/>
                <a:cs typeface="Arial" panose="020B0604020202020204" pitchFamily="34" charset="0"/>
              </a:rPr>
              <a:t>: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 Pre-eclampsia and gestational hypertension.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 Preterm labor.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3- Recurrent vulvo-vaginal infection (thrush, UTI …..).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4- Long-term development of diabetes mellitus.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5- Increased incidence of operative delivery (like Caesarean section). </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B- Complications of preexisting diabetes to pregnant women include</a:t>
            </a:r>
            <a:r>
              <a:rPr lang="en-US" sz="1600">
                <a:latin typeface="Arial" panose="020B0604020202020204" pitchFamily="34" charset="0"/>
                <a:cs typeface="Arial" panose="020B0604020202020204" pitchFamily="34" charset="0"/>
              </a:rPr>
              <a:t>: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 Pre-eclampsia and gestational hypertension.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 Preterm labor.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3- Recurrent vulvo-vaginal infection (thrush, UTI …..).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4- Increased incidence of operative delivery (like Caesarean section).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5- Exacerbation of pre-existing disease (retinopathy, nephropathy, and cardiac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disease). </a:t>
            </a:r>
            <a:endParaRPr lang="en-US" sz="1600">
              <a:latin typeface="Arial" panose="020B0604020202020204" pitchFamily="34" charset="0"/>
              <a:cs typeface="Arial" panose="020B0604020202020204" pitchFamily="34" charset="0"/>
            </a:endParaRPr>
          </a:p>
          <a:p>
            <a:pPr marL="0" indent="0">
              <a:buNone/>
            </a:pPr>
            <a:endParaRPr lang="en-US" sz="1800">
              <a:solidFill>
                <a:srgbClr val="FF0000"/>
              </a:solidFill>
              <a:latin typeface="Arial" panose="020B0604020202020204" pitchFamily="34" charset="0"/>
              <a:cs typeface="Arial" panose="020B0604020202020204" pitchFamily="34" charset="0"/>
            </a:endParaRPr>
          </a:p>
          <a:p>
            <a:pPr marL="0" indent="0">
              <a:buNone/>
            </a:pPr>
            <a:endParaRPr lang="en-US" sz="16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718185"/>
          </a:xfrm>
        </p:spPr>
        <p:txBody>
          <a:bodyPr>
            <a:normAutofit/>
          </a:bodyPr>
          <a:p>
            <a:r>
              <a:rPr lang="en-US" sz="2665">
                <a:solidFill>
                  <a:srgbClr val="FF0000"/>
                </a:solidFill>
                <a:latin typeface="Arial Black" panose="020B0A04020102020204" pitchFamily="34" charset="0"/>
                <a:cs typeface="Arial Black" panose="020B0A04020102020204" pitchFamily="34" charset="0"/>
              </a:rPr>
              <a:t>Management</a:t>
            </a:r>
            <a:endParaRPr lang="en-US" sz="2665">
              <a:solidFill>
                <a:srgbClr val="FF0000"/>
              </a:solidFill>
              <a:latin typeface="Arial Black" panose="020B0A04020102020204" pitchFamily="34" charset="0"/>
              <a:cs typeface="Arial Black" panose="020B0A04020102020204" pitchFamily="34" charset="0"/>
            </a:endParaRPr>
          </a:p>
        </p:txBody>
      </p:sp>
      <p:sp>
        <p:nvSpPr>
          <p:cNvPr id="3" name="Content Placeholder 2"/>
          <p:cNvSpPr>
            <a:spLocks noGrp="1"/>
          </p:cNvSpPr>
          <p:nvPr>
            <p:ph idx="1"/>
          </p:nvPr>
        </p:nvSpPr>
        <p:spPr>
          <a:xfrm>
            <a:off x="310515" y="1254125"/>
            <a:ext cx="8376285" cy="4872355"/>
          </a:xfrm>
        </p:spPr>
        <p:txBody>
          <a:bodyPr>
            <a:normAutofit/>
          </a:bodyPr>
          <a:p>
            <a:pPr marL="0" indent="0">
              <a:buNone/>
            </a:pPr>
            <a:r>
              <a:rPr lang="en-US" sz="2000">
                <a:highlight>
                  <a:srgbClr val="FFFF00"/>
                </a:highlight>
                <a:latin typeface="Arial" panose="020B0604020202020204" pitchFamily="34" charset="0"/>
                <a:cs typeface="Arial" panose="020B0604020202020204" pitchFamily="34" charset="0"/>
                <a:sym typeface="+mn-ea"/>
              </a:rPr>
              <a:t>A- Pregnant woman with preexisting diabetes</a:t>
            </a:r>
            <a:r>
              <a:rPr lang="en-US" sz="2000">
                <a:latin typeface="Arial" panose="020B0604020202020204" pitchFamily="34" charset="0"/>
                <a:cs typeface="Arial" panose="020B0604020202020204" pitchFamily="34" charset="0"/>
                <a:sym typeface="+mn-ea"/>
              </a:rPr>
              <a:t>: </a:t>
            </a:r>
            <a:endParaRPr lang="en-US" sz="2000">
              <a:latin typeface="Arial" panose="020B0604020202020204" pitchFamily="34" charset="0"/>
              <a:cs typeface="Arial" panose="020B0604020202020204" pitchFamily="34" charset="0"/>
              <a:sym typeface="+mn-ea"/>
            </a:endParaRPr>
          </a:p>
          <a:p>
            <a:pPr marL="0" indent="0">
              <a:buNone/>
            </a:pPr>
            <a:r>
              <a:rPr lang="en-US" sz="2000">
                <a:latin typeface="Arial" panose="020B0604020202020204" pitchFamily="34" charset="0"/>
                <a:cs typeface="Arial" panose="020B0604020202020204" pitchFamily="34" charset="0"/>
                <a:sym typeface="+mn-ea"/>
              </a:rPr>
              <a:t>1- The aim is to maintain glucose level within these ranges and to avoid </a:t>
            </a:r>
            <a:endParaRPr lang="en-US" sz="2000">
              <a:latin typeface="Arial" panose="020B0604020202020204" pitchFamily="34" charset="0"/>
              <a:cs typeface="Arial" panose="020B0604020202020204" pitchFamily="34" charset="0"/>
              <a:sym typeface="+mn-ea"/>
            </a:endParaRPr>
          </a:p>
          <a:p>
            <a:pPr marL="0" indent="0">
              <a:buNone/>
            </a:pPr>
            <a:r>
              <a:rPr lang="en-US" sz="2000">
                <a:latin typeface="Arial" panose="020B0604020202020204" pitchFamily="34" charset="0"/>
                <a:cs typeface="Arial" panose="020B0604020202020204" pitchFamily="34" charset="0"/>
                <a:sym typeface="+mn-ea"/>
              </a:rPr>
              <a:t>hypoglycemia and hyperglycemia. </a:t>
            </a:r>
            <a:endParaRPr lang="en-US" sz="2000">
              <a:latin typeface="Arial" panose="020B0604020202020204" pitchFamily="34" charset="0"/>
              <a:cs typeface="Arial" panose="020B0604020202020204" pitchFamily="34" charset="0"/>
              <a:sym typeface="+mn-ea"/>
            </a:endParaRPr>
          </a:p>
          <a:p>
            <a:pPr marL="0" indent="0">
              <a:buNone/>
            </a:pPr>
            <a:r>
              <a:rPr lang="en-US" sz="2000">
                <a:latin typeface="Arial" panose="020B0604020202020204" pitchFamily="34" charset="0"/>
                <a:cs typeface="Arial" panose="020B0604020202020204" pitchFamily="34" charset="0"/>
                <a:sym typeface="+mn-ea"/>
              </a:rPr>
              <a:t>2- Most patents with pre-pregnancy diabetes are taking insulin, and this therapy must be maintained during pregnancy</a:t>
            </a:r>
            <a:endParaRPr lang="en-US" sz="2000">
              <a:latin typeface="Arial" panose="020B0604020202020204" pitchFamily="34" charset="0"/>
              <a:cs typeface="Arial" panose="020B0604020202020204" pitchFamily="34" charset="0"/>
            </a:endParaRPr>
          </a:p>
          <a:p>
            <a:pPr marL="0" indent="0">
              <a:buNone/>
            </a:pPr>
            <a:r>
              <a:rPr lang="en-US" sz="2000">
                <a:latin typeface="Arial" panose="020B0604020202020204" pitchFamily="34" charset="0"/>
                <a:cs typeface="Arial" panose="020B0604020202020204" pitchFamily="34" charset="0"/>
                <a:sym typeface="+mn-ea"/>
              </a:rPr>
              <a:t>3- For those on oral antidiabetic agents, it is advisable to convert them on insulin , because of the possible teratogenic effects and insulin facilitates a more effective manipulation of requirements as pregnancy progress. </a:t>
            </a:r>
            <a:endParaRPr lang="en-US" sz="2000">
              <a:latin typeface="Arial" panose="020B0604020202020204" pitchFamily="34" charset="0"/>
              <a:cs typeface="Arial" panose="020B0604020202020204" pitchFamily="34" charset="0"/>
            </a:endParaRPr>
          </a:p>
          <a:p>
            <a:pPr marL="0" indent="0">
              <a:buNone/>
            </a:pPr>
            <a:r>
              <a:rPr lang="en-US" sz="2000">
                <a:latin typeface="Arial" panose="020B0604020202020204" pitchFamily="34" charset="0"/>
                <a:cs typeface="Arial" panose="020B0604020202020204" pitchFamily="34" charset="0"/>
                <a:sym typeface="+mn-ea"/>
              </a:rPr>
              <a:t>4- In addition to insulin therapy, dietary advice is essential as it make glycemic control with insulin easier.</a:t>
            </a:r>
            <a:endParaRPr lang="en-US" sz="2000">
              <a:latin typeface="Arial" panose="020B0604020202020204" pitchFamily="34" charset="0"/>
              <a:cs typeface="Arial" panose="020B0604020202020204" pitchFamily="34" charset="0"/>
            </a:endParaRPr>
          </a:p>
          <a:p>
            <a:pPr marL="0" indent="0">
              <a:buNone/>
            </a:pPr>
            <a:endParaRPr lang="en-US" sz="20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867410"/>
          </a:xfrm>
        </p:spPr>
        <p:txBody>
          <a:bodyPr>
            <a:normAutofit/>
          </a:bodyPr>
          <a:p>
            <a:r>
              <a:rPr lang="en-US" sz="3110">
                <a:solidFill>
                  <a:schemeClr val="tx1"/>
                </a:solidFill>
                <a:highlight>
                  <a:srgbClr val="FFFF00"/>
                </a:highlight>
                <a:latin typeface="Arial Black" panose="020B0A04020102020204" pitchFamily="34" charset="0"/>
                <a:cs typeface="Arial Black" panose="020B0A04020102020204" pitchFamily="34" charset="0"/>
                <a:sym typeface="+mn-ea"/>
              </a:rPr>
              <a:t>B-Pregnant woman with GDM</a:t>
            </a:r>
            <a:endParaRPr lang="en-US" sz="3110">
              <a:solidFill>
                <a:schemeClr val="tx1"/>
              </a:solidFill>
              <a:highlight>
                <a:srgbClr val="FFFF00"/>
              </a:highlight>
              <a:latin typeface="Arial Black" panose="020B0A04020102020204" pitchFamily="34" charset="0"/>
              <a:cs typeface="Arial Black" panose="020B0A04020102020204" pitchFamily="34" charset="0"/>
              <a:sym typeface="+mn-ea"/>
            </a:endParaRPr>
          </a:p>
        </p:txBody>
      </p:sp>
      <p:sp>
        <p:nvSpPr>
          <p:cNvPr id="3" name="Content Placeholder 2"/>
          <p:cNvSpPr>
            <a:spLocks noGrp="1"/>
          </p:cNvSpPr>
          <p:nvPr>
            <p:ph idx="1"/>
          </p:nvPr>
        </p:nvSpPr>
        <p:spPr>
          <a:xfrm>
            <a:off x="261620" y="1216025"/>
            <a:ext cx="8425180" cy="4910455"/>
          </a:xfrm>
        </p:spPr>
        <p:txBody>
          <a:bodyPr>
            <a:normAutofit fontScale="90000"/>
          </a:bodyPr>
          <a:p>
            <a:pPr marL="0" indent="0">
              <a:buNone/>
            </a:pPr>
            <a:r>
              <a:rPr lang="en-US"/>
              <a:t>1- The aim is to maintain fasting glucose level below 100 mg/dL (about 5.5 mmol/dL) , below 125 mg/dL (about 7 mmol/dL) for 2 hours post-prandial glucose level, and to avoid hypoglycemia and hyperglycemia. </a:t>
            </a:r>
            <a:endParaRPr lang="en-US"/>
          </a:p>
          <a:p>
            <a:pPr marL="0" indent="0">
              <a:buNone/>
            </a:pPr>
            <a:r>
              <a:rPr lang="en-US"/>
              <a:t>2- Glucose control can be achieved through: </a:t>
            </a:r>
            <a:endParaRPr lang="en-US"/>
          </a:p>
          <a:p>
            <a:pPr marL="0" indent="0">
              <a:buNone/>
            </a:pPr>
            <a:r>
              <a:rPr lang="en-US"/>
              <a:t>1- Dietary control. </a:t>
            </a:r>
            <a:endParaRPr lang="en-US"/>
          </a:p>
          <a:p>
            <a:pPr marL="0" indent="0">
              <a:buNone/>
            </a:pPr>
            <a:r>
              <a:rPr lang="en-US"/>
              <a:t>2- Insulin Therapy: If dietary control does not reduce hyperglycemia sufficiently to reach the recommended glucose levels, insulin therapy is needed. </a:t>
            </a:r>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1074420"/>
          </a:xfrm>
        </p:spPr>
        <p:txBody>
          <a:bodyPr>
            <a:normAutofit/>
          </a:bodyPr>
          <a:p>
            <a:endParaRPr lang="en-US"/>
          </a:p>
        </p:txBody>
      </p:sp>
      <p:sp>
        <p:nvSpPr>
          <p:cNvPr id="3" name="Content Placeholder 2"/>
          <p:cNvSpPr>
            <a:spLocks noGrp="1"/>
          </p:cNvSpPr>
          <p:nvPr>
            <p:ph idx="1"/>
          </p:nvPr>
        </p:nvSpPr>
        <p:spPr/>
        <p:txBody>
          <a:bodyPr>
            <a:normAutofit/>
          </a:bodyPr>
          <a:p>
            <a:pPr marL="0" indent="0">
              <a:buNone/>
            </a:pPr>
            <a:r>
              <a:rPr lang="en-US"/>
              <a:t> </a:t>
            </a:r>
            <a:r>
              <a:rPr lang="en-US" sz="1780">
                <a:latin typeface="Arial" panose="020B0604020202020204" pitchFamily="34" charset="0"/>
                <a:cs typeface="Arial" panose="020B0604020202020204" pitchFamily="34" charset="0"/>
              </a:rPr>
              <a:t>The initial starting insulin dose should be based on existing weight. And a total daily insulin dose of 0.5 to 0.7 units/kg is given. Two thirds of this dose is usually given in the morning and one third in the evening. Also, one third of each dose is given as rapid-acting insulin and the remaining dose as intermediate. The second dose may be divided so that rapid-acting insulin is given at suppertime and intermediate at bedtime.</a:t>
            </a:r>
            <a:endParaRPr lang="en-US" sz="1780">
              <a:latin typeface="Arial" panose="020B0604020202020204" pitchFamily="34" charset="0"/>
              <a:cs typeface="Arial" panose="020B0604020202020204" pitchFamily="34" charset="0"/>
            </a:endParaRPr>
          </a:p>
          <a:p>
            <a:pPr marL="0" indent="0">
              <a:buNone/>
            </a:pPr>
            <a:r>
              <a:rPr lang="en-US" sz="1780" b="1">
                <a:solidFill>
                  <a:srgbClr val="FF0000"/>
                </a:solidFill>
                <a:latin typeface="Arial" panose="020B0604020202020204" pitchFamily="34" charset="0"/>
                <a:cs typeface="Arial" panose="020B0604020202020204" pitchFamily="34" charset="0"/>
              </a:rPr>
              <a:t>C-Delivery: </a:t>
            </a:r>
            <a:endParaRPr lang="en-US" sz="1780" b="1">
              <a:solidFill>
                <a:srgbClr val="FF0000"/>
              </a:solidFill>
              <a:latin typeface="Arial" panose="020B0604020202020204" pitchFamily="34" charset="0"/>
              <a:cs typeface="Arial" panose="020B0604020202020204" pitchFamily="34" charset="0"/>
            </a:endParaRPr>
          </a:p>
          <a:p>
            <a:pPr marL="0" indent="0">
              <a:buNone/>
            </a:pPr>
            <a:r>
              <a:rPr lang="en-US" sz="1780">
                <a:latin typeface="Arial" panose="020B0604020202020204" pitchFamily="34" charset="0"/>
                <a:cs typeface="Arial" panose="020B0604020202020204" pitchFamily="34" charset="0"/>
              </a:rPr>
              <a:t>The most common risk with GDM is macrosomia (large babies), which can lead to birth injuries. Clinical judgment often becomes the determinant on whether a </a:t>
            </a:r>
            <a:endParaRPr lang="en-US" sz="1780">
              <a:latin typeface="Arial" panose="020B0604020202020204" pitchFamily="34" charset="0"/>
              <a:cs typeface="Arial" panose="020B0604020202020204" pitchFamily="34" charset="0"/>
            </a:endParaRPr>
          </a:p>
          <a:p>
            <a:pPr marL="0" indent="0">
              <a:buNone/>
            </a:pPr>
            <a:r>
              <a:rPr lang="en-US" sz="1780">
                <a:latin typeface="Arial" panose="020B0604020202020204" pitchFamily="34" charset="0"/>
                <a:cs typeface="Arial" panose="020B0604020202020204" pitchFamily="34" charset="0"/>
              </a:rPr>
              <a:t>Cesarean delivery is appropriate </a:t>
            </a:r>
            <a:endParaRPr lang="en-US" sz="178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rPr>
              <a:t>C- Pre-eclampsia </a:t>
            </a:r>
            <a:endParaRPr lang="en-US" b="1">
              <a:solidFill>
                <a:srgbClr val="FF0000"/>
              </a:solidFill>
            </a:endParaRPr>
          </a:p>
        </p:txBody>
      </p:sp>
      <p:sp>
        <p:nvSpPr>
          <p:cNvPr id="3" name="Content Placeholder 2"/>
          <p:cNvSpPr>
            <a:spLocks noGrp="1"/>
          </p:cNvSpPr>
          <p:nvPr>
            <p:ph idx="1"/>
          </p:nvPr>
        </p:nvSpPr>
        <p:spPr/>
        <p:txBody>
          <a:bodyPr>
            <a:normAutofit fontScale="70000"/>
          </a:bodyPr>
          <a:p>
            <a:pPr marL="0" indent="0">
              <a:buNone/>
            </a:pPr>
            <a:r>
              <a:rPr lang="en-US" sz="2665">
                <a:latin typeface="Arial" panose="020B0604020202020204" pitchFamily="34" charset="0"/>
                <a:cs typeface="Arial" panose="020B0604020202020204" pitchFamily="34" charset="0"/>
              </a:rPr>
              <a:t>Definitions: </a:t>
            </a:r>
            <a:endParaRPr lang="en-US" sz="2665">
              <a:latin typeface="Arial" panose="020B0604020202020204" pitchFamily="34" charset="0"/>
              <a:cs typeface="Arial" panose="020B0604020202020204" pitchFamily="34" charset="0"/>
            </a:endParaRPr>
          </a:p>
          <a:p>
            <a:pPr marL="0" indent="0">
              <a:buNone/>
            </a:pPr>
            <a:r>
              <a:rPr lang="en-US" sz="2665">
                <a:latin typeface="Arial" panose="020B0604020202020204" pitchFamily="34" charset="0"/>
                <a:cs typeface="Arial" panose="020B0604020202020204" pitchFamily="34" charset="0"/>
              </a:rPr>
              <a:t>1-Pre-eclampsia (sometimes called toxemia of pregnancy) is a disorder of pregnancy characterized by hypertension (blood pressure (BP) &gt;140/90 mmHg) and clinically significant proteinuria (protein in urine &gt;300 mg/24 h) developing after 20 weeks of gestation. </a:t>
            </a:r>
            <a:endParaRPr lang="en-US" sz="2665">
              <a:latin typeface="Arial" panose="020B0604020202020204" pitchFamily="34" charset="0"/>
              <a:cs typeface="Arial" panose="020B0604020202020204" pitchFamily="34" charset="0"/>
            </a:endParaRPr>
          </a:p>
          <a:p>
            <a:pPr marL="0" indent="0">
              <a:buNone/>
            </a:pPr>
            <a:r>
              <a:rPr lang="en-US" sz="2665">
                <a:latin typeface="Arial" panose="020B0604020202020204" pitchFamily="34" charset="0"/>
                <a:cs typeface="Arial" panose="020B0604020202020204" pitchFamily="34" charset="0"/>
              </a:rPr>
              <a:t>2-Eclampsia: is a convulsion occurring in women with established Pre-eclampsia, in the absence of other neurological or metabolic causes. </a:t>
            </a:r>
            <a:endParaRPr lang="en-US" sz="2665">
              <a:latin typeface="Arial" panose="020B0604020202020204" pitchFamily="34" charset="0"/>
              <a:cs typeface="Arial" panose="020B0604020202020204" pitchFamily="34" charset="0"/>
            </a:endParaRPr>
          </a:p>
          <a:p>
            <a:pPr marL="0" indent="0">
              <a:buNone/>
            </a:pPr>
            <a:r>
              <a:rPr lang="en-US" sz="2665">
                <a:latin typeface="Arial" panose="020B0604020202020204" pitchFamily="34" charset="0"/>
                <a:cs typeface="Arial" panose="020B0604020202020204" pitchFamily="34" charset="0"/>
              </a:rPr>
              <a:t>3-Chronic hypertension is defined as BP elevation (BP &gt;140/90 mmHg) that has persisted since before conception or 20 weeks of gestation. </a:t>
            </a:r>
            <a:endParaRPr lang="en-US" sz="2665">
              <a:latin typeface="Arial" panose="020B0604020202020204" pitchFamily="34" charset="0"/>
              <a:cs typeface="Arial" panose="020B0604020202020204" pitchFamily="34" charset="0"/>
            </a:endParaRPr>
          </a:p>
          <a:p>
            <a:pPr marL="0" indent="0">
              <a:buNone/>
            </a:pPr>
            <a:r>
              <a:rPr lang="en-US" sz="2665">
                <a:latin typeface="Arial" panose="020B0604020202020204" pitchFamily="34" charset="0"/>
                <a:cs typeface="Arial" panose="020B0604020202020204" pitchFamily="34" charset="0"/>
              </a:rPr>
              <a:t>4-Gestational hypertension refers to hypertension that develops in previously normotensive women after 20 weeks of gestation without other symptoms of pre-eclampsia</a:t>
            </a:r>
            <a:endParaRPr lang="en-US" sz="2665">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48945" y="274955"/>
            <a:ext cx="8237855" cy="959485"/>
          </a:xfrm>
        </p:spPr>
        <p:txBody>
          <a:bodyPr/>
          <a:p>
            <a:r>
              <a:rPr lang="en-US" b="1">
                <a:solidFill>
                  <a:srgbClr val="FF0000"/>
                </a:solidFill>
              </a:rPr>
              <a:t>Etiology: </a:t>
            </a:r>
            <a:endParaRPr lang="en-US" b="1">
              <a:solidFill>
                <a:srgbClr val="FF0000"/>
              </a:solidFill>
            </a:endParaRPr>
          </a:p>
        </p:txBody>
      </p:sp>
      <p:sp>
        <p:nvSpPr>
          <p:cNvPr id="3" name="Content Placeholder 2"/>
          <p:cNvSpPr>
            <a:spLocks noGrp="1"/>
          </p:cNvSpPr>
          <p:nvPr>
            <p:ph idx="1"/>
          </p:nvPr>
        </p:nvSpPr>
        <p:spPr>
          <a:xfrm>
            <a:off x="362585" y="1307465"/>
            <a:ext cx="8324215" cy="4819015"/>
          </a:xfrm>
        </p:spPr>
        <p:txBody>
          <a:bodyPr>
            <a:normAutofit fontScale="25000"/>
          </a:bodyPr>
          <a:p>
            <a:pPr marL="0" indent="0">
              <a:buNone/>
            </a:pPr>
            <a:r>
              <a:rPr lang="en-US" sz="6400">
                <a:latin typeface="Arial" panose="020B0604020202020204" pitchFamily="34" charset="0"/>
                <a:cs typeface="Arial" panose="020B0604020202020204" pitchFamily="34" charset="0"/>
              </a:rPr>
              <a:t>Although the primary events leading to pre-eclampsia are still unclear,there are cascade of events leads to the clinical syndrome</a:t>
            </a:r>
            <a:endParaRPr lang="en-US" sz="6400">
              <a:latin typeface="Arial" panose="020B0604020202020204" pitchFamily="34" charset="0"/>
              <a:cs typeface="Arial" panose="020B0604020202020204" pitchFamily="34" charset="0"/>
            </a:endParaRPr>
          </a:p>
          <a:p>
            <a:pPr marL="0" indent="0">
              <a:buNone/>
            </a:pPr>
            <a:r>
              <a:rPr lang="en-US" sz="6400">
                <a:solidFill>
                  <a:srgbClr val="FF0000"/>
                </a:solidFill>
                <a:latin typeface="Arial" panose="020B0604020202020204" pitchFamily="34" charset="0"/>
                <a:cs typeface="Arial" panose="020B0604020202020204" pitchFamily="34" charset="0"/>
              </a:rPr>
              <a:t>Sign and Symptoms of Pre-eclampsia:</a:t>
            </a:r>
            <a:r>
              <a:rPr lang="en-US" sz="6400">
                <a:latin typeface="Arial" panose="020B0604020202020204" pitchFamily="34" charset="0"/>
                <a:cs typeface="Arial" panose="020B0604020202020204" pitchFamily="34" charset="0"/>
              </a:rPr>
              <a:t> </a:t>
            </a:r>
            <a:endParaRPr lang="en-US" sz="6400">
              <a:latin typeface="Arial" panose="020B0604020202020204" pitchFamily="34" charset="0"/>
              <a:cs typeface="Arial" panose="020B0604020202020204" pitchFamily="34" charset="0"/>
            </a:endParaRPr>
          </a:p>
          <a:p>
            <a:pPr marL="0" indent="0">
              <a:buNone/>
            </a:pPr>
            <a:r>
              <a:rPr lang="en-US" sz="6400">
                <a:latin typeface="Arial" panose="020B0604020202020204" pitchFamily="34" charset="0"/>
                <a:cs typeface="Arial" panose="020B0604020202020204" pitchFamily="34" charset="0"/>
              </a:rPr>
              <a:t>Symptoms: may be asymptomatic, headache, visual disturbance, and epigastric pain. </a:t>
            </a:r>
            <a:endParaRPr lang="en-US" sz="6400">
              <a:latin typeface="Arial" panose="020B0604020202020204" pitchFamily="34" charset="0"/>
              <a:cs typeface="Arial" panose="020B0604020202020204" pitchFamily="34" charset="0"/>
            </a:endParaRPr>
          </a:p>
          <a:p>
            <a:pPr marL="0" indent="0">
              <a:buNone/>
            </a:pPr>
            <a:r>
              <a:rPr lang="en-US" sz="6400">
                <a:latin typeface="Arial" panose="020B0604020202020204" pitchFamily="34" charset="0"/>
                <a:cs typeface="Arial" panose="020B0604020202020204" pitchFamily="34" charset="0"/>
              </a:rPr>
              <a:t>Signs: Elevation of BP, edema. </a:t>
            </a:r>
            <a:endParaRPr lang="en-US" sz="6400">
              <a:latin typeface="Arial" panose="020B0604020202020204" pitchFamily="34" charset="0"/>
              <a:cs typeface="Arial" panose="020B0604020202020204" pitchFamily="34" charset="0"/>
            </a:endParaRPr>
          </a:p>
          <a:p>
            <a:pPr marL="0" indent="0">
              <a:buNone/>
            </a:pPr>
            <a:r>
              <a:rPr lang="en-US" sz="6400">
                <a:solidFill>
                  <a:srgbClr val="FF0000"/>
                </a:solidFill>
                <a:latin typeface="Arial" panose="020B0604020202020204" pitchFamily="34" charset="0"/>
                <a:cs typeface="Arial" panose="020B0604020202020204" pitchFamily="34" charset="0"/>
              </a:rPr>
              <a:t>Investigations for Pre-eclampsia: </a:t>
            </a:r>
            <a:endParaRPr lang="en-US" sz="6400">
              <a:solidFill>
                <a:srgbClr val="FF0000"/>
              </a:solidFill>
              <a:latin typeface="Arial" panose="020B0604020202020204" pitchFamily="34" charset="0"/>
              <a:cs typeface="Arial" panose="020B0604020202020204" pitchFamily="34" charset="0"/>
            </a:endParaRPr>
          </a:p>
          <a:p>
            <a:pPr marL="0" indent="0">
              <a:buNone/>
            </a:pPr>
            <a:r>
              <a:rPr lang="en-US" sz="6400">
                <a:latin typeface="Arial" panose="020B0604020202020204" pitchFamily="34" charset="0"/>
                <a:cs typeface="Arial" panose="020B0604020202020204" pitchFamily="34" charset="0"/>
              </a:rPr>
              <a:t>The diagnosis and severity of pre-eclampsia-eclampsia can be measured with reference to the six major sites in which it exerts its effects: the central nervous system, the kidneys, the liver, the hematologic and vascular systems, and the fetal placental unit. By evaluating each of these areas for the presence of mild to moderate versus severe pre-eclampsia, the degree of involvement can be assessed, and an appropriate management plan can be formulated.</a:t>
            </a:r>
            <a:endParaRPr lang="en-US" sz="6400">
              <a:latin typeface="Arial" panose="020B0604020202020204" pitchFamily="34" charset="0"/>
              <a:cs typeface="Arial" panose="020B0604020202020204" pitchFamily="34" charset="0"/>
            </a:endParaRPr>
          </a:p>
          <a:p>
            <a:pPr marL="0" indent="0">
              <a:buNone/>
            </a:pPr>
            <a:r>
              <a:rPr lang="en-US" sz="6400" b="1">
                <a:solidFill>
                  <a:srgbClr val="FF0000"/>
                </a:solidFill>
                <a:latin typeface="Arial" panose="020B0604020202020204" pitchFamily="34" charset="0"/>
                <a:cs typeface="Arial" panose="020B0604020202020204" pitchFamily="34" charset="0"/>
              </a:rPr>
              <a:t>Management </a:t>
            </a:r>
            <a:endParaRPr lang="en-US" sz="6400" b="1">
              <a:solidFill>
                <a:srgbClr val="FF0000"/>
              </a:solidFill>
              <a:latin typeface="Arial" panose="020B0604020202020204" pitchFamily="34" charset="0"/>
              <a:cs typeface="Arial" panose="020B0604020202020204" pitchFamily="34" charset="0"/>
            </a:endParaRPr>
          </a:p>
          <a:p>
            <a:pPr marL="0" indent="0">
              <a:buNone/>
            </a:pPr>
            <a:r>
              <a:rPr lang="en-US" sz="5600">
                <a:latin typeface="Arial" panose="020B0604020202020204" pitchFamily="34" charset="0"/>
                <a:cs typeface="Arial" panose="020B0604020202020204" pitchFamily="34" charset="0"/>
              </a:rPr>
              <a:t>The only cure for pre-eclampsia is delivery of the fetus &amp;while it is the best treatment for the mother, it is not always the best option for the fetus because prematurity is the leading cause of neonatal mortality &amp; morbidity. Therefore, if the patient were &gt; 34 week of gestation she would delivered of her fetus. While women with severe pre-eclampsia or eclampsia should be delivered after a period of stabilization, regardless of the gestation age of the fetus</a:t>
            </a:r>
            <a:endParaRPr lang="en-US" sz="560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theme/theme1.xml><?xml version="1.0" encoding="utf-8"?>
<a:theme xmlns:a="http://schemas.openxmlformats.org/drawingml/2006/main" name="بلانك ازر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بلانك ازر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19090</Words>
  <Application>WPS Presentation</Application>
  <PresentationFormat>On-screen Show (4:3)</PresentationFormat>
  <Paragraphs>254</Paragraphs>
  <Slides>22</Slides>
  <Notes>1</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22</vt:i4>
      </vt:variant>
    </vt:vector>
  </HeadingPairs>
  <TitlesOfParts>
    <vt:vector size="38" baseType="lpstr">
      <vt:lpstr>Arial</vt:lpstr>
      <vt:lpstr>SimSun</vt:lpstr>
      <vt:lpstr>Wingdings</vt:lpstr>
      <vt:lpstr>Calibri</vt:lpstr>
      <vt:lpstr>Times New Roman</vt:lpstr>
      <vt:lpstr>Arial</vt:lpstr>
      <vt:lpstr>Arial Black</vt:lpstr>
      <vt:lpstr>Elephant</vt:lpstr>
      <vt:lpstr>Segoe Print</vt:lpstr>
      <vt:lpstr>Times New Roman</vt:lpstr>
      <vt:lpstr>Microsoft YaHei</vt:lpstr>
      <vt:lpstr>Arial Unicode MS</vt:lpstr>
      <vt:lpstr>Aldhabi</vt:lpstr>
      <vt:lpstr>Calibri</vt:lpstr>
      <vt:lpstr>بلانك ازرق</vt:lpstr>
      <vt:lpstr>1_بلانك ازرق</vt:lpstr>
      <vt:lpstr> AL-Mustaqbal University   College of Pharmacy </vt:lpstr>
      <vt:lpstr>B- Diabetes mellitus in pregnancy</vt:lpstr>
      <vt:lpstr>Factors That Determine the Effects of Teratogens</vt:lpstr>
      <vt:lpstr>Treatment</vt:lpstr>
      <vt:lpstr>2- Gastro-esophageal Reflux Disease (GERD)</vt:lpstr>
      <vt:lpstr>3- Acid Aspiration Syndrome (Mendelson's Syndrome)</vt:lpstr>
      <vt:lpstr>4- Obstetric Cholestasis (Intrahepatic cholestasis of pregnancy):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 Physiology  Lec 1                                                             Dr. Weaam J. Abbas</dc:title>
  <dc:creator>Weaam</dc:creator>
  <cp:lastModifiedBy>kjh</cp:lastModifiedBy>
  <cp:revision>120</cp:revision>
  <dcterms:created xsi:type="dcterms:W3CDTF">2022-02-27T09:57:00Z</dcterms:created>
  <dcterms:modified xsi:type="dcterms:W3CDTF">2024-03-21T21:46:23Z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50B821E5E35B4605894713CC450D8FC2_12</vt:lpwstr>
  </property>
  <property fmtid="{D5CDD505-2E9C-101B-9397-08002B2CF9AE}" pid="3" name="KSOProductBuildVer">
    <vt:lpwstr>1033-12.2.0.13489</vt:lpwstr>
  </property>
</Properties>
</file>