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94" r:id="rId27"/>
    <p:sldId id="295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EA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02" autoAdjust="0"/>
    <p:restoredTop sz="94660"/>
  </p:normalViewPr>
  <p:slideViewPr>
    <p:cSldViewPr snapToGrid="0">
      <p:cViewPr varScale="1">
        <p:scale>
          <a:sx n="58" d="100"/>
          <a:sy n="58" d="100"/>
        </p:scale>
        <p:origin x="9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657AAFCC-4628-4616-A292-F62EB0F61A5D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F77377B1-DBE5-457E-BDB9-A7AF6399E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02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4274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036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5605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1775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2546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604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9215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4904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7313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6295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4977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12672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1500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2413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17236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6219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17283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1020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26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717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6305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5312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4869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1220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4963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055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353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127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331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2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007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516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261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766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304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910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7A9BE-E9C4-4FD3-8457-B09A2328F356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511AF-36C9-4FB7-B78D-7EB94239A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293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/>
              <a:t>Artificial Intelligence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Lecture 8</a:t>
            </a:r>
          </a:p>
          <a:p>
            <a:r>
              <a:rPr lang="en-US" sz="4400" b="1" dirty="0"/>
              <a:t>First Order Logic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4E38E8-CD9D-8B07-16FD-A9C380D8CD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4710" y="117605"/>
            <a:ext cx="1758594" cy="193501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B2E6D07-3090-3D13-786A-3CB215F58DA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35" y="117605"/>
            <a:ext cx="1502955" cy="17219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2FFABAB-573E-D705-F151-BB0FABB4A55F}"/>
              </a:ext>
            </a:extLst>
          </p:cNvPr>
          <p:cNvSpPr txBox="1"/>
          <p:nvPr/>
        </p:nvSpPr>
        <p:spPr>
          <a:xfrm>
            <a:off x="1917290" y="226142"/>
            <a:ext cx="8455742" cy="1339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College of Engineering &amp; Technology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Computer Techniques Engineering Department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Artificial Intelligence – Stage 3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8415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Syntax and Semantics of First Order Logic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98194B7B-2262-7A63-7A65-4402C1E6A48E}"/>
              </a:ext>
            </a:extLst>
          </p:cNvPr>
          <p:cNvSpPr txBox="1"/>
          <p:nvPr/>
        </p:nvSpPr>
        <p:spPr>
          <a:xfrm>
            <a:off x="460375" y="1111706"/>
            <a:ext cx="11081067" cy="1964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/>
              <a:t>The “</a:t>
            </a:r>
            <a:r>
              <a:rPr lang="en-US" sz="2800" b="1" dirty="0">
                <a:solidFill>
                  <a:srgbClr val="FF0000"/>
                </a:solidFill>
              </a:rPr>
              <a:t>brother</a:t>
            </a:r>
            <a:r>
              <a:rPr lang="en-US" sz="2800" b="1" dirty="0"/>
              <a:t>” and “</a:t>
            </a:r>
            <a:r>
              <a:rPr lang="en-US" sz="2800" b="1" dirty="0">
                <a:solidFill>
                  <a:srgbClr val="FF0000"/>
                </a:solidFill>
              </a:rPr>
              <a:t>on head</a:t>
            </a:r>
            <a:r>
              <a:rPr lang="en-US" sz="2800" b="1" dirty="0"/>
              <a:t>” relations are </a:t>
            </a:r>
            <a:r>
              <a:rPr lang="en-US" sz="2800" b="1" dirty="0">
                <a:solidFill>
                  <a:srgbClr val="FF0000"/>
                </a:solidFill>
              </a:rPr>
              <a:t>binary relation, </a:t>
            </a:r>
            <a:r>
              <a:rPr lang="en-US" sz="2800" b="1" dirty="0"/>
              <a:t>that is they relates</a:t>
            </a:r>
            <a:r>
              <a:rPr lang="en-US" sz="2800" b="1" dirty="0">
                <a:solidFill>
                  <a:srgbClr val="FF0000"/>
                </a:solidFill>
              </a:rPr>
              <a:t> pairs of objects</a:t>
            </a:r>
          </a:p>
          <a:p>
            <a:pPr algn="ctr">
              <a:lnSpc>
                <a:spcPct val="150000"/>
              </a:lnSpc>
            </a:pP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BC6012E-A280-4A2F-A648-8C81FC15E860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338031" y="2565918"/>
            <a:ext cx="7063273" cy="401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3371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Syntax and Semantics of First Order Logic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98194B7B-2262-7A63-7A65-4402C1E6A48E}"/>
              </a:ext>
            </a:extLst>
          </p:cNvPr>
          <p:cNvSpPr txBox="1"/>
          <p:nvPr/>
        </p:nvSpPr>
        <p:spPr>
          <a:xfrm>
            <a:off x="460375" y="1111706"/>
            <a:ext cx="11081067" cy="3257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/>
              <a:t>The model also contains </a:t>
            </a:r>
            <a:r>
              <a:rPr lang="en-US" sz="2800" b="1" dirty="0">
                <a:solidFill>
                  <a:srgbClr val="FF0000"/>
                </a:solidFill>
              </a:rPr>
              <a:t>unary relation</a:t>
            </a:r>
            <a:r>
              <a:rPr lang="en-US" sz="2800" b="1" dirty="0"/>
              <a:t>. Or </a:t>
            </a:r>
            <a:r>
              <a:rPr lang="en-US" sz="2800" b="1" dirty="0">
                <a:solidFill>
                  <a:srgbClr val="FF0000"/>
                </a:solidFill>
              </a:rPr>
              <a:t>Properties.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/>
              <a:t>the “</a:t>
            </a:r>
            <a:r>
              <a:rPr lang="en-US" sz="2800" b="1" dirty="0">
                <a:solidFill>
                  <a:srgbClr val="FF0000"/>
                </a:solidFill>
              </a:rPr>
              <a:t>person</a:t>
            </a:r>
            <a:r>
              <a:rPr lang="en-US" sz="2800" b="1" dirty="0"/>
              <a:t>” </a:t>
            </a:r>
            <a:r>
              <a:rPr lang="en-US" sz="2800" b="1" dirty="0">
                <a:solidFill>
                  <a:srgbClr val="FF0000"/>
                </a:solidFill>
              </a:rPr>
              <a:t>property</a:t>
            </a:r>
            <a:r>
              <a:rPr lang="en-US" sz="2800" b="1" dirty="0"/>
              <a:t> is true of </a:t>
            </a:r>
            <a:r>
              <a:rPr lang="en-US" sz="2800" b="1" dirty="0">
                <a:solidFill>
                  <a:srgbClr val="FF0000"/>
                </a:solidFill>
              </a:rPr>
              <a:t>both</a:t>
            </a:r>
            <a:r>
              <a:rPr lang="en-US" sz="2800" b="1" dirty="0"/>
              <a:t> Richard and John.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/>
              <a:t> The </a:t>
            </a:r>
            <a:r>
              <a:rPr lang="en-US" sz="2800" b="1" dirty="0">
                <a:solidFill>
                  <a:srgbClr val="FF0000"/>
                </a:solidFill>
              </a:rPr>
              <a:t>king property </a:t>
            </a:r>
            <a:r>
              <a:rPr lang="en-US" sz="2800" b="1" dirty="0"/>
              <a:t>is true on of </a:t>
            </a:r>
            <a:r>
              <a:rPr lang="en-US" sz="2800" b="1" dirty="0">
                <a:solidFill>
                  <a:srgbClr val="FF0000"/>
                </a:solidFill>
              </a:rPr>
              <a:t>John</a:t>
            </a:r>
            <a:r>
              <a:rPr lang="en-US" sz="2800" b="1" dirty="0"/>
              <a:t>. 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/>
              <a:t>And the </a:t>
            </a:r>
            <a:r>
              <a:rPr lang="en-US" sz="2800" b="1" dirty="0">
                <a:solidFill>
                  <a:srgbClr val="FF0000"/>
                </a:solidFill>
              </a:rPr>
              <a:t>crown property </a:t>
            </a:r>
            <a:r>
              <a:rPr lang="en-US" sz="2800" b="1" dirty="0"/>
              <a:t>is true only of the crown</a:t>
            </a:r>
          </a:p>
          <a:p>
            <a:pPr algn="ctr">
              <a:lnSpc>
                <a:spcPct val="150000"/>
              </a:lnSpc>
            </a:pP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BC6012E-A280-4A2F-A648-8C81FC15E860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799605" y="3911591"/>
            <a:ext cx="6592790" cy="2591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513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Syntax and Semantics of First Order Logic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98194B7B-2262-7A63-7A65-4402C1E6A48E}"/>
              </a:ext>
            </a:extLst>
          </p:cNvPr>
          <p:cNvSpPr txBox="1"/>
          <p:nvPr/>
        </p:nvSpPr>
        <p:spPr>
          <a:xfrm>
            <a:off x="460375" y="1111706"/>
            <a:ext cx="1108106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b="1" dirty="0"/>
              <a:t>Certain kinds of relationships are best considers as </a:t>
            </a:r>
            <a:r>
              <a:rPr lang="en-US" sz="2800" b="1" dirty="0">
                <a:solidFill>
                  <a:srgbClr val="FF0000"/>
                </a:solidFill>
              </a:rPr>
              <a:t>functions.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b="1" dirty="0"/>
              <a:t>That a given object must be related to exactly one object in this way for example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b="1" dirty="0"/>
              <a:t>each person has one left leg, so the model has a </a:t>
            </a:r>
            <a:r>
              <a:rPr lang="en-US" sz="2800" b="1" dirty="0">
                <a:solidFill>
                  <a:srgbClr val="FF0000"/>
                </a:solidFill>
              </a:rPr>
              <a:t>unary “left leg” function that includes the following mappings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BC6012E-A280-4A2F-A648-8C81FC15E860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5197150" y="3643463"/>
            <a:ext cx="6565219" cy="307748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E3B0283-B704-478D-AC8A-8CDB4CB062E0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578563" y="4329405"/>
            <a:ext cx="4167609" cy="1035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9333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Symbols and Interpretations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98194B7B-2262-7A63-7A65-4402C1E6A48E}"/>
              </a:ext>
            </a:extLst>
          </p:cNvPr>
          <p:cNvSpPr txBox="1"/>
          <p:nvPr/>
        </p:nvSpPr>
        <p:spPr>
          <a:xfrm>
            <a:off x="460375" y="1111706"/>
            <a:ext cx="11081067" cy="4549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/>
              <a:t>We turn now to the syntax of first-order logic.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0000"/>
                </a:solidFill>
              </a:rPr>
              <a:t>The basic syntactic elements of first-order logic are:</a:t>
            </a: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0000"/>
                </a:solidFill>
              </a:rPr>
              <a:t>Symbols that stand for objects, relations and functions.</a:t>
            </a:r>
          </a:p>
          <a:p>
            <a:pPr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/>
              <a:t>The symbols therefore come in three kinds:</a:t>
            </a:r>
          </a:p>
          <a:p>
            <a:pPr lvl="2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0000"/>
                </a:solidFill>
              </a:rPr>
              <a:t>Constant</a:t>
            </a:r>
            <a:r>
              <a:rPr lang="en-US" sz="2800" b="1" dirty="0"/>
              <a:t> symbols which stand for object.</a:t>
            </a:r>
          </a:p>
          <a:p>
            <a:pPr lvl="2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0000"/>
                </a:solidFill>
              </a:rPr>
              <a:t>Predicate</a:t>
            </a:r>
            <a:r>
              <a:rPr lang="en-US" sz="2800" b="1" dirty="0"/>
              <a:t> symbols which stand for relations</a:t>
            </a:r>
          </a:p>
          <a:p>
            <a:pPr lvl="2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0000"/>
                </a:solidFill>
              </a:rPr>
              <a:t>Function</a:t>
            </a:r>
            <a:r>
              <a:rPr lang="en-US" sz="2800" b="1" dirty="0"/>
              <a:t> symbols which stand for functions.</a:t>
            </a:r>
          </a:p>
        </p:txBody>
      </p:sp>
    </p:spTree>
    <p:extLst>
      <p:ext uri="{BB962C8B-B14F-4D97-AF65-F5344CB8AC3E}">
        <p14:creationId xmlns:p14="http://schemas.microsoft.com/office/powerpoint/2010/main" val="3293182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Symbols and Interpretations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98194B7B-2262-7A63-7A65-4402C1E6A48E}"/>
              </a:ext>
            </a:extLst>
          </p:cNvPr>
          <p:cNvSpPr txBox="1"/>
          <p:nvPr/>
        </p:nvSpPr>
        <p:spPr>
          <a:xfrm>
            <a:off x="460375" y="1111706"/>
            <a:ext cx="11081067" cy="51866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/>
              <a:t>These symbols will begin with uppercase letter, for example:</a:t>
            </a:r>
          </a:p>
          <a:p>
            <a:pPr lvl="3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FF0000"/>
                </a:solidFill>
              </a:rPr>
              <a:t>Constant</a:t>
            </a:r>
            <a:r>
              <a:rPr lang="en-US" sz="3200" b="1" dirty="0"/>
              <a:t> </a:t>
            </a:r>
            <a:r>
              <a:rPr lang="en-US" sz="3200" b="1" dirty="0">
                <a:sym typeface="Wingdings" panose="05000000000000000000" pitchFamily="2" charset="2"/>
              </a:rPr>
              <a:t></a:t>
            </a:r>
            <a:r>
              <a:rPr lang="en-US" sz="3200" b="1" dirty="0"/>
              <a:t>  Richard , John.</a:t>
            </a:r>
          </a:p>
          <a:p>
            <a:pPr lvl="3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FF0000"/>
                </a:solidFill>
              </a:rPr>
              <a:t>Predicate</a:t>
            </a:r>
            <a:r>
              <a:rPr lang="en-US" sz="3200" b="1" dirty="0"/>
              <a:t> </a:t>
            </a:r>
            <a:r>
              <a:rPr lang="en-US" sz="3200" b="1" dirty="0">
                <a:sym typeface="Wingdings" panose="05000000000000000000" pitchFamily="2" charset="2"/>
              </a:rPr>
              <a:t> Brother, </a:t>
            </a:r>
            <a:r>
              <a:rPr lang="en-US" sz="3200" b="1" dirty="0" err="1">
                <a:sym typeface="Wingdings" panose="05000000000000000000" pitchFamily="2" charset="2"/>
              </a:rPr>
              <a:t>OnHead</a:t>
            </a:r>
            <a:r>
              <a:rPr lang="en-US" sz="3200" b="1" dirty="0">
                <a:sym typeface="Wingdings" panose="05000000000000000000" pitchFamily="2" charset="2"/>
              </a:rPr>
              <a:t>, Person, King, Crown.</a:t>
            </a:r>
          </a:p>
          <a:p>
            <a:pPr lvl="3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FF0000"/>
                </a:solidFill>
                <a:sym typeface="Wingdings" panose="05000000000000000000" pitchFamily="2" charset="2"/>
              </a:rPr>
              <a:t>Function</a:t>
            </a:r>
            <a:r>
              <a:rPr lang="en-US" sz="3200" b="1" dirty="0">
                <a:sym typeface="Wingdings" panose="05000000000000000000" pitchFamily="2" charset="2"/>
              </a:rPr>
              <a:t>  </a:t>
            </a:r>
            <a:r>
              <a:rPr lang="en-US" sz="3200" b="1" dirty="0" err="1">
                <a:sym typeface="Wingdings" panose="05000000000000000000" pitchFamily="2" charset="2"/>
              </a:rPr>
              <a:t>lefLeg</a:t>
            </a:r>
            <a:r>
              <a:rPr lang="en-US" sz="3200" b="1" dirty="0">
                <a:sym typeface="Wingdings" panose="05000000000000000000" pitchFamily="2" charset="2"/>
              </a:rPr>
              <a:t>.</a:t>
            </a:r>
          </a:p>
          <a:p>
            <a:pPr marL="914400" lvl="3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>
                <a:sym typeface="Wingdings" panose="05000000000000000000" pitchFamily="2" charset="2"/>
              </a:rPr>
              <a:t>Each </a:t>
            </a:r>
            <a:r>
              <a:rPr lang="en-US" sz="3200" b="1" dirty="0">
                <a:solidFill>
                  <a:srgbClr val="FF0000"/>
                </a:solidFill>
                <a:sym typeface="Wingdings" panose="05000000000000000000" pitchFamily="2" charset="2"/>
              </a:rPr>
              <a:t>predicate</a:t>
            </a:r>
            <a:r>
              <a:rPr lang="en-US" sz="3200" b="1" dirty="0">
                <a:sym typeface="Wingdings" panose="05000000000000000000" pitchFamily="2" charset="2"/>
              </a:rPr>
              <a:t> and </a:t>
            </a:r>
            <a:r>
              <a:rPr lang="en-US" sz="3200" b="1" dirty="0">
                <a:solidFill>
                  <a:srgbClr val="FF0000"/>
                </a:solidFill>
                <a:sym typeface="Wingdings" panose="05000000000000000000" pitchFamily="2" charset="2"/>
              </a:rPr>
              <a:t>function</a:t>
            </a:r>
            <a:r>
              <a:rPr lang="en-US" sz="3200" b="1" dirty="0">
                <a:sym typeface="Wingdings" panose="05000000000000000000" pitchFamily="2" charset="2"/>
              </a:rPr>
              <a:t> comes with </a:t>
            </a:r>
            <a:r>
              <a:rPr lang="en-US" sz="3200" b="1" dirty="0">
                <a:solidFill>
                  <a:srgbClr val="FF0000"/>
                </a:solidFill>
                <a:sym typeface="Wingdings" panose="05000000000000000000" pitchFamily="2" charset="2"/>
              </a:rPr>
              <a:t>arity</a:t>
            </a:r>
            <a:r>
              <a:rPr lang="en-US" sz="3200" b="1" dirty="0">
                <a:sym typeface="Wingdings" panose="05000000000000000000" pitchFamily="2" charset="2"/>
              </a:rPr>
              <a:t> that fixes the number of arguments. </a:t>
            </a:r>
          </a:p>
        </p:txBody>
      </p:sp>
    </p:spTree>
    <p:extLst>
      <p:ext uri="{BB962C8B-B14F-4D97-AF65-F5344CB8AC3E}">
        <p14:creationId xmlns:p14="http://schemas.microsoft.com/office/powerpoint/2010/main" val="41990585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Symbols and Interpretations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98194B7B-2262-7A63-7A65-4402C1E6A48E}"/>
              </a:ext>
            </a:extLst>
          </p:cNvPr>
          <p:cNvSpPr txBox="1"/>
          <p:nvPr/>
        </p:nvSpPr>
        <p:spPr>
          <a:xfrm>
            <a:off x="460375" y="965676"/>
            <a:ext cx="11081067" cy="51866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3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/>
              <a:t>As in propositional logic, every model must provide the information required to determine if any given sentence is </a:t>
            </a:r>
            <a:r>
              <a:rPr lang="en-US" sz="3200" b="1" dirty="0">
                <a:solidFill>
                  <a:srgbClr val="FF0000"/>
                </a:solidFill>
              </a:rPr>
              <a:t>true or false</a:t>
            </a:r>
            <a:r>
              <a:rPr lang="en-US" sz="3200" b="1" dirty="0"/>
              <a:t>.</a:t>
            </a:r>
            <a:endParaRPr lang="en-US" sz="3200" b="1" dirty="0">
              <a:sym typeface="Wingdings" panose="05000000000000000000" pitchFamily="2" charset="2"/>
            </a:endParaRPr>
          </a:p>
          <a:p>
            <a:pPr marL="914400" lvl="3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/>
              <a:t>Thus, in addition to its objects, relations and functions, each model includes an </a:t>
            </a:r>
            <a:r>
              <a:rPr lang="en-US" sz="3200" b="1" dirty="0">
                <a:solidFill>
                  <a:srgbClr val="FF0000"/>
                </a:solidFill>
              </a:rPr>
              <a:t>interpretation</a:t>
            </a:r>
            <a:r>
              <a:rPr lang="en-US" sz="3200" b="1" dirty="0">
                <a:sym typeface="Wingdings" panose="05000000000000000000" pitchFamily="2" charset="2"/>
              </a:rPr>
              <a:t>.</a:t>
            </a:r>
          </a:p>
          <a:p>
            <a:pPr marL="914400" lvl="3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>
                <a:sym typeface="Wingdings" panose="05000000000000000000" pitchFamily="2" charset="2"/>
              </a:rPr>
              <a:t>The complete description of the formal grammar for the first order logic are explained in </a:t>
            </a:r>
            <a:r>
              <a:rPr lang="en-US" sz="3200" b="1" dirty="0">
                <a:solidFill>
                  <a:srgbClr val="FF0000"/>
                </a:solidFill>
                <a:sym typeface="Wingdings" panose="05000000000000000000" pitchFamily="2" charset="2"/>
              </a:rPr>
              <a:t>figure below</a:t>
            </a:r>
          </a:p>
        </p:txBody>
      </p:sp>
    </p:spTree>
    <p:extLst>
      <p:ext uri="{BB962C8B-B14F-4D97-AF65-F5344CB8AC3E}">
        <p14:creationId xmlns:p14="http://schemas.microsoft.com/office/powerpoint/2010/main" val="27912154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Symbols and Interpretations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275EEA8-9BDD-41BB-AB36-6D8073AD239F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509934" y="1066541"/>
            <a:ext cx="6991415" cy="5791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1848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Term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98194B7B-2262-7A63-7A65-4402C1E6A48E}"/>
              </a:ext>
            </a:extLst>
          </p:cNvPr>
          <p:cNvSpPr txBox="1"/>
          <p:nvPr/>
        </p:nvSpPr>
        <p:spPr>
          <a:xfrm>
            <a:off x="564953" y="877858"/>
            <a:ext cx="11081067" cy="5579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FF0000"/>
                </a:solidFill>
              </a:rPr>
              <a:t>Term</a:t>
            </a:r>
            <a:r>
              <a:rPr lang="en-US" sz="2200" b="1" dirty="0"/>
              <a:t> is a logical expression that refers to an object.</a:t>
            </a:r>
          </a:p>
          <a:p>
            <a:pPr marL="457200" lvl="2" algn="ctr">
              <a:lnSpc>
                <a:spcPct val="150000"/>
              </a:lnSpc>
            </a:pPr>
            <a:r>
              <a:rPr lang="en-US" sz="2200" b="1" dirty="0">
                <a:solidFill>
                  <a:srgbClr val="FF0000"/>
                </a:solidFill>
              </a:rPr>
              <a:t>Constant symbols are therefore terms</a:t>
            </a:r>
          </a:p>
          <a:p>
            <a:pPr marL="800100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FF0000"/>
                </a:solidFill>
                <a:sym typeface="Wingdings" panose="05000000000000000000" pitchFamily="2" charset="2"/>
              </a:rPr>
              <a:t>It is not always convenient to have distinct symbol to name every object</a:t>
            </a:r>
            <a:r>
              <a:rPr lang="en-US" sz="2200" b="1" dirty="0">
                <a:sym typeface="Wingdings" panose="05000000000000000000" pitchFamily="2" charset="2"/>
              </a:rPr>
              <a:t>. </a:t>
            </a:r>
          </a:p>
          <a:p>
            <a:pPr marL="800100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b="1" dirty="0">
                <a:sym typeface="Wingdings" panose="05000000000000000000" pitchFamily="2" charset="2"/>
              </a:rPr>
              <a:t>This is wat function symbols are for, instead of using a constant symbol, we use function. For example </a:t>
            </a:r>
            <a:r>
              <a:rPr lang="en-US" sz="2200" b="1" dirty="0" err="1">
                <a:solidFill>
                  <a:srgbClr val="FF0000"/>
                </a:solidFill>
                <a:sym typeface="Wingdings" panose="05000000000000000000" pitchFamily="2" charset="2"/>
              </a:rPr>
              <a:t>leftLeg</a:t>
            </a:r>
            <a:r>
              <a:rPr lang="en-US" sz="2200" b="1" dirty="0">
                <a:solidFill>
                  <a:srgbClr val="FF0000"/>
                </a:solidFill>
                <a:sym typeface="Wingdings" panose="05000000000000000000" pitchFamily="2" charset="2"/>
              </a:rPr>
              <a:t>(john).</a:t>
            </a:r>
          </a:p>
          <a:p>
            <a:pPr marL="800100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b="1" dirty="0">
                <a:sym typeface="Wingdings" panose="05000000000000000000" pitchFamily="2" charset="2"/>
              </a:rPr>
              <a:t>Term is formed by a </a:t>
            </a:r>
            <a:r>
              <a:rPr lang="en-US" sz="2200" b="1" dirty="0">
                <a:solidFill>
                  <a:srgbClr val="FF0000"/>
                </a:solidFill>
                <a:sym typeface="Wingdings" panose="05000000000000000000" pitchFamily="2" charset="2"/>
              </a:rPr>
              <a:t>function symbol</a:t>
            </a:r>
            <a:r>
              <a:rPr lang="en-US" sz="2200" b="1" dirty="0">
                <a:sym typeface="Wingdings" panose="05000000000000000000" pitchFamily="2" charset="2"/>
              </a:rPr>
              <a:t> followed by a </a:t>
            </a:r>
            <a:r>
              <a:rPr lang="en-US" sz="2200" b="1" dirty="0">
                <a:solidFill>
                  <a:srgbClr val="FF0000"/>
                </a:solidFill>
                <a:sym typeface="Wingdings" panose="05000000000000000000" pitchFamily="2" charset="2"/>
              </a:rPr>
              <a:t>parenthesized list of terms as arguments</a:t>
            </a:r>
            <a:r>
              <a:rPr lang="en-US" sz="2200" b="1" dirty="0">
                <a:sym typeface="Wingdings" panose="05000000000000000000" pitchFamily="2" charset="2"/>
              </a:rPr>
              <a:t> to the function symbol.  </a:t>
            </a:r>
          </a:p>
          <a:p>
            <a:pPr marL="457200" lvl="2" algn="ctr">
              <a:lnSpc>
                <a:spcPct val="150000"/>
              </a:lnSpc>
            </a:pPr>
            <a:r>
              <a:rPr lang="en-US" sz="2800" b="1" i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f(t</a:t>
            </a:r>
            <a:r>
              <a:rPr lang="en-US" sz="2800" b="1" i="1" baseline="-25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</a:t>
            </a:r>
            <a:r>
              <a:rPr lang="en-US" sz="2800" b="1" i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,……, </a:t>
            </a:r>
            <a:r>
              <a:rPr lang="en-US" sz="2800" b="1" i="1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</a:t>
            </a:r>
            <a:r>
              <a:rPr lang="en-US" sz="2800" b="1" i="1" baseline="-250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</a:t>
            </a:r>
            <a:r>
              <a:rPr lang="en-US" sz="2800" b="1" i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</a:t>
            </a:r>
          </a:p>
          <a:p>
            <a:pPr marL="742950" lvl="2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i="1" dirty="0">
                <a:latin typeface="Arial" panose="020B0604020202020204" pitchFamily="34" charset="0"/>
                <a:sym typeface="Wingdings" panose="05000000000000000000" pitchFamily="2" charset="2"/>
              </a:rPr>
              <a:t>The function symbol f refers to some function in the model call it </a:t>
            </a:r>
            <a:r>
              <a:rPr lang="en-US" b="1" i="1" dirty="0">
                <a:solidFill>
                  <a:srgbClr val="FF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f</a:t>
            </a:r>
            <a:r>
              <a:rPr lang="en-US" b="1" i="1" dirty="0">
                <a:latin typeface="Arial" panose="020B0604020202020204" pitchFamily="34" charset="0"/>
                <a:sym typeface="Wingdings" panose="05000000000000000000" pitchFamily="2" charset="2"/>
              </a:rPr>
              <a:t>. </a:t>
            </a:r>
          </a:p>
          <a:p>
            <a:pPr marL="742950" lvl="2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i="1" dirty="0">
                <a:latin typeface="Arial" panose="020B0604020202020204" pitchFamily="34" charset="0"/>
                <a:sym typeface="Wingdings" panose="05000000000000000000" pitchFamily="2" charset="2"/>
              </a:rPr>
              <a:t>The argument terms refer to object in the domain (call them </a:t>
            </a:r>
            <a:r>
              <a:rPr lang="en-US" b="1" i="1" dirty="0">
                <a:solidFill>
                  <a:srgbClr val="FF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d1,…..,</a:t>
            </a:r>
            <a:r>
              <a:rPr lang="en-US" b="1" i="1" dirty="0" err="1">
                <a:solidFill>
                  <a:srgbClr val="FF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dn</a:t>
            </a:r>
            <a:r>
              <a:rPr lang="en-US" b="1" i="1" dirty="0">
                <a:latin typeface="Arial" panose="020B0604020202020204" pitchFamily="34" charset="0"/>
                <a:sym typeface="Wingdings" panose="05000000000000000000" pitchFamily="2" charset="2"/>
              </a:rPr>
              <a:t>)</a:t>
            </a:r>
          </a:p>
          <a:p>
            <a:pPr marL="742950" lvl="2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200" b="1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356365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46483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Atomic Sentences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98194B7B-2262-7A63-7A65-4402C1E6A48E}"/>
              </a:ext>
            </a:extLst>
          </p:cNvPr>
          <p:cNvSpPr txBox="1"/>
          <p:nvPr/>
        </p:nvSpPr>
        <p:spPr>
          <a:xfrm>
            <a:off x="574441" y="899300"/>
            <a:ext cx="11328559" cy="3086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b="1" dirty="0">
                <a:sym typeface="Wingdings" panose="05000000000000000000" pitchFamily="2" charset="2"/>
              </a:rPr>
              <a:t>Now that we have both:</a:t>
            </a:r>
          </a:p>
          <a:p>
            <a:pPr lvl="3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FF0000"/>
                </a:solidFill>
                <a:sym typeface="Wingdings" panose="05000000000000000000" pitchFamily="2" charset="2"/>
              </a:rPr>
              <a:t>Terms for referring to objects</a:t>
            </a:r>
            <a:r>
              <a:rPr lang="en-US" sz="2200" b="1" dirty="0">
                <a:sym typeface="Wingdings" panose="05000000000000000000" pitchFamily="2" charset="2"/>
              </a:rPr>
              <a:t>.</a:t>
            </a:r>
          </a:p>
          <a:p>
            <a:pPr lvl="3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FF0000"/>
                </a:solidFill>
                <a:sym typeface="Wingdings" panose="05000000000000000000" pitchFamily="2" charset="2"/>
              </a:rPr>
              <a:t>Predicate for referring to relations. </a:t>
            </a:r>
          </a:p>
          <a:p>
            <a:pPr marL="914400" lvl="3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b="1" dirty="0">
                <a:sym typeface="Wingdings" panose="05000000000000000000" pitchFamily="2" charset="2"/>
              </a:rPr>
              <a:t>We can put them together to make </a:t>
            </a:r>
            <a:r>
              <a:rPr lang="en-US" sz="2200" b="1" dirty="0">
                <a:solidFill>
                  <a:srgbClr val="FF0000"/>
                </a:solidFill>
                <a:sym typeface="Wingdings" panose="05000000000000000000" pitchFamily="2" charset="2"/>
              </a:rPr>
              <a:t>atomic sentences </a:t>
            </a:r>
            <a:r>
              <a:rPr lang="en-US" sz="2200" b="1" dirty="0">
                <a:sym typeface="Wingdings" panose="05000000000000000000" pitchFamily="2" charset="2"/>
              </a:rPr>
              <a:t>that state facts.</a:t>
            </a:r>
          </a:p>
          <a:p>
            <a:pPr marL="914400" lvl="3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b="1" dirty="0">
                <a:sym typeface="Wingdings" panose="05000000000000000000" pitchFamily="2" charset="2"/>
              </a:rPr>
              <a:t>Atomic sentence is formed from a </a:t>
            </a:r>
            <a:r>
              <a:rPr lang="en-US" sz="2200" b="1" dirty="0">
                <a:solidFill>
                  <a:srgbClr val="FF0000"/>
                </a:solidFill>
                <a:sym typeface="Wingdings" panose="05000000000000000000" pitchFamily="2" charset="2"/>
              </a:rPr>
              <a:t>predicate</a:t>
            </a:r>
            <a:r>
              <a:rPr lang="en-US" sz="2200" b="1" dirty="0">
                <a:sym typeface="Wingdings" panose="05000000000000000000" pitchFamily="2" charset="2"/>
              </a:rPr>
              <a:t> symbol optionally followed by an </a:t>
            </a:r>
            <a:r>
              <a:rPr lang="en-US" sz="2200" b="1" dirty="0">
                <a:solidFill>
                  <a:srgbClr val="FF0000"/>
                </a:solidFill>
                <a:sym typeface="Wingdings" panose="05000000000000000000" pitchFamily="2" charset="2"/>
              </a:rPr>
              <a:t>parenthesized list of terms</a:t>
            </a:r>
            <a:r>
              <a:rPr lang="en-US" sz="2200" b="1" dirty="0">
                <a:sym typeface="Wingdings" panose="05000000000000000000" pitchFamily="2" charset="2"/>
              </a:rPr>
              <a:t>, such as. 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B646C0-34CC-4B22-90B2-D611D1F1ECA5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4119181" y="3986171"/>
            <a:ext cx="4738837" cy="61502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1CB8087-23E0-4CB5-AA63-D50279E9862A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3910988" y="5218899"/>
            <a:ext cx="5078776" cy="739801"/>
          </a:xfrm>
          <a:prstGeom prst="rect">
            <a:avLst/>
          </a:prstGeom>
        </p:spPr>
      </p:pic>
      <p:sp>
        <p:nvSpPr>
          <p:cNvPr id="7" name="مربع نص 2">
            <a:extLst>
              <a:ext uri="{FF2B5EF4-FFF2-40B4-BE49-F238E27FC236}">
                <a16:creationId xmlns:a16="http://schemas.microsoft.com/office/drawing/2014/main" id="{865A6130-5898-4138-8302-330F6496907F}"/>
              </a:ext>
            </a:extLst>
          </p:cNvPr>
          <p:cNvSpPr txBox="1"/>
          <p:nvPr/>
        </p:nvSpPr>
        <p:spPr>
          <a:xfrm>
            <a:off x="574441" y="4609769"/>
            <a:ext cx="11328559" cy="547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b="1" dirty="0">
                <a:sym typeface="Wingdings" panose="05000000000000000000" pitchFamily="2" charset="2"/>
              </a:rPr>
              <a:t>Atomic sentence can have </a:t>
            </a:r>
            <a:r>
              <a:rPr lang="en-US" sz="2200" b="1" dirty="0">
                <a:solidFill>
                  <a:srgbClr val="FF0000"/>
                </a:solidFill>
                <a:sym typeface="Wingdings" panose="05000000000000000000" pitchFamily="2" charset="2"/>
              </a:rPr>
              <a:t>complex terms as arguments</a:t>
            </a:r>
            <a:r>
              <a:rPr lang="en-US" sz="2200" b="1" dirty="0">
                <a:sym typeface="Wingdings" panose="05000000000000000000" pitchFamily="2" charset="2"/>
              </a:rPr>
              <a:t>, for example:</a:t>
            </a:r>
          </a:p>
        </p:txBody>
      </p:sp>
      <p:sp>
        <p:nvSpPr>
          <p:cNvPr id="8" name="مربع نص 2">
            <a:extLst>
              <a:ext uri="{FF2B5EF4-FFF2-40B4-BE49-F238E27FC236}">
                <a16:creationId xmlns:a16="http://schemas.microsoft.com/office/drawing/2014/main" id="{3F10E588-498D-4613-BCDE-3764A0D80212}"/>
              </a:ext>
            </a:extLst>
          </p:cNvPr>
          <p:cNvSpPr txBox="1"/>
          <p:nvPr/>
        </p:nvSpPr>
        <p:spPr>
          <a:xfrm>
            <a:off x="574441" y="5852906"/>
            <a:ext cx="11328559" cy="547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b="1" dirty="0">
                <a:sym typeface="Wingdings" panose="05000000000000000000" pitchFamily="2" charset="2"/>
              </a:rPr>
              <a:t>State that Richard father is married of king johns mother.</a:t>
            </a:r>
          </a:p>
        </p:txBody>
      </p:sp>
    </p:spTree>
    <p:extLst>
      <p:ext uri="{BB962C8B-B14F-4D97-AF65-F5344CB8AC3E}">
        <p14:creationId xmlns:p14="http://schemas.microsoft.com/office/powerpoint/2010/main" val="2270561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Complex Sentences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98194B7B-2262-7A63-7A65-4402C1E6A48E}"/>
              </a:ext>
            </a:extLst>
          </p:cNvPr>
          <p:cNvSpPr txBox="1"/>
          <p:nvPr/>
        </p:nvSpPr>
        <p:spPr>
          <a:xfrm>
            <a:off x="564953" y="877858"/>
            <a:ext cx="11081067" cy="547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b="1" dirty="0"/>
              <a:t>We can use</a:t>
            </a:r>
            <a:r>
              <a:rPr lang="en-US" sz="2200" b="1" dirty="0">
                <a:solidFill>
                  <a:srgbClr val="FF0000"/>
                </a:solidFill>
              </a:rPr>
              <a:t> logical connective to construct more complex sentences. </a:t>
            </a:r>
            <a:endParaRPr lang="en-US" sz="2200" b="1" dirty="0">
              <a:sym typeface="Wingdings" panose="05000000000000000000" pitchFamily="2" charset="2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227DF09-25C2-4E51-964B-A3C6ECCC54F4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294475" y="2361300"/>
            <a:ext cx="7603049" cy="2609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192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First Order Logic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98194B7B-2262-7A63-7A65-4402C1E6A48E}"/>
              </a:ext>
            </a:extLst>
          </p:cNvPr>
          <p:cNvSpPr txBox="1"/>
          <p:nvPr/>
        </p:nvSpPr>
        <p:spPr>
          <a:xfrm>
            <a:off x="460375" y="1111706"/>
            <a:ext cx="11081067" cy="51961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/>
              <a:t>Knowledge-based agent could represent the world in which it operates and </a:t>
            </a:r>
            <a:r>
              <a:rPr lang="en-US" sz="2800" b="1" dirty="0">
                <a:solidFill>
                  <a:srgbClr val="FF0000"/>
                </a:solidFill>
              </a:rPr>
              <a:t>deduce</a:t>
            </a:r>
            <a:r>
              <a:rPr lang="en-US" sz="2800" b="1" dirty="0"/>
              <a:t> what action to take.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/>
              <a:t>Propositional Logic are used as our </a:t>
            </a:r>
            <a:r>
              <a:rPr lang="en-US" sz="2800" b="1" dirty="0">
                <a:solidFill>
                  <a:srgbClr val="FF0000"/>
                </a:solidFill>
              </a:rPr>
              <a:t>representation language</a:t>
            </a:r>
            <a:r>
              <a:rPr lang="en-US" sz="2800" b="1" dirty="0"/>
              <a:t>.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/>
              <a:t>Propositional logic is sufficient to illustrate the </a:t>
            </a:r>
            <a:r>
              <a:rPr lang="en-US" sz="2800" b="1" dirty="0">
                <a:solidFill>
                  <a:srgbClr val="FF0000"/>
                </a:solidFill>
              </a:rPr>
              <a:t>basic concepts</a:t>
            </a:r>
            <a:r>
              <a:rPr lang="en-US" sz="2800" b="1" dirty="0"/>
              <a:t> of logic and Knowledge-base agents.</a:t>
            </a:r>
          </a:p>
          <a:p>
            <a:pPr algn="ctr">
              <a:lnSpc>
                <a:spcPct val="150000"/>
              </a:lnSpc>
            </a:pPr>
            <a:r>
              <a:rPr lang="en-US" sz="2800" b="1" dirty="0">
                <a:solidFill>
                  <a:srgbClr val="FF0000"/>
                </a:solidFill>
              </a:rPr>
              <a:t>Unfortunately</a:t>
            </a:r>
            <a:br>
              <a:rPr lang="en-US" sz="2800" b="1" dirty="0"/>
            </a:br>
            <a:r>
              <a:rPr lang="en-US" sz="2800" b="1" dirty="0">
                <a:solidFill>
                  <a:srgbClr val="FF0000"/>
                </a:solidFill>
              </a:rPr>
              <a:t>Propositional logic is too puny  language to represent knowledge of complex environments in concise way</a:t>
            </a:r>
          </a:p>
        </p:txBody>
      </p:sp>
    </p:spTree>
    <p:extLst>
      <p:ext uri="{BB962C8B-B14F-4D97-AF65-F5344CB8AC3E}">
        <p14:creationId xmlns:p14="http://schemas.microsoft.com/office/powerpoint/2010/main" val="18600751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Quantifiers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مربع نص 2">
                <a:extLst>
                  <a:ext uri="{FF2B5EF4-FFF2-40B4-BE49-F238E27FC236}">
                    <a16:creationId xmlns:a16="http://schemas.microsoft.com/office/drawing/2014/main" id="{98194B7B-2262-7A63-7A65-4402C1E6A48E}"/>
                  </a:ext>
                </a:extLst>
              </p:cNvPr>
              <p:cNvSpPr txBox="1"/>
              <p:nvPr/>
            </p:nvSpPr>
            <p:spPr>
              <a:xfrm>
                <a:off x="564953" y="877858"/>
                <a:ext cx="11081067" cy="33766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2" indent="-4572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200" b="1" dirty="0">
                    <a:sym typeface="Wingdings" panose="05000000000000000000" pitchFamily="2" charset="2"/>
                  </a:rPr>
                  <a:t>In first order logic it is natural to express properties of </a:t>
                </a:r>
                <a:r>
                  <a:rPr lang="en-US" sz="2200" b="1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entire collection of objects</a:t>
                </a:r>
                <a:r>
                  <a:rPr lang="en-US" sz="2200" b="1" dirty="0">
                    <a:sym typeface="Wingdings" panose="05000000000000000000" pitchFamily="2" charset="2"/>
                  </a:rPr>
                  <a:t>, in stead of enumerating the objects by name.</a:t>
                </a:r>
              </a:p>
              <a:p>
                <a:pPr marL="457200" lvl="2" algn="ctr">
                  <a:lnSpc>
                    <a:spcPct val="150000"/>
                  </a:lnSpc>
                </a:pPr>
                <a:r>
                  <a:rPr lang="en-US" sz="2200" b="1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Quantifiers let us do this </a:t>
                </a:r>
              </a:p>
              <a:p>
                <a:pPr marL="800100" lvl="2" indent="-3429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200" b="1" dirty="0">
                    <a:sym typeface="Wingdings" panose="05000000000000000000" pitchFamily="2" charset="2"/>
                  </a:rPr>
                  <a:t>First-order logic contains two standard quantifiers called </a:t>
                </a:r>
                <a:r>
                  <a:rPr lang="en-US" sz="2200" b="1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universal</a:t>
                </a:r>
                <a:r>
                  <a:rPr lang="en-US" sz="2200" b="1" dirty="0">
                    <a:sym typeface="Wingdings" panose="05000000000000000000" pitchFamily="2" charset="2"/>
                  </a:rPr>
                  <a:t> and </a:t>
                </a:r>
                <a:r>
                  <a:rPr lang="en-US" sz="2200" b="1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existential</a:t>
                </a:r>
                <a:r>
                  <a:rPr lang="en-US" sz="2200" b="1" dirty="0">
                    <a:sym typeface="Wingdings" panose="05000000000000000000" pitchFamily="2" charset="2"/>
                  </a:rPr>
                  <a:t>.</a:t>
                </a:r>
              </a:p>
              <a:p>
                <a:pPr marL="457200" lvl="2" algn="ctr">
                  <a:lnSpc>
                    <a:spcPct val="150000"/>
                  </a:lnSpc>
                </a:pPr>
                <a:r>
                  <a:rPr lang="en-US" sz="1800" b="1" dirty="0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Universal quantification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(∀)</m:t>
                    </m:r>
                  </m:oMath>
                </a14:m>
                <a:r>
                  <a:rPr lang="en-US" sz="2200" b="1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 </a:t>
                </a:r>
              </a:p>
              <a:p>
                <a:pPr marL="457200" lvl="2" algn="ctr">
                  <a:lnSpc>
                    <a:spcPct val="150000"/>
                  </a:lnSpc>
                </a:pPr>
                <a:r>
                  <a:rPr lang="en-US" sz="3200" b="1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“All Kings are Person”</a:t>
                </a:r>
              </a:p>
            </p:txBody>
          </p:sp>
        </mc:Choice>
        <mc:Fallback xmlns="">
          <p:sp>
            <p:nvSpPr>
              <p:cNvPr id="3" name="مربع نص 2">
                <a:extLst>
                  <a:ext uri="{FF2B5EF4-FFF2-40B4-BE49-F238E27FC236}">
                    <a16:creationId xmlns:a16="http://schemas.microsoft.com/office/drawing/2014/main" id="{98194B7B-2262-7A63-7A65-4402C1E6A4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953" y="877858"/>
                <a:ext cx="11081067" cy="3376630"/>
              </a:xfrm>
              <a:prstGeom prst="rect">
                <a:avLst/>
              </a:prstGeom>
              <a:blipFill>
                <a:blip r:embed="rId3"/>
                <a:stretch>
                  <a:fillRect r="-771" b="-27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C418B50C-80D1-4559-8FA7-F26FD5AFBF80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3862872" y="4126814"/>
            <a:ext cx="5439748" cy="58514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مربع نص 2">
                <a:extLst>
                  <a:ext uri="{FF2B5EF4-FFF2-40B4-BE49-F238E27FC236}">
                    <a16:creationId xmlns:a16="http://schemas.microsoft.com/office/drawing/2014/main" id="{88CEBD20-C7B0-4E63-8E4C-98A211A4B103}"/>
                  </a:ext>
                </a:extLst>
              </p:cNvPr>
              <p:cNvSpPr txBox="1"/>
              <p:nvPr/>
            </p:nvSpPr>
            <p:spPr>
              <a:xfrm>
                <a:off x="637656" y="4711960"/>
                <a:ext cx="11081067" cy="12875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2" indent="-4572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1800" b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∀</m:t>
                    </m:r>
                  </m:oMath>
                </a14:m>
                <a:r>
                  <a:rPr lang="en-US" sz="1800" b="1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is usually pronounced “For all …”.</a:t>
                </a:r>
              </a:p>
              <a:p>
                <a:pPr lvl="2" indent="-4572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b="1" dirty="0">
                    <a:latin typeface="Arial" panose="020B0604020202020204" pitchFamily="34" charset="0"/>
                    <a:ea typeface="Times New Roman" panose="02020603050405020304" pitchFamily="18" charset="0"/>
                  </a:rPr>
                  <a:t>The sentence </a:t>
                </a:r>
                <a:r>
                  <a:rPr lang="en-US" b="1" dirty="0">
                    <a:latin typeface="Arial" panose="020B0604020202020204" pitchFamily="34" charset="0"/>
                  </a:rPr>
                  <a:t>says, </a:t>
                </a:r>
              </a:p>
              <a:p>
                <a:pPr marL="457200" lvl="2" algn="ctr">
                  <a:lnSpc>
                    <a:spcPct val="150000"/>
                  </a:lnSpc>
                </a:pPr>
                <a:r>
                  <a:rPr lang="en-US" b="1" dirty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“For all x, if x is a king, then x is a person”. </a:t>
                </a:r>
                <a:endParaRPr lang="en-US" b="1" dirty="0">
                  <a:solidFill>
                    <a:srgbClr val="FF0000"/>
                  </a:solidFill>
                  <a:latin typeface="Arial" panose="020B0604020202020204" pitchFamily="34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6" name="مربع نص 2">
                <a:extLst>
                  <a:ext uri="{FF2B5EF4-FFF2-40B4-BE49-F238E27FC236}">
                    <a16:creationId xmlns:a16="http://schemas.microsoft.com/office/drawing/2014/main" id="{88CEBD20-C7B0-4E63-8E4C-98A211A4B1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656" y="4711960"/>
                <a:ext cx="11081067" cy="1287532"/>
              </a:xfrm>
              <a:prstGeom prst="rect">
                <a:avLst/>
              </a:prstGeom>
              <a:blipFill>
                <a:blip r:embed="rId5"/>
                <a:stretch>
                  <a:fillRect b="-71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13427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Quantifiers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مربع نص 2">
                <a:extLst>
                  <a:ext uri="{FF2B5EF4-FFF2-40B4-BE49-F238E27FC236}">
                    <a16:creationId xmlns:a16="http://schemas.microsoft.com/office/drawing/2014/main" id="{98194B7B-2262-7A63-7A65-4402C1E6A48E}"/>
                  </a:ext>
                </a:extLst>
              </p:cNvPr>
              <p:cNvSpPr txBox="1"/>
              <p:nvPr/>
            </p:nvSpPr>
            <p:spPr>
              <a:xfrm>
                <a:off x="564953" y="877858"/>
                <a:ext cx="11081067" cy="41025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2" indent="-4572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200" b="1" dirty="0">
                    <a:sym typeface="Wingdings" panose="05000000000000000000" pitchFamily="2" charset="2"/>
                  </a:rPr>
                  <a:t>The symbol </a:t>
                </a:r>
                <a:r>
                  <a:rPr lang="en-US" sz="2200" b="1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x</a:t>
                </a:r>
                <a:r>
                  <a:rPr lang="en-US" sz="2200" b="1" dirty="0">
                    <a:sym typeface="Wingdings" panose="05000000000000000000" pitchFamily="2" charset="2"/>
                  </a:rPr>
                  <a:t> is called </a:t>
                </a:r>
                <a:r>
                  <a:rPr lang="en-US" sz="2200" b="1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variable</a:t>
                </a:r>
                <a:r>
                  <a:rPr lang="en-US" sz="2200" b="1" dirty="0">
                    <a:sym typeface="Wingdings" panose="05000000000000000000" pitchFamily="2" charset="2"/>
                  </a:rPr>
                  <a:t>.</a:t>
                </a:r>
              </a:p>
              <a:p>
                <a:pPr lvl="2" indent="-4572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200" b="1" dirty="0">
                    <a:sym typeface="Wingdings" panose="05000000000000000000" pitchFamily="2" charset="2"/>
                  </a:rPr>
                  <a:t>Variables are </a:t>
                </a:r>
                <a:r>
                  <a:rPr lang="en-US" sz="2200" b="1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lowercase</a:t>
                </a:r>
                <a:r>
                  <a:rPr lang="en-US" sz="2200" b="1" dirty="0">
                    <a:sym typeface="Wingdings" panose="05000000000000000000" pitchFamily="2" charset="2"/>
                  </a:rPr>
                  <a:t> letters.</a:t>
                </a:r>
              </a:p>
              <a:p>
                <a:pPr lvl="2" indent="-4572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200" b="1" dirty="0">
                    <a:sym typeface="Wingdings" panose="05000000000000000000" pitchFamily="2" charset="2"/>
                  </a:rPr>
                  <a:t>A  </a:t>
                </a:r>
                <a:r>
                  <a:rPr lang="en-US" sz="2200" b="1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variable is a term all by itself</a:t>
                </a:r>
                <a:r>
                  <a:rPr lang="en-US" sz="2200" b="1" dirty="0">
                    <a:sym typeface="Wingdings" panose="05000000000000000000" pitchFamily="2" charset="2"/>
                  </a:rPr>
                  <a:t>, and as such can also </a:t>
                </a:r>
                <a:r>
                  <a:rPr lang="en-US" sz="2200" b="1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serve as the argument</a:t>
                </a:r>
                <a:r>
                  <a:rPr lang="en-US" sz="2200" b="1" dirty="0">
                    <a:sym typeface="Wingdings" panose="05000000000000000000" pitchFamily="2" charset="2"/>
                  </a:rPr>
                  <a:t> of a function. </a:t>
                </a:r>
              </a:p>
              <a:p>
                <a:pPr lvl="2" indent="-4572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200" b="1" dirty="0"/>
                  <a:t>the sentence </a:t>
                </a:r>
                <a14:m>
                  <m:oMath xmlns:m="http://schemas.openxmlformats.org/officeDocument/2006/math">
                    <m:r>
                      <a:rPr lang="en-US" sz="2200" b="1">
                        <a:latin typeface="Cambria Math" panose="02040503050406030204" pitchFamily="18" charset="0"/>
                      </a:rPr>
                      <m:t>∀</m:t>
                    </m:r>
                  </m:oMath>
                </a14:m>
                <a:r>
                  <a:rPr lang="en-US" sz="2200" b="1" dirty="0"/>
                  <a:t>x P, where P is any logical expression, says that P is </a:t>
                </a:r>
                <a:r>
                  <a:rPr lang="en-US" sz="2200" b="1" dirty="0">
                    <a:solidFill>
                      <a:srgbClr val="FF0000"/>
                    </a:solidFill>
                  </a:rPr>
                  <a:t>true for every object x</a:t>
                </a:r>
                <a:r>
                  <a:rPr lang="en-US" sz="2200" b="1" dirty="0"/>
                  <a:t>.</a:t>
                </a:r>
              </a:p>
              <a:p>
                <a:pPr lvl="2" indent="-4572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200" b="1">
                        <a:latin typeface="Cambria Math" panose="02040503050406030204" pitchFamily="18" charset="0"/>
                      </a:rPr>
                      <m:t>∀</m:t>
                    </m:r>
                  </m:oMath>
                </a14:m>
                <a:r>
                  <a:rPr lang="en-US" sz="2200" b="1" dirty="0"/>
                  <a:t> x P is true in a give model if P is true in all </a:t>
                </a:r>
                <a:r>
                  <a:rPr lang="en-US" sz="2200" b="1" dirty="0">
                    <a:solidFill>
                      <a:srgbClr val="FF0000"/>
                    </a:solidFill>
                  </a:rPr>
                  <a:t>possible extended interpretations constructed from the interpretation given in the model</a:t>
                </a:r>
                <a:endParaRPr lang="en-US" sz="2200" b="1" dirty="0">
                  <a:solidFill>
                    <a:srgbClr val="FF0000"/>
                  </a:solidFill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مربع نص 2">
                <a:extLst>
                  <a:ext uri="{FF2B5EF4-FFF2-40B4-BE49-F238E27FC236}">
                    <a16:creationId xmlns:a16="http://schemas.microsoft.com/office/drawing/2014/main" id="{98194B7B-2262-7A63-7A65-4402C1E6A4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953" y="877858"/>
                <a:ext cx="11081067" cy="4102533"/>
              </a:xfrm>
              <a:prstGeom prst="rect">
                <a:avLst/>
              </a:prstGeom>
              <a:blipFill>
                <a:blip r:embed="rId3"/>
                <a:stretch>
                  <a:fillRect r="-771" b="-20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94506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Quantifiers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مربع نص 2">
                <a:extLst>
                  <a:ext uri="{FF2B5EF4-FFF2-40B4-BE49-F238E27FC236}">
                    <a16:creationId xmlns:a16="http://schemas.microsoft.com/office/drawing/2014/main" id="{98194B7B-2262-7A63-7A65-4402C1E6A48E}"/>
                  </a:ext>
                </a:extLst>
              </p:cNvPr>
              <p:cNvSpPr txBox="1"/>
              <p:nvPr/>
            </p:nvSpPr>
            <p:spPr>
              <a:xfrm>
                <a:off x="564953" y="877858"/>
                <a:ext cx="11081067" cy="14710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lvl="2" algn="ctr">
                  <a:lnSpc>
                    <a:spcPct val="150000"/>
                  </a:lnSpc>
                </a:pPr>
                <a:r>
                  <a:rPr lang="en-US" sz="1800" b="1" dirty="0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Existential quantification</a:t>
                </a:r>
                <a:r>
                  <a:rPr lang="en-US" sz="1800" dirty="0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∃</m:t>
                        </m:r>
                      </m:e>
                    </m:d>
                  </m:oMath>
                </a14:m>
                <a:endParaRPr lang="en-US" sz="1800" dirty="0">
                  <a:solidFill>
                    <a:srgbClr val="FF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marL="800100" lvl="2" indent="-3429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200" b="1" dirty="0">
                    <a:sym typeface="Wingdings" panose="05000000000000000000" pitchFamily="2" charset="2"/>
                  </a:rPr>
                  <a:t>Make statement about </a:t>
                </a:r>
                <a:r>
                  <a:rPr lang="en-US" sz="2200" b="1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some object</a:t>
                </a:r>
                <a:r>
                  <a:rPr lang="en-US" sz="2200" b="1" dirty="0">
                    <a:sym typeface="Wingdings" panose="05000000000000000000" pitchFamily="2" charset="2"/>
                  </a:rPr>
                  <a:t> in the universe with naming it.</a:t>
                </a:r>
              </a:p>
              <a:p>
                <a:pPr marL="800100" lvl="2" indent="-3429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200" b="1" dirty="0">
                    <a:sym typeface="Wingdings" panose="05000000000000000000" pitchFamily="2" charset="2"/>
                  </a:rPr>
                  <a:t>For example, to say “</a:t>
                </a:r>
                <a:r>
                  <a:rPr lang="en-US" sz="2200" b="1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King John has a crown on his head</a:t>
                </a:r>
                <a:r>
                  <a:rPr lang="en-US" sz="2200" b="1" dirty="0">
                    <a:sym typeface="Wingdings" panose="05000000000000000000" pitchFamily="2" charset="2"/>
                  </a:rPr>
                  <a:t>” </a:t>
                </a:r>
              </a:p>
            </p:txBody>
          </p:sp>
        </mc:Choice>
        <mc:Fallback xmlns="">
          <p:sp>
            <p:nvSpPr>
              <p:cNvPr id="3" name="مربع نص 2">
                <a:extLst>
                  <a:ext uri="{FF2B5EF4-FFF2-40B4-BE49-F238E27FC236}">
                    <a16:creationId xmlns:a16="http://schemas.microsoft.com/office/drawing/2014/main" id="{98194B7B-2262-7A63-7A65-4402C1E6A4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953" y="877858"/>
                <a:ext cx="11081067" cy="1471044"/>
              </a:xfrm>
              <a:prstGeom prst="rect">
                <a:avLst/>
              </a:prstGeom>
              <a:blipFill>
                <a:blip r:embed="rId3"/>
                <a:stretch>
                  <a:fillRect b="-78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652F732C-32F5-4FA9-9036-B086AD78397F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4338735" y="2415493"/>
            <a:ext cx="3859225" cy="67421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مربع نص 2">
                <a:extLst>
                  <a:ext uri="{FF2B5EF4-FFF2-40B4-BE49-F238E27FC236}">
                    <a16:creationId xmlns:a16="http://schemas.microsoft.com/office/drawing/2014/main" id="{54DD6DBD-38DC-4948-B2E6-EC22DEF5667C}"/>
                  </a:ext>
                </a:extLst>
              </p:cNvPr>
              <p:cNvSpPr txBox="1"/>
              <p:nvPr/>
            </p:nvSpPr>
            <p:spPr>
              <a:xfrm>
                <a:off x="727813" y="3032770"/>
                <a:ext cx="11081067" cy="2071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800100" lvl="2" indent="-3429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200" b="1">
                        <a:latin typeface="Cambria Math" panose="02040503050406030204" pitchFamily="18" charset="0"/>
                      </a:rPr>
                      <m:t>∃</m:t>
                    </m:r>
                    <m:r>
                      <a:rPr lang="en-US" sz="2200" b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200" b="1" dirty="0"/>
                  <a:t> is pronounced “</a:t>
                </a:r>
                <a:r>
                  <a:rPr lang="en-US" sz="2200" b="1" dirty="0">
                    <a:solidFill>
                      <a:srgbClr val="FF0000"/>
                    </a:solidFill>
                  </a:rPr>
                  <a:t>There exists an x such that …..</a:t>
                </a:r>
                <a:r>
                  <a:rPr lang="en-US" sz="2200" b="1" dirty="0"/>
                  <a:t>” or “</a:t>
                </a:r>
                <a:r>
                  <a:rPr lang="en-US" sz="2200" b="1" dirty="0">
                    <a:solidFill>
                      <a:srgbClr val="FF0000"/>
                    </a:solidFill>
                  </a:rPr>
                  <a:t>For some x ….</a:t>
                </a:r>
                <a:r>
                  <a:rPr lang="en-US" sz="2200" b="1" dirty="0"/>
                  <a:t>”.</a:t>
                </a:r>
              </a:p>
              <a:p>
                <a:pPr marL="800100" lvl="2" indent="-3429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200" b="1" dirty="0"/>
                  <a:t>The sentence </a:t>
                </a:r>
                <a14:m>
                  <m:oMath xmlns:m="http://schemas.openxmlformats.org/officeDocument/2006/math">
                    <m:r>
                      <a:rPr lang="en-US" sz="2200" b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∃</m:t>
                    </m:r>
                    <m:r>
                      <a:rPr lang="en-US" sz="2200" b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200" b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200" b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2200" b="1" dirty="0">
                    <a:solidFill>
                      <a:srgbClr val="FF0000"/>
                    </a:solidFill>
                  </a:rPr>
                  <a:t> </a:t>
                </a:r>
                <a:r>
                  <a:rPr lang="en-US" sz="2200" b="1" dirty="0"/>
                  <a:t>is true for </a:t>
                </a:r>
                <a:r>
                  <a:rPr lang="en-US" sz="2200" b="1" dirty="0">
                    <a:solidFill>
                      <a:srgbClr val="FF0000"/>
                    </a:solidFill>
                  </a:rPr>
                  <a:t>at least one object x</a:t>
                </a:r>
                <a:r>
                  <a:rPr lang="en-US" sz="2200" b="1" dirty="0"/>
                  <a:t>. </a:t>
                </a:r>
              </a:p>
              <a:p>
                <a:pPr marL="800100" lvl="2" indent="-3429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200" b="1" dirty="0">
                    <a:solidFill>
                      <a:srgbClr val="FF0000"/>
                    </a:solidFill>
                  </a:rPr>
                  <a:t>Precisely</a:t>
                </a:r>
                <a:r>
                  <a:rPr lang="en-US" sz="2200" b="1" dirty="0"/>
                  <a:t>, </a:t>
                </a:r>
                <a14:m>
                  <m:oMath xmlns:m="http://schemas.openxmlformats.org/officeDocument/2006/math">
                    <m:r>
                      <a:rPr lang="en-US" sz="2200" b="1">
                        <a:latin typeface="Cambria Math" panose="02040503050406030204" pitchFamily="18" charset="0"/>
                      </a:rPr>
                      <m:t>∃</m:t>
                    </m:r>
                    <m:r>
                      <a:rPr lang="en-US" sz="2200" b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200" b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200" b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2200" b="1" dirty="0"/>
                  <a:t> is true in a given model if P is true in at least one extended interpretation that assigns x to a domain element. </a:t>
                </a:r>
                <a:endParaRPr lang="en-US" sz="2200" b="1" dirty="0">
                  <a:sym typeface="Wingdings" panose="05000000000000000000" pitchFamily="2" charset="2"/>
                </a:endParaRPr>
              </a:p>
            </p:txBody>
          </p:sp>
        </mc:Choice>
        <mc:Fallback>
          <p:sp>
            <p:nvSpPr>
              <p:cNvPr id="6" name="مربع نص 2">
                <a:extLst>
                  <a:ext uri="{FF2B5EF4-FFF2-40B4-BE49-F238E27FC236}">
                    <a16:creationId xmlns:a16="http://schemas.microsoft.com/office/drawing/2014/main" id="{54DD6DBD-38DC-4948-B2E6-EC22DEF566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813" y="3032770"/>
                <a:ext cx="11081067" cy="2071208"/>
              </a:xfrm>
              <a:prstGeom prst="rect">
                <a:avLst/>
              </a:prstGeom>
              <a:blipFill>
                <a:blip r:embed="rId5"/>
                <a:stretch>
                  <a:fillRect r="-715" b="-50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28074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Nested Quantifiers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98194B7B-2262-7A63-7A65-4402C1E6A48E}"/>
              </a:ext>
            </a:extLst>
          </p:cNvPr>
          <p:cNvSpPr txBox="1"/>
          <p:nvPr/>
        </p:nvSpPr>
        <p:spPr>
          <a:xfrm>
            <a:off x="564953" y="877858"/>
            <a:ext cx="11081067" cy="2071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b="1" dirty="0">
                <a:sym typeface="Wingdings" panose="05000000000000000000" pitchFamily="2" charset="2"/>
              </a:rPr>
              <a:t>We will often want to express </a:t>
            </a:r>
            <a:r>
              <a:rPr lang="en-US" sz="2200" b="1" dirty="0">
                <a:solidFill>
                  <a:srgbClr val="FF0000"/>
                </a:solidFill>
                <a:sym typeface="Wingdings" panose="05000000000000000000" pitchFamily="2" charset="2"/>
              </a:rPr>
              <a:t>more complex sentences using multiple quantifiers</a:t>
            </a:r>
            <a:r>
              <a:rPr lang="en-US" sz="2200" b="1" dirty="0">
                <a:sym typeface="Wingdings" panose="05000000000000000000" pitchFamily="2" charset="2"/>
              </a:rPr>
              <a:t>. </a:t>
            </a:r>
          </a:p>
          <a:p>
            <a:pPr marL="800100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b="1" dirty="0">
                <a:sym typeface="Wingdings" panose="05000000000000000000" pitchFamily="2" charset="2"/>
              </a:rPr>
              <a:t>The simplest case is where the </a:t>
            </a:r>
            <a:r>
              <a:rPr lang="en-US" sz="2200" b="1" dirty="0">
                <a:solidFill>
                  <a:srgbClr val="FF0000"/>
                </a:solidFill>
                <a:sym typeface="Wingdings" panose="05000000000000000000" pitchFamily="2" charset="2"/>
              </a:rPr>
              <a:t>quantifiers are of the same type</a:t>
            </a:r>
            <a:r>
              <a:rPr lang="en-US" sz="2200" b="1" dirty="0">
                <a:sym typeface="Wingdings" panose="05000000000000000000" pitchFamily="2" charset="2"/>
              </a:rPr>
              <a:t>.</a:t>
            </a:r>
          </a:p>
          <a:p>
            <a:pPr marL="800100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b="1" dirty="0">
                <a:sym typeface="Wingdings" panose="05000000000000000000" pitchFamily="2" charset="2"/>
              </a:rPr>
              <a:t>For example</a:t>
            </a:r>
          </a:p>
          <a:p>
            <a:pPr marL="457200" lvl="2" algn="ctr">
              <a:lnSpc>
                <a:spcPct val="150000"/>
              </a:lnSpc>
            </a:pPr>
            <a:r>
              <a:rPr lang="en-US" sz="2200" b="1" dirty="0">
                <a:sym typeface="Wingdings" panose="05000000000000000000" pitchFamily="2" charset="2"/>
              </a:rPr>
              <a:t>“</a:t>
            </a:r>
            <a:r>
              <a:rPr lang="en-US" sz="2200" b="1" dirty="0">
                <a:solidFill>
                  <a:srgbClr val="FF0000"/>
                </a:solidFill>
                <a:sym typeface="Wingdings" panose="05000000000000000000" pitchFamily="2" charset="2"/>
              </a:rPr>
              <a:t>Brother are Siblings</a:t>
            </a:r>
            <a:r>
              <a:rPr lang="en-US" sz="2200" b="1" dirty="0">
                <a:sym typeface="Wingdings" panose="05000000000000000000" pitchFamily="2" charset="2"/>
              </a:rPr>
              <a:t>” 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46F40D4-45B7-48BA-BC2E-C5A212097BB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4000461" y="2949066"/>
            <a:ext cx="4210050" cy="394970"/>
          </a:xfrm>
          <a:prstGeom prst="rect">
            <a:avLst/>
          </a:prstGeom>
        </p:spPr>
      </p:pic>
      <p:sp>
        <p:nvSpPr>
          <p:cNvPr id="8" name="مربع نص 2">
            <a:extLst>
              <a:ext uri="{FF2B5EF4-FFF2-40B4-BE49-F238E27FC236}">
                <a16:creationId xmlns:a16="http://schemas.microsoft.com/office/drawing/2014/main" id="{0E93F058-C2A9-4E0A-906D-1E31547DEB70}"/>
              </a:ext>
            </a:extLst>
          </p:cNvPr>
          <p:cNvSpPr txBox="1"/>
          <p:nvPr/>
        </p:nvSpPr>
        <p:spPr>
          <a:xfrm>
            <a:off x="555466" y="3344036"/>
            <a:ext cx="11081067" cy="1563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b="1" dirty="0">
                <a:sym typeface="Wingdings" panose="05000000000000000000" pitchFamily="2" charset="2"/>
              </a:rPr>
              <a:t>Consecutive quantifiers of the same type can be written as </a:t>
            </a:r>
            <a:r>
              <a:rPr lang="en-US" sz="2200" b="1" dirty="0">
                <a:solidFill>
                  <a:srgbClr val="FF0000"/>
                </a:solidFill>
                <a:sym typeface="Wingdings" panose="05000000000000000000" pitchFamily="2" charset="2"/>
              </a:rPr>
              <a:t>one quantifier with several variables</a:t>
            </a:r>
            <a:r>
              <a:rPr lang="en-US" sz="2200" b="1" dirty="0">
                <a:sym typeface="Wingdings" panose="05000000000000000000" pitchFamily="2" charset="2"/>
              </a:rPr>
              <a:t>.</a:t>
            </a:r>
          </a:p>
          <a:p>
            <a:pPr marL="800100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b="1" dirty="0">
                <a:sym typeface="Wingdings" panose="05000000000000000000" pitchFamily="2" charset="2"/>
              </a:rPr>
              <a:t>For example, to say that </a:t>
            </a:r>
            <a:r>
              <a:rPr lang="en-US" sz="2200" b="1" dirty="0">
                <a:solidFill>
                  <a:srgbClr val="FF0000"/>
                </a:solidFill>
                <a:sym typeface="Wingdings" panose="05000000000000000000" pitchFamily="2" charset="2"/>
              </a:rPr>
              <a:t>siblinghood is a symmetric relationship</a:t>
            </a:r>
            <a:r>
              <a:rPr lang="en-US" sz="2200" b="1" dirty="0">
                <a:sym typeface="Wingdings" panose="05000000000000000000" pitchFamily="2" charset="2"/>
              </a:rPr>
              <a:t>, we can write.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60DB503-C209-44A9-BEFC-7306354D718D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4000461" y="5096498"/>
            <a:ext cx="4305300" cy="518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0983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Nested Quantifiers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98194B7B-2262-7A63-7A65-4402C1E6A48E}"/>
              </a:ext>
            </a:extLst>
          </p:cNvPr>
          <p:cNvSpPr txBox="1"/>
          <p:nvPr/>
        </p:nvSpPr>
        <p:spPr>
          <a:xfrm>
            <a:off x="564953" y="877858"/>
            <a:ext cx="11081067" cy="547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b="1" dirty="0">
                <a:sym typeface="Wingdings" panose="05000000000000000000" pitchFamily="2" charset="2"/>
              </a:rPr>
              <a:t>In other cases, we will have mixtures. “</a:t>
            </a:r>
            <a:r>
              <a:rPr lang="en-US" sz="2200" b="1" dirty="0">
                <a:solidFill>
                  <a:srgbClr val="FF0000"/>
                </a:solidFill>
                <a:sym typeface="Wingdings" panose="05000000000000000000" pitchFamily="2" charset="2"/>
              </a:rPr>
              <a:t>Everybody loves somebody</a:t>
            </a:r>
            <a:r>
              <a:rPr lang="en-US" sz="2200" b="1" dirty="0">
                <a:sym typeface="Wingdings" panose="05000000000000000000" pitchFamily="2" charset="2"/>
              </a:rPr>
              <a:t>”.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6DD3908-E8CB-4895-8217-DC77E2DE58FE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4784971" y="1531938"/>
            <a:ext cx="2622057" cy="470665"/>
          </a:xfrm>
          <a:prstGeom prst="rect">
            <a:avLst/>
          </a:prstGeom>
        </p:spPr>
      </p:pic>
      <p:sp>
        <p:nvSpPr>
          <p:cNvPr id="11" name="مربع نص 2">
            <a:extLst>
              <a:ext uri="{FF2B5EF4-FFF2-40B4-BE49-F238E27FC236}">
                <a16:creationId xmlns:a16="http://schemas.microsoft.com/office/drawing/2014/main" id="{D8959C67-B4EC-4DB5-A4E1-E299593BF6B8}"/>
              </a:ext>
            </a:extLst>
          </p:cNvPr>
          <p:cNvSpPr txBox="1"/>
          <p:nvPr/>
        </p:nvSpPr>
        <p:spPr>
          <a:xfrm>
            <a:off x="555465" y="2073364"/>
            <a:ext cx="11081067" cy="547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b="1" dirty="0">
                <a:sym typeface="Wingdings" panose="05000000000000000000" pitchFamily="2" charset="2"/>
              </a:rPr>
              <a:t>On the other hand, to say “ </a:t>
            </a:r>
            <a:r>
              <a:rPr lang="en-US" sz="2200" b="1" dirty="0">
                <a:solidFill>
                  <a:srgbClr val="FF0000"/>
                </a:solidFill>
                <a:sym typeface="Wingdings" panose="05000000000000000000" pitchFamily="2" charset="2"/>
              </a:rPr>
              <a:t>There is someone who  loved by everyone</a:t>
            </a:r>
            <a:r>
              <a:rPr lang="en-US" sz="2200" b="1" dirty="0">
                <a:sym typeface="Wingdings" panose="05000000000000000000" pitchFamily="2" charset="2"/>
              </a:rPr>
              <a:t>”.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FA9B0CC-31D6-491B-89BB-8D5DE5D6DA71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4025074" y="2805385"/>
            <a:ext cx="4141851" cy="54771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مربع نص 2">
                <a:extLst>
                  <a:ext uri="{FF2B5EF4-FFF2-40B4-BE49-F238E27FC236}">
                    <a16:creationId xmlns:a16="http://schemas.microsoft.com/office/drawing/2014/main" id="{782504CD-12E3-45CC-9013-542235840920}"/>
                  </a:ext>
                </a:extLst>
              </p:cNvPr>
              <p:cNvSpPr txBox="1"/>
              <p:nvPr/>
            </p:nvSpPr>
            <p:spPr>
              <a:xfrm>
                <a:off x="555464" y="3504902"/>
                <a:ext cx="11081067" cy="23310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800100" lvl="2" indent="-3429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200" b="1" dirty="0">
                    <a:sym typeface="Wingdings" panose="05000000000000000000" pitchFamily="2" charset="2"/>
                  </a:rPr>
                  <a:t>The </a:t>
                </a:r>
                <a:r>
                  <a:rPr lang="en-US" sz="2200" b="1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order of quantification</a:t>
                </a:r>
                <a:r>
                  <a:rPr lang="en-US" sz="2200" b="1" dirty="0">
                    <a:sym typeface="Wingdings" panose="05000000000000000000" pitchFamily="2" charset="2"/>
                  </a:rPr>
                  <a:t> is therefore very </a:t>
                </a:r>
                <a:r>
                  <a:rPr lang="en-US" sz="2200" b="1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important</a:t>
                </a:r>
                <a:r>
                  <a:rPr lang="en-US" sz="2200" b="1" dirty="0">
                    <a:sym typeface="Wingdings" panose="05000000000000000000" pitchFamily="2" charset="2"/>
                  </a:rPr>
                  <a:t>.</a:t>
                </a:r>
              </a:p>
              <a:p>
                <a:pPr marL="800100" lvl="2" indent="-3429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200" b="1" dirty="0">
                    <a:sym typeface="Wingdings" panose="05000000000000000000" pitchFamily="2" charset="2"/>
                  </a:rPr>
                  <a:t>It becomes clearer if we insert parentheses. </a:t>
                </a:r>
              </a:p>
              <a:p>
                <a:pPr marL="457200" lvl="2" algn="just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∀ </m:t>
                    </m:r>
                    <m:r>
                      <a:rPr lang="en-US" sz="280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80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(∃ </m:t>
                    </m:r>
                    <m:r>
                      <a:rPr lang="en-US" sz="280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US" sz="280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280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𝐿𝑜𝑣𝑒𝑠</m:t>
                    </m:r>
                    <m:d>
                      <m:dPr>
                        <m:ctrlPr>
                          <a:rPr lang="en-US" sz="2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𝑥</m:t>
                        </m:r>
                        <m:r>
                          <a:rPr lang="en-US" sz="2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sz="2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</m:d>
                    <m:r>
                      <a:rPr lang="en-US" sz="2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sz="2800" dirty="0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-- &gt; </a:t>
                </a:r>
                <a:r>
                  <a:rPr lang="en-US" sz="2800" dirty="0">
                    <a:solidFill>
                      <a:srgbClr val="FF0000"/>
                    </a:solidFill>
                  </a:rPr>
                  <a:t>everyone loves someone.</a:t>
                </a:r>
              </a:p>
              <a:p>
                <a:pPr marL="457200" lvl="2" algn="just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∃ </m:t>
                    </m:r>
                    <m:r>
                      <a:rPr lang="en-US" sz="280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US" sz="280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(∀ </m:t>
                    </m:r>
                    <m:r>
                      <a:rPr lang="en-US" sz="280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80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280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𝐿𝑜𝑣𝑒𝑠</m:t>
                    </m:r>
                    <m:d>
                      <m:dPr>
                        <m:ctrlPr>
                          <a:rPr lang="en-US" sz="2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𝑥</m:t>
                        </m:r>
                        <m:r>
                          <a:rPr lang="en-US" sz="2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sz="2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</m:d>
                    <m:r>
                      <a:rPr lang="en-US" sz="2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sz="2800" dirty="0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dirty="0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sym typeface="Wingdings" panose="05000000000000000000" pitchFamily="2" charset="2"/>
                  </a:rPr>
                  <a:t> someone is being loved by everybody. </a:t>
                </a:r>
                <a:endParaRPr lang="en-US" sz="3600" b="1" dirty="0">
                  <a:solidFill>
                    <a:srgbClr val="FF0000"/>
                  </a:solidFill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13" name="مربع نص 2">
                <a:extLst>
                  <a:ext uri="{FF2B5EF4-FFF2-40B4-BE49-F238E27FC236}">
                    <a16:creationId xmlns:a16="http://schemas.microsoft.com/office/drawing/2014/main" id="{782504CD-12E3-45CC-9013-5422358409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464" y="3504902"/>
                <a:ext cx="11081067" cy="2331087"/>
              </a:xfrm>
              <a:prstGeom prst="rect">
                <a:avLst/>
              </a:prstGeom>
              <a:blipFill>
                <a:blip r:embed="rId5"/>
                <a:stretch>
                  <a:fillRect b="-60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06478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ctrTitle"/>
              </p:nvPr>
            </p:nvSpPr>
            <p:spPr>
              <a:xfrm>
                <a:off x="307975" y="137051"/>
                <a:ext cx="11595025" cy="935728"/>
              </a:xfrm>
            </p:spPr>
            <p:txBody>
              <a:bodyPr>
                <a:normAutofit/>
              </a:bodyPr>
              <a:lstStyle/>
              <a:p>
                <a:pPr marL="0" marR="0" algn="ctr">
                  <a:lnSpc>
                    <a:spcPct val="150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3200" b="1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Connections between </a:t>
                </a:r>
                <a14:m>
                  <m:oMath xmlns:m="http://schemas.openxmlformats.org/officeDocument/2006/math">
                    <m:r>
                      <a:rPr lang="en-US" sz="3200" b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∀</m:t>
                    </m:r>
                  </m:oMath>
                </a14:m>
                <a:r>
                  <a:rPr lang="en-US" sz="3200" b="1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3200" b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∃</m:t>
                    </m:r>
                  </m:oMath>
                </a14:m>
                <a:endParaRPr lang="en-US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307975" y="137051"/>
                <a:ext cx="11595025" cy="935728"/>
              </a:xfrm>
              <a:blipFill>
                <a:blip r:embed="rId3"/>
                <a:stretch>
                  <a:fillRect b="-201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98194B7B-2262-7A63-7A65-4402C1E6A48E}"/>
              </a:ext>
            </a:extLst>
          </p:cNvPr>
          <p:cNvSpPr txBox="1"/>
          <p:nvPr/>
        </p:nvSpPr>
        <p:spPr>
          <a:xfrm>
            <a:off x="460375" y="1072779"/>
            <a:ext cx="11081067" cy="3786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sym typeface="Wingdings" panose="05000000000000000000" pitchFamily="2" charset="2"/>
              </a:rPr>
              <a:t>The two quantifiers are actually </a:t>
            </a:r>
            <a:r>
              <a:rPr lang="en-US" sz="2800" b="1" dirty="0">
                <a:solidFill>
                  <a:srgbClr val="FF0000"/>
                </a:solidFill>
                <a:sym typeface="Wingdings" panose="05000000000000000000" pitchFamily="2" charset="2"/>
              </a:rPr>
              <a:t>connected</a:t>
            </a:r>
            <a:r>
              <a:rPr lang="en-US" sz="2800" b="1" dirty="0">
                <a:sym typeface="Wingdings" panose="05000000000000000000" pitchFamily="2" charset="2"/>
              </a:rPr>
              <a:t> with each other throw </a:t>
            </a:r>
            <a:r>
              <a:rPr lang="en-US" sz="2800" b="1" dirty="0">
                <a:solidFill>
                  <a:srgbClr val="FF0000"/>
                </a:solidFill>
                <a:sym typeface="Wingdings" panose="05000000000000000000" pitchFamily="2" charset="2"/>
              </a:rPr>
              <a:t>negations</a:t>
            </a:r>
            <a:r>
              <a:rPr lang="en-US" sz="2800" b="1" dirty="0">
                <a:sym typeface="Wingdings" panose="05000000000000000000" pitchFamily="2" charset="2"/>
              </a:rPr>
              <a:t>.</a:t>
            </a:r>
          </a:p>
          <a:p>
            <a:pPr marL="800100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sym typeface="Wingdings" panose="05000000000000000000" pitchFamily="2" charset="2"/>
              </a:rPr>
              <a:t>For example, asserting that:</a:t>
            </a:r>
          </a:p>
          <a:p>
            <a:pPr marL="457200" lvl="2" algn="ctr">
              <a:lnSpc>
                <a:spcPct val="150000"/>
              </a:lnSpc>
            </a:pPr>
            <a:r>
              <a:rPr lang="en-US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“</a:t>
            </a:r>
            <a:r>
              <a:rPr lang="en-US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everyone dislikes parsnips</a:t>
            </a:r>
            <a:r>
              <a:rPr lang="en-US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”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marL="800100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sym typeface="Wingdings" panose="05000000000000000000" pitchFamily="2" charset="2"/>
              </a:rPr>
              <a:t>Is the same asserting there:</a:t>
            </a:r>
            <a:endParaRPr lang="en-US" sz="2800" b="1" dirty="0">
              <a:sym typeface="Wingdings" panose="05000000000000000000" pitchFamily="2" charset="2"/>
            </a:endParaRPr>
          </a:p>
          <a:p>
            <a:pPr marL="457200" lvl="2" algn="ctr">
              <a:lnSpc>
                <a:spcPct val="150000"/>
              </a:lnSpc>
            </a:pP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“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there does not exist someone who likes them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”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384382E-709D-415E-B1DE-390796EEE675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2625789" y="5122818"/>
            <a:ext cx="6940421" cy="649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4449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ctrTitle"/>
              </p:nvPr>
            </p:nvSpPr>
            <p:spPr>
              <a:xfrm>
                <a:off x="307975" y="137051"/>
                <a:ext cx="11595025" cy="935728"/>
              </a:xfrm>
            </p:spPr>
            <p:txBody>
              <a:bodyPr>
                <a:normAutofit/>
              </a:bodyPr>
              <a:lstStyle/>
              <a:p>
                <a:pPr marL="0" marR="0" algn="ctr">
                  <a:lnSpc>
                    <a:spcPct val="150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3200" b="1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Connections between </a:t>
                </a:r>
                <a14:m>
                  <m:oMath xmlns:m="http://schemas.openxmlformats.org/officeDocument/2006/math">
                    <m:r>
                      <a:rPr lang="en-US" sz="3200" b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∀</m:t>
                    </m:r>
                  </m:oMath>
                </a14:m>
                <a:r>
                  <a:rPr lang="en-US" sz="3200" b="1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3200" b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∃</m:t>
                    </m:r>
                  </m:oMath>
                </a14:m>
                <a:endParaRPr lang="en-US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307975" y="137051"/>
                <a:ext cx="11595025" cy="935728"/>
              </a:xfrm>
              <a:blipFill>
                <a:blip r:embed="rId3"/>
                <a:stretch>
                  <a:fillRect b="-201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مربع نص 2">
                <a:extLst>
                  <a:ext uri="{FF2B5EF4-FFF2-40B4-BE49-F238E27FC236}">
                    <a16:creationId xmlns:a16="http://schemas.microsoft.com/office/drawing/2014/main" id="{98194B7B-2262-7A63-7A65-4402C1E6A48E}"/>
                  </a:ext>
                </a:extLst>
              </p:cNvPr>
              <p:cNvSpPr txBox="1"/>
              <p:nvPr/>
            </p:nvSpPr>
            <p:spPr>
              <a:xfrm>
                <a:off x="460375" y="1072779"/>
                <a:ext cx="11081067" cy="20608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800100" lvl="2" indent="-3429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200" b="1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sym typeface="Wingdings" panose="05000000000000000000" pitchFamily="2" charset="2"/>
                  </a:rPr>
                  <a:t>Because </a:t>
                </a:r>
                <a14:m>
                  <m:oMath xmlns:m="http://schemas.openxmlformats.org/officeDocument/2006/math">
                    <m:r>
                      <a:rPr lang="en-US" sz="2200" b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∀</m:t>
                    </m:r>
                  </m:oMath>
                </a14:m>
                <a:r>
                  <a:rPr lang="en-US" sz="2200" b="1" dirty="0">
                    <a:latin typeface="Arial" panose="020B0604020202020204" pitchFamily="34" charset="0"/>
                    <a:ea typeface="Times New Roman" panose="02020603050405020304" pitchFamily="18" charset="0"/>
                  </a:rPr>
                  <a:t> is really a </a:t>
                </a:r>
                <a:r>
                  <a:rPr lang="en-US" sz="2200" b="1" dirty="0">
                    <a:solidFill>
                      <a:srgbClr val="FF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</a:rPr>
                  <a:t>conjunction</a:t>
                </a:r>
                <a:r>
                  <a:rPr lang="en-US" sz="2200" b="1" dirty="0">
                    <a:latin typeface="Arial" panose="020B0604020202020204" pitchFamily="34" charset="0"/>
                    <a:ea typeface="Times New Roman" panose="02020603050405020304" pitchFamily="18" charset="0"/>
                  </a:rPr>
                  <a:t> over the universe of objects and </a:t>
                </a:r>
                <a14:m>
                  <m:oMath xmlns:m="http://schemas.openxmlformats.org/officeDocument/2006/math">
                    <m:r>
                      <a:rPr lang="en-US" sz="2200" b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∃</m:t>
                    </m:r>
                  </m:oMath>
                </a14:m>
                <a:r>
                  <a:rPr lang="en-US" sz="2200" b="1" dirty="0">
                    <a:latin typeface="Arial" panose="020B0604020202020204" pitchFamily="34" charset="0"/>
                    <a:ea typeface="Times New Roman" panose="02020603050405020304" pitchFamily="18" charset="0"/>
                  </a:rPr>
                  <a:t> is a </a:t>
                </a:r>
                <a:r>
                  <a:rPr lang="en-US" sz="2200" b="1" dirty="0">
                    <a:solidFill>
                      <a:srgbClr val="FF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</a:rPr>
                  <a:t>disjunction</a:t>
                </a:r>
                <a:r>
                  <a:rPr lang="en-US" sz="2200" b="1" dirty="0">
                    <a:latin typeface="Arial" panose="020B0604020202020204" pitchFamily="34" charset="0"/>
                    <a:ea typeface="Times New Roman" panose="02020603050405020304" pitchFamily="18" charset="0"/>
                  </a:rPr>
                  <a:t>.</a:t>
                </a:r>
              </a:p>
              <a:p>
                <a:pPr marL="800100" lvl="2" indent="-3429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200" b="1" dirty="0">
                    <a:solidFill>
                      <a:srgbClr val="FF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</a:rPr>
                  <a:t>De Morgan’s </a:t>
                </a:r>
                <a:r>
                  <a:rPr lang="en-US" sz="2200" b="1" dirty="0">
                    <a:latin typeface="Arial" panose="020B0604020202020204" pitchFamily="34" charset="0"/>
                    <a:ea typeface="Times New Roman" panose="02020603050405020304" pitchFamily="18" charset="0"/>
                  </a:rPr>
                  <a:t>rules can be applied.</a:t>
                </a:r>
              </a:p>
              <a:p>
                <a:pPr marL="800100" lvl="2" indent="-3429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200" b="1" dirty="0">
                    <a:latin typeface="Arial" panose="020B0604020202020204" pitchFamily="34" charset="0"/>
                  </a:rPr>
                  <a:t>De Morgan rules for quantified and unquantified sentences are as follows.</a:t>
                </a:r>
              </a:p>
            </p:txBody>
          </p:sp>
        </mc:Choice>
        <mc:Fallback xmlns="">
          <p:sp>
            <p:nvSpPr>
              <p:cNvPr id="3" name="مربع نص 2">
                <a:extLst>
                  <a:ext uri="{FF2B5EF4-FFF2-40B4-BE49-F238E27FC236}">
                    <a16:creationId xmlns:a16="http://schemas.microsoft.com/office/drawing/2014/main" id="{98194B7B-2262-7A63-7A65-4402C1E6A4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375" y="1072779"/>
                <a:ext cx="11081067" cy="2060885"/>
              </a:xfrm>
              <a:prstGeom prst="rect">
                <a:avLst/>
              </a:prstGeom>
              <a:blipFill>
                <a:blip r:embed="rId4"/>
                <a:stretch>
                  <a:fillRect r="-771" b="-50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8ABF00FA-4CD5-4FFE-ADD1-80CD6E1B61A9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2817844" y="3429000"/>
            <a:ext cx="7080536" cy="2286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7284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Equality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98194B7B-2262-7A63-7A65-4402C1E6A48E}"/>
              </a:ext>
            </a:extLst>
          </p:cNvPr>
          <p:cNvSpPr txBox="1"/>
          <p:nvPr/>
        </p:nvSpPr>
        <p:spPr>
          <a:xfrm>
            <a:off x="460375" y="1072779"/>
            <a:ext cx="11081067" cy="1553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b="1" dirty="0">
                <a:latin typeface="Arial" panose="020B0604020202020204" pitchFamily="34" charset="0"/>
                <a:sym typeface="Wingdings" panose="05000000000000000000" pitchFamily="2" charset="2"/>
              </a:rPr>
              <a:t>First order logic includes one 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more way to make atomic sentences</a:t>
            </a:r>
            <a:r>
              <a:rPr lang="en-US" sz="2200" b="1" dirty="0">
                <a:latin typeface="Arial" panose="020B0604020202020204" pitchFamily="34" charset="0"/>
                <a:sym typeface="Wingdings" panose="05000000000000000000" pitchFamily="2" charset="2"/>
              </a:rPr>
              <a:t>.</a:t>
            </a:r>
          </a:p>
          <a:p>
            <a:pPr marL="800100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b="1" dirty="0">
                <a:latin typeface="Arial" panose="020B0604020202020204" pitchFamily="34" charset="0"/>
                <a:sym typeface="Wingdings" panose="05000000000000000000" pitchFamily="2" charset="2"/>
              </a:rPr>
              <a:t>We can use the 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equality symbol</a:t>
            </a:r>
            <a:r>
              <a:rPr lang="en-US" sz="2200" b="1" dirty="0">
                <a:latin typeface="Arial" panose="020B0604020202020204" pitchFamily="34" charset="0"/>
                <a:sym typeface="Wingdings" panose="05000000000000000000" pitchFamily="2" charset="2"/>
              </a:rPr>
              <a:t> to signify those two terms refer to the same object. For example: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4CDCAD3-D1E7-4ECD-AAE1-E51F10C9B055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4432041" y="2772737"/>
            <a:ext cx="3134612" cy="548960"/>
          </a:xfrm>
          <a:prstGeom prst="rect">
            <a:avLst/>
          </a:prstGeom>
        </p:spPr>
      </p:pic>
      <p:sp>
        <p:nvSpPr>
          <p:cNvPr id="8" name="مربع نص 2">
            <a:extLst>
              <a:ext uri="{FF2B5EF4-FFF2-40B4-BE49-F238E27FC236}">
                <a16:creationId xmlns:a16="http://schemas.microsoft.com/office/drawing/2014/main" id="{7B07423C-65D6-4374-B48D-EC50EE2984D6}"/>
              </a:ext>
            </a:extLst>
          </p:cNvPr>
          <p:cNvSpPr txBox="1"/>
          <p:nvPr/>
        </p:nvSpPr>
        <p:spPr>
          <a:xfrm>
            <a:off x="460375" y="3285920"/>
            <a:ext cx="11081067" cy="2568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b="1" dirty="0">
                <a:latin typeface="Arial" panose="020B0604020202020204" pitchFamily="34" charset="0"/>
                <a:sym typeface="Wingdings" panose="05000000000000000000" pitchFamily="2" charset="2"/>
              </a:rPr>
              <a:t>Says that the object referred by 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Father(John) </a:t>
            </a:r>
            <a:r>
              <a:rPr lang="en-US" sz="2200" b="1" dirty="0">
                <a:latin typeface="Arial" panose="020B0604020202020204" pitchFamily="34" charset="0"/>
                <a:sym typeface="Wingdings" panose="05000000000000000000" pitchFamily="2" charset="2"/>
              </a:rPr>
              <a:t>and the object referred to by 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Henry</a:t>
            </a:r>
            <a:r>
              <a:rPr lang="en-US" sz="2200" b="1" dirty="0">
                <a:latin typeface="Arial" panose="020B0604020202020204" pitchFamily="34" charset="0"/>
                <a:sym typeface="Wingdings" panose="05000000000000000000" pitchFamily="2" charset="2"/>
              </a:rPr>
              <a:t> are the same.</a:t>
            </a:r>
          </a:p>
          <a:p>
            <a:pPr marL="800100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b="1" dirty="0">
                <a:latin typeface="Arial" panose="020B0604020202020204" pitchFamily="34" charset="0"/>
                <a:sym typeface="Wingdings" panose="05000000000000000000" pitchFamily="2" charset="2"/>
              </a:rPr>
              <a:t>The equality symbol can be used 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to state facts </a:t>
            </a:r>
            <a:r>
              <a:rPr lang="en-US" sz="2200" b="1" dirty="0">
                <a:latin typeface="Arial" panose="020B0604020202020204" pitchFamily="34" charset="0"/>
                <a:sym typeface="Wingdings" panose="05000000000000000000" pitchFamily="2" charset="2"/>
              </a:rPr>
              <a:t>about a given function. </a:t>
            </a:r>
          </a:p>
          <a:p>
            <a:pPr marL="800100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b="1" dirty="0">
                <a:latin typeface="Arial" panose="020B0604020202020204" pitchFamily="34" charset="0"/>
                <a:sym typeface="Wingdings" panose="05000000000000000000" pitchFamily="2" charset="2"/>
              </a:rPr>
              <a:t>It can be used with 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negation to insist two terms are not the same object</a:t>
            </a:r>
            <a:r>
              <a:rPr lang="en-US" sz="2200" b="1" dirty="0">
                <a:latin typeface="Arial" panose="020B0604020202020204" pitchFamily="34" charset="0"/>
                <a:sym typeface="Wingdings" panose="05000000000000000000" pitchFamily="2" charset="2"/>
              </a:rPr>
              <a:t>.</a:t>
            </a:r>
          </a:p>
          <a:p>
            <a:pPr marL="800100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b="1" dirty="0">
                <a:latin typeface="Arial" panose="020B0604020202020204" pitchFamily="34" charset="0"/>
                <a:sym typeface="Wingdings" panose="05000000000000000000" pitchFamily="2" charset="2"/>
              </a:rPr>
              <a:t>To say that 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Richard has at least two brothers</a:t>
            </a:r>
            <a:r>
              <a:rPr lang="en-US" sz="2200" b="1" dirty="0">
                <a:latin typeface="Arial" panose="020B0604020202020204" pitchFamily="34" charset="0"/>
                <a:sym typeface="Wingdings" panose="05000000000000000000" pitchFamily="2" charset="2"/>
              </a:rPr>
              <a:t>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A52FD82-17F1-46BC-A582-FB636C7A61AA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2916357" y="5947943"/>
            <a:ext cx="6165979" cy="660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45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First Order Logic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98194B7B-2262-7A63-7A65-4402C1E6A48E}"/>
              </a:ext>
            </a:extLst>
          </p:cNvPr>
          <p:cNvSpPr txBox="1"/>
          <p:nvPr/>
        </p:nvSpPr>
        <p:spPr>
          <a:xfrm>
            <a:off x="460375" y="1111706"/>
            <a:ext cx="11081067" cy="39035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/>
              <a:t>Propositional logic </a:t>
            </a:r>
            <a:r>
              <a:rPr lang="en-US" sz="2800" b="1" dirty="0">
                <a:solidFill>
                  <a:srgbClr val="FF0000"/>
                </a:solidFill>
              </a:rPr>
              <a:t>lacks the expressive power </a:t>
            </a:r>
            <a:r>
              <a:rPr lang="en-US" sz="2800" b="1" dirty="0"/>
              <a:t>to concisely describe an environment with many objects.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 algn="ctr">
              <a:lnSpc>
                <a:spcPct val="150000"/>
              </a:lnSpc>
            </a:pPr>
            <a:r>
              <a:rPr lang="en-US" sz="2800" b="1" dirty="0">
                <a:solidFill>
                  <a:srgbClr val="FF0000"/>
                </a:solidFill>
              </a:rPr>
              <a:t>First-order logic</a:t>
            </a:r>
          </a:p>
          <a:p>
            <a:pPr algn="ctr">
              <a:lnSpc>
                <a:spcPct val="150000"/>
              </a:lnSpc>
            </a:pPr>
            <a:r>
              <a:rPr lang="en-US" sz="2800" b="1" dirty="0">
                <a:solidFill>
                  <a:srgbClr val="FF0000"/>
                </a:solidFill>
              </a:rPr>
              <a:t>Is sufficiently expressive to represent a good deal of our commonsense knowledge. </a:t>
            </a:r>
          </a:p>
        </p:txBody>
      </p:sp>
    </p:spTree>
    <p:extLst>
      <p:ext uri="{BB962C8B-B14F-4D97-AF65-F5344CB8AC3E}">
        <p14:creationId xmlns:p14="http://schemas.microsoft.com/office/powerpoint/2010/main" val="3775573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Syntax and Semantics of First Order Logic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98194B7B-2262-7A63-7A65-4402C1E6A48E}"/>
              </a:ext>
            </a:extLst>
          </p:cNvPr>
          <p:cNvSpPr txBox="1"/>
          <p:nvPr/>
        </p:nvSpPr>
        <p:spPr>
          <a:xfrm>
            <a:off x="460375" y="1111706"/>
            <a:ext cx="11081067" cy="4549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/>
              <a:t>The model of a logical language are the formal structures that </a:t>
            </a:r>
            <a:r>
              <a:rPr lang="en-US" sz="2800" b="1" dirty="0">
                <a:solidFill>
                  <a:srgbClr val="FF0000"/>
                </a:solidFill>
              </a:rPr>
              <a:t>constitute</a:t>
            </a:r>
            <a:r>
              <a:rPr lang="en-US" sz="2800" b="1" dirty="0"/>
              <a:t> the possible worlds under consideration. 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/>
              <a:t>Each model </a:t>
            </a:r>
            <a:r>
              <a:rPr lang="en-US" sz="2800" b="1" dirty="0">
                <a:solidFill>
                  <a:srgbClr val="FF0000"/>
                </a:solidFill>
              </a:rPr>
              <a:t>links the vocabulary</a:t>
            </a:r>
            <a:r>
              <a:rPr lang="en-US" sz="2800" b="1" dirty="0"/>
              <a:t> of the logical sentences to elements of the possible world, so the truth of any sentence can be determined.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/>
              <a:t>Thus, </a:t>
            </a:r>
          </a:p>
          <a:p>
            <a:pPr algn="ctr">
              <a:lnSpc>
                <a:spcPct val="150000"/>
              </a:lnSpc>
            </a:pPr>
            <a:r>
              <a:rPr lang="en-US" sz="2800" b="1" dirty="0">
                <a:solidFill>
                  <a:srgbClr val="FF0000"/>
                </a:solidFill>
              </a:rPr>
              <a:t>Model for propositional logic link proposition symbols to predefined truth values</a:t>
            </a:r>
          </a:p>
        </p:txBody>
      </p:sp>
    </p:spTree>
    <p:extLst>
      <p:ext uri="{BB962C8B-B14F-4D97-AF65-F5344CB8AC3E}">
        <p14:creationId xmlns:p14="http://schemas.microsoft.com/office/powerpoint/2010/main" val="129318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Syntax and Semantics of First Order Logic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98194B7B-2262-7A63-7A65-4402C1E6A48E}"/>
              </a:ext>
            </a:extLst>
          </p:cNvPr>
          <p:cNvSpPr txBox="1"/>
          <p:nvPr/>
        </p:nvSpPr>
        <p:spPr>
          <a:xfrm>
            <a:off x="460375" y="1111706"/>
            <a:ext cx="11081067" cy="4549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/>
              <a:t>Model for first-order logic are much more interesting.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/>
              <a:t>First, they have </a:t>
            </a:r>
            <a:r>
              <a:rPr lang="en-US" sz="2800" b="1" dirty="0">
                <a:solidFill>
                  <a:srgbClr val="FF0000"/>
                </a:solidFill>
              </a:rPr>
              <a:t>objects</a:t>
            </a:r>
          </a:p>
          <a:p>
            <a:pPr algn="ctr">
              <a:lnSpc>
                <a:spcPct val="150000"/>
              </a:lnSpc>
            </a:pPr>
            <a:r>
              <a:rPr lang="en-US" sz="2800" b="1" dirty="0">
                <a:solidFill>
                  <a:srgbClr val="FF0000"/>
                </a:solidFill>
              </a:rPr>
              <a:t>The domain of a model is the set of objects or domain elements it contains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/>
              <a:t>The domain is required to be non-empty, every possible world must contain at least </a:t>
            </a:r>
            <a:r>
              <a:rPr lang="en-US" sz="2800" b="1" dirty="0">
                <a:solidFill>
                  <a:srgbClr val="FF0000"/>
                </a:solidFill>
              </a:rPr>
              <a:t>one object</a:t>
            </a:r>
            <a:r>
              <a:rPr lang="en-US" sz="2800" b="1" dirty="0"/>
              <a:t>. 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742493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Syntax and Semantics of First Order Logic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98194B7B-2262-7A63-7A65-4402C1E6A48E}"/>
              </a:ext>
            </a:extLst>
          </p:cNvPr>
          <p:cNvSpPr txBox="1"/>
          <p:nvPr/>
        </p:nvSpPr>
        <p:spPr>
          <a:xfrm>
            <a:off x="460375" y="1111706"/>
            <a:ext cx="11081067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/>
              <a:t>Figure below shows a model with five objects.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BC6012E-A280-4A2F-A648-8C81FC15E860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447471" y="1971868"/>
            <a:ext cx="7993483" cy="4400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121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Syntax and Semantics of First Order Logic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98194B7B-2262-7A63-7A65-4402C1E6A48E}"/>
              </a:ext>
            </a:extLst>
          </p:cNvPr>
          <p:cNvSpPr txBox="1"/>
          <p:nvPr/>
        </p:nvSpPr>
        <p:spPr>
          <a:xfrm>
            <a:off x="460375" y="1111706"/>
            <a:ext cx="11081067" cy="39035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/>
              <a:t>Figure below shows a model with five objects.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/>
              <a:t>1. Richard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/>
              <a:t>2.King John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/>
              <a:t>3.The left leg of Richard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/>
              <a:t>4.The left leg of John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/>
              <a:t>5.Crown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BC6012E-A280-4A2F-A648-8C81FC15E860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4711959" y="2055845"/>
            <a:ext cx="7063273" cy="4186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444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Syntax and Semantics of First Order Logic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98194B7B-2262-7A63-7A65-4402C1E6A48E}"/>
              </a:ext>
            </a:extLst>
          </p:cNvPr>
          <p:cNvSpPr txBox="1"/>
          <p:nvPr/>
        </p:nvSpPr>
        <p:spPr>
          <a:xfrm>
            <a:off x="460375" y="1111706"/>
            <a:ext cx="11081067" cy="1964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/>
              <a:t>The objects in the model may be </a:t>
            </a:r>
            <a:r>
              <a:rPr lang="en-US" sz="2800" b="1" dirty="0">
                <a:solidFill>
                  <a:srgbClr val="FF0000"/>
                </a:solidFill>
              </a:rPr>
              <a:t>related</a:t>
            </a:r>
            <a:r>
              <a:rPr lang="en-US" sz="2800" b="1" dirty="0"/>
              <a:t> in various ways.</a:t>
            </a:r>
          </a:p>
          <a:p>
            <a:pPr algn="ctr">
              <a:lnSpc>
                <a:spcPct val="150000"/>
              </a:lnSpc>
            </a:pPr>
            <a:r>
              <a:rPr lang="en-US" sz="2800" b="1" dirty="0">
                <a:solidFill>
                  <a:srgbClr val="FF0000"/>
                </a:solidFill>
              </a:rPr>
              <a:t>Richard and John are brothers</a:t>
            </a:r>
          </a:p>
          <a:p>
            <a:pPr algn="ctr">
              <a:lnSpc>
                <a:spcPct val="150000"/>
              </a:lnSpc>
            </a:pP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BC6012E-A280-4A2F-A648-8C81FC15E860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469271" y="3221150"/>
            <a:ext cx="7063273" cy="349979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8CFE4E7-D1F7-433D-A04E-76746F989A97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3083310" y="2488826"/>
            <a:ext cx="5835196" cy="587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25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Syntax and Semantics of First Order Logic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98194B7B-2262-7A63-7A65-4402C1E6A48E}"/>
              </a:ext>
            </a:extLst>
          </p:cNvPr>
          <p:cNvSpPr txBox="1"/>
          <p:nvPr/>
        </p:nvSpPr>
        <p:spPr>
          <a:xfrm>
            <a:off x="460375" y="1111706"/>
            <a:ext cx="11081067" cy="1964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/>
              <a:t>The crown is on King Johns head, so “</a:t>
            </a:r>
            <a:r>
              <a:rPr lang="en-US" sz="2800" b="1" dirty="0">
                <a:solidFill>
                  <a:srgbClr val="FF0000"/>
                </a:solidFill>
              </a:rPr>
              <a:t>on head</a:t>
            </a:r>
            <a:r>
              <a:rPr lang="en-US" sz="2800" b="1" dirty="0"/>
              <a:t>” relation contain just one tuple</a:t>
            </a:r>
            <a:endParaRPr lang="en-US" sz="2800" b="1" dirty="0">
              <a:solidFill>
                <a:srgbClr val="FF0000"/>
              </a:solidFill>
            </a:endParaRPr>
          </a:p>
          <a:p>
            <a:pPr algn="ctr">
              <a:lnSpc>
                <a:spcPct val="150000"/>
              </a:lnSpc>
            </a:pP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BC6012E-A280-4A2F-A648-8C81FC15E860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338031" y="3076218"/>
            <a:ext cx="7063273" cy="349979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5923DE6-E5FD-48EC-95E3-EB9CFF0503D1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4189445" y="2079967"/>
            <a:ext cx="3360446" cy="765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893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2691</TotalTime>
  <Words>1458</Words>
  <Application>Microsoft Office PowerPoint</Application>
  <PresentationFormat>Widescreen</PresentationFormat>
  <Paragraphs>168</Paragraphs>
  <Slides>27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Cambria Math</vt:lpstr>
      <vt:lpstr>Times New Roman</vt:lpstr>
      <vt:lpstr>Office Theme</vt:lpstr>
      <vt:lpstr>Artificial Intelligence</vt:lpstr>
      <vt:lpstr>First Order Logic</vt:lpstr>
      <vt:lpstr>First Order Logic</vt:lpstr>
      <vt:lpstr>Syntax and Semantics of First Order Logic</vt:lpstr>
      <vt:lpstr>Syntax and Semantics of First Order Logic</vt:lpstr>
      <vt:lpstr>Syntax and Semantics of First Order Logic</vt:lpstr>
      <vt:lpstr>Syntax and Semantics of First Order Logic</vt:lpstr>
      <vt:lpstr>Syntax and Semantics of First Order Logic</vt:lpstr>
      <vt:lpstr>Syntax and Semantics of First Order Logic</vt:lpstr>
      <vt:lpstr>Syntax and Semantics of First Order Logic</vt:lpstr>
      <vt:lpstr>Syntax and Semantics of First Order Logic</vt:lpstr>
      <vt:lpstr>Syntax and Semantics of First Order Logic</vt:lpstr>
      <vt:lpstr>Symbols and Interpretations</vt:lpstr>
      <vt:lpstr>Symbols and Interpretations</vt:lpstr>
      <vt:lpstr>Symbols and Interpretations</vt:lpstr>
      <vt:lpstr>Symbols and Interpretations</vt:lpstr>
      <vt:lpstr>Term</vt:lpstr>
      <vt:lpstr>Atomic Sentences</vt:lpstr>
      <vt:lpstr>Complex Sentences</vt:lpstr>
      <vt:lpstr>Quantifiers</vt:lpstr>
      <vt:lpstr>Quantifiers</vt:lpstr>
      <vt:lpstr>Quantifiers</vt:lpstr>
      <vt:lpstr>Nested Quantifiers</vt:lpstr>
      <vt:lpstr>Nested Quantifiers</vt:lpstr>
      <vt:lpstr>Connections between ∀ and ∃</vt:lpstr>
      <vt:lpstr>Connections between ∀ and ∃</vt:lpstr>
      <vt:lpstr>Equality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Artificial Intelligence</dc:title>
  <dc:creator>Maher</dc:creator>
  <cp:lastModifiedBy>sadem</cp:lastModifiedBy>
  <cp:revision>119</cp:revision>
  <dcterms:created xsi:type="dcterms:W3CDTF">2023-09-18T19:29:30Z</dcterms:created>
  <dcterms:modified xsi:type="dcterms:W3CDTF">2024-03-25T13:00:16Z</dcterms:modified>
</cp:coreProperties>
</file>