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  <p:sldId id="278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9AE1ED-2496-4721-B9DF-54B648455309}">
          <p14:sldIdLst>
            <p14:sldId id="256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  <p14:sldId id="278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57AAFCC-4628-4616-A292-F62EB0F61A5D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F77377B1-DBE5-457E-BDB9-A7AF6399EA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0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27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27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49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44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17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12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10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00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32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069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102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3334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001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624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823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765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891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394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04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70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126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09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6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7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2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6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0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A9BE-E9C4-4FD3-8457-B09A2328F356}" type="datetimeFigureOut">
              <a:rPr lang="en-US" smtClean="0"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11AF-36C9-4FB7-B78D-7EB94239A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Artificial Intelligence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Lecture 7</a:t>
            </a:r>
          </a:p>
          <a:p>
            <a:r>
              <a:rPr lang="en-US" sz="4400" b="1" dirty="0"/>
              <a:t>Propositional Logic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E38E8-CD9D-8B07-16FD-A9C380D8C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10" y="117605"/>
            <a:ext cx="1758594" cy="1935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2E6D07-3090-3D13-786A-3CB215F58D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" y="117605"/>
            <a:ext cx="1502955" cy="172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FFABAB-573E-D705-F151-BB0FABB4A55F}"/>
              </a:ext>
            </a:extLst>
          </p:cNvPr>
          <p:cNvSpPr txBox="1"/>
          <p:nvPr/>
        </p:nvSpPr>
        <p:spPr>
          <a:xfrm>
            <a:off x="1917290" y="226142"/>
            <a:ext cx="8455742" cy="1339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 &amp; Technology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Techniques Engineering Department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– Stage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4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Logical Equivalence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مربع نص 2">
            <a:extLst>
              <a:ext uri="{FF2B5EF4-FFF2-40B4-BE49-F238E27FC236}">
                <a16:creationId xmlns:a16="http://schemas.microsoft.com/office/drawing/2014/main" id="{366F3915-08EB-42E8-B5C6-C34A9487D6D7}"/>
              </a:ext>
            </a:extLst>
          </p:cNvPr>
          <p:cNvSpPr txBox="1"/>
          <p:nvPr/>
        </p:nvSpPr>
        <p:spPr>
          <a:xfrm>
            <a:off x="460375" y="1111706"/>
            <a:ext cx="11081067" cy="370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Two sentence </a:t>
            </a:r>
            <a:r>
              <a:rPr lang="el-GR" sz="3200" b="1" dirty="0"/>
              <a:t>α</a:t>
            </a:r>
            <a:r>
              <a:rPr lang="en-US" sz="3200" b="1" dirty="0"/>
              <a:t> and </a:t>
            </a:r>
            <a:r>
              <a:rPr lang="el-GR" sz="3200" b="1" dirty="0"/>
              <a:t>β</a:t>
            </a:r>
            <a:r>
              <a:rPr lang="en-US" sz="3200" b="1" dirty="0"/>
              <a:t> are logically equivalent if </a:t>
            </a:r>
            <a:r>
              <a:rPr lang="en-US" sz="3200" b="1" dirty="0">
                <a:solidFill>
                  <a:srgbClr val="FF0000"/>
                </a:solidFill>
              </a:rPr>
              <a:t>they are true in the same set of models</a:t>
            </a:r>
            <a:r>
              <a:rPr lang="en-US" sz="3200" b="1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We write this α ≡ </a:t>
            </a:r>
            <a:r>
              <a:rPr lang="el-GR" sz="3200" b="1" dirty="0">
                <a:solidFill>
                  <a:srgbClr val="FF0000"/>
                </a:solidFill>
              </a:rPr>
              <a:t>β</a:t>
            </a:r>
            <a:endParaRPr lang="en-US" sz="3200" b="1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True tables can be used to show that P ˄ Q and Q ˄ P are logically equivalent.</a:t>
            </a:r>
          </a:p>
        </p:txBody>
      </p:sp>
    </p:spTree>
    <p:extLst>
      <p:ext uri="{BB962C8B-B14F-4D97-AF65-F5344CB8AC3E}">
        <p14:creationId xmlns:p14="http://schemas.microsoft.com/office/powerpoint/2010/main" val="212487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Logical Equivalence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E6B38016-34DB-4194-9BD4-2E2FBE29C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86283"/>
              </p:ext>
            </p:extLst>
          </p:nvPr>
        </p:nvGraphicFramePr>
        <p:xfrm>
          <a:off x="2032000" y="1633426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5492183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681194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111003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36478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 ˄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/>
                        <a:t>Q ˄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411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19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50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36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9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87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Logical Equivalence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77E1DE-F728-4BBE-BB4F-24F74378B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93" y="1400867"/>
            <a:ext cx="10974994" cy="47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01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Validity/contradiction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460375" y="1399653"/>
            <a:ext cx="11081067" cy="4040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 sentence is valid if it is </a:t>
            </a:r>
            <a:r>
              <a:rPr lang="en-US" sz="3200" b="1" dirty="0">
                <a:solidFill>
                  <a:srgbClr val="FF0000"/>
                </a:solidFill>
              </a:rPr>
              <a:t>true</a:t>
            </a:r>
            <a:r>
              <a:rPr lang="en-US" sz="3200" b="1" dirty="0"/>
              <a:t> in all models.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For example the sentence </a:t>
            </a:r>
            <a:r>
              <a:rPr lang="en-US" sz="3200" b="1" dirty="0">
                <a:solidFill>
                  <a:srgbClr val="FF0000"/>
                </a:solidFill>
              </a:rPr>
              <a:t>P˅ ¬P </a:t>
            </a:r>
            <a:r>
              <a:rPr lang="en-US" sz="3200" b="1" dirty="0"/>
              <a:t>is valid.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Valid sentence is also know as </a:t>
            </a:r>
            <a:r>
              <a:rPr lang="en-US" sz="3200" b="1" dirty="0">
                <a:solidFill>
                  <a:srgbClr val="FF0000"/>
                </a:solidFill>
              </a:rPr>
              <a:t>tautologies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Contradiction is a statement that is always false.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FF0000"/>
                </a:solidFill>
              </a:rPr>
              <a:t>P˄ ¬P</a:t>
            </a:r>
          </a:p>
        </p:txBody>
      </p:sp>
    </p:spTree>
    <p:extLst>
      <p:ext uri="{BB962C8B-B14F-4D97-AF65-F5344CB8AC3E}">
        <p14:creationId xmlns:p14="http://schemas.microsoft.com/office/powerpoint/2010/main" val="4037978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Satisfiability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83372" y="1400867"/>
            <a:ext cx="11081067" cy="297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 sentence is satisfiable if it is true in 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Or satisfied by some model.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Satisfiability can be checked by enumerating the possible models until on is found that satisfies the sentence. </a:t>
            </a:r>
          </a:p>
        </p:txBody>
      </p:sp>
    </p:spTree>
    <p:extLst>
      <p:ext uri="{BB962C8B-B14F-4D97-AF65-F5344CB8AC3E}">
        <p14:creationId xmlns:p14="http://schemas.microsoft.com/office/powerpoint/2010/main" val="1868867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and Proofs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83372" y="1400867"/>
            <a:ext cx="11081067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Proofs using truth table: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D48E6C-35B4-4AD2-9EBD-6CA345F52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47" y="2903125"/>
            <a:ext cx="6056245" cy="277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03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and Proofs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83372" y="1400867"/>
            <a:ext cx="11081067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Translating it into symbolic from suing propositional variables.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5B4956-C91C-4B4D-B6B4-6447F40DC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469" y="3086730"/>
            <a:ext cx="6790872" cy="287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86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and Proofs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83372" y="1400867"/>
            <a:ext cx="11081067" cy="444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The argument is valid if the conclusion follow logically from the </a:t>
            </a:r>
            <a:r>
              <a:rPr lang="en-US" sz="3200" b="1" dirty="0">
                <a:solidFill>
                  <a:srgbClr val="FF0000"/>
                </a:solidFill>
              </a:rPr>
              <a:t>two premises</a:t>
            </a:r>
            <a:r>
              <a:rPr lang="en-US" sz="3200" b="1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First we construct a </a:t>
            </a:r>
            <a:r>
              <a:rPr lang="en-US" sz="3200" b="1" dirty="0">
                <a:solidFill>
                  <a:srgbClr val="FF0000"/>
                </a:solidFill>
              </a:rPr>
              <a:t>truth table </a:t>
            </a:r>
            <a:r>
              <a:rPr lang="en-US" sz="3200" b="1" dirty="0"/>
              <a:t>that includes all of the premises and the conclusion.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Verify that there is no case in which: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Premises are true and the conclusion false</a:t>
            </a:r>
          </a:p>
        </p:txBody>
      </p:sp>
    </p:spTree>
    <p:extLst>
      <p:ext uri="{BB962C8B-B14F-4D97-AF65-F5344CB8AC3E}">
        <p14:creationId xmlns:p14="http://schemas.microsoft.com/office/powerpoint/2010/main" val="3768638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and Proofs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/>
              <p:nvPr/>
            </p:nvSpPr>
            <p:spPr>
              <a:xfrm>
                <a:off x="564953" y="3537676"/>
                <a:ext cx="11081067" cy="2970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To determine validity, look at every row in which both premises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(‘P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</a:rPr>
                  <a:t> Q’, ‘P’) </a:t>
                </a:r>
                <a:r>
                  <a:rPr lang="en-US" sz="3200" b="1" dirty="0"/>
                  <a:t>are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true</a:t>
                </a:r>
                <a:r>
                  <a:rPr lang="en-US" sz="3200" b="1" dirty="0"/>
                  <a:t>. For those rows (the first row only, in this case), is there a case in which the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conclusion (‘Q’) is not true</a:t>
                </a:r>
                <a:r>
                  <a:rPr lang="en-US" sz="3200" b="1" dirty="0"/>
                  <a:t>? There is not.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Therefore, the argument is valid. </a:t>
                </a:r>
              </a:p>
            </p:txBody>
          </p:sp>
        </mc:Choice>
        <mc:Fallback xmlns="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53" y="3537676"/>
                <a:ext cx="11081067" cy="2970685"/>
              </a:xfrm>
              <a:prstGeom prst="rect">
                <a:avLst/>
              </a:prstGeom>
              <a:blipFill>
                <a:blip r:embed="rId3"/>
                <a:stretch>
                  <a:fillRect l="-1266" r="-1431"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938811D-CC69-447C-941D-57B466E664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1390685"/>
                  </p:ext>
                </p:extLst>
              </p:nvPr>
            </p:nvGraphicFramePr>
            <p:xfrm>
              <a:off x="3176337" y="1400867"/>
              <a:ext cx="6107948" cy="201597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12176">
                      <a:extLst>
                        <a:ext uri="{9D8B030D-6E8A-4147-A177-3AD203B41FA5}">
                          <a16:colId xmlns:a16="http://schemas.microsoft.com/office/drawing/2014/main" val="515141613"/>
                        </a:ext>
                      </a:extLst>
                    </a:gridCol>
                    <a:gridCol w="1318837">
                      <a:extLst>
                        <a:ext uri="{9D8B030D-6E8A-4147-A177-3AD203B41FA5}">
                          <a16:colId xmlns:a16="http://schemas.microsoft.com/office/drawing/2014/main" val="807924898"/>
                        </a:ext>
                      </a:extLst>
                    </a:gridCol>
                    <a:gridCol w="2277992">
                      <a:extLst>
                        <a:ext uri="{9D8B030D-6E8A-4147-A177-3AD203B41FA5}">
                          <a16:colId xmlns:a16="http://schemas.microsoft.com/office/drawing/2014/main" val="427730749"/>
                        </a:ext>
                      </a:extLst>
                    </a:gridCol>
                    <a:gridCol w="1198943">
                      <a:extLst>
                        <a:ext uri="{9D8B030D-6E8A-4147-A177-3AD203B41FA5}">
                          <a16:colId xmlns:a16="http://schemas.microsoft.com/office/drawing/2014/main" val="1710029920"/>
                        </a:ext>
                      </a:extLst>
                    </a:gridCol>
                  </a:tblGrid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P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Q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P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⇒ </m:t>
                              </m:r>
                            </m:oMath>
                          </a14:m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 Q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Q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0890778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T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9974483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T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80095401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F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85891589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F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804965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938811D-CC69-447C-941D-57B466E664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1390685"/>
                  </p:ext>
                </p:extLst>
              </p:nvPr>
            </p:nvGraphicFramePr>
            <p:xfrm>
              <a:off x="3176337" y="1400867"/>
              <a:ext cx="6107948" cy="201597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12176">
                      <a:extLst>
                        <a:ext uri="{9D8B030D-6E8A-4147-A177-3AD203B41FA5}">
                          <a16:colId xmlns:a16="http://schemas.microsoft.com/office/drawing/2014/main" val="515141613"/>
                        </a:ext>
                      </a:extLst>
                    </a:gridCol>
                    <a:gridCol w="1318837">
                      <a:extLst>
                        <a:ext uri="{9D8B030D-6E8A-4147-A177-3AD203B41FA5}">
                          <a16:colId xmlns:a16="http://schemas.microsoft.com/office/drawing/2014/main" val="807924898"/>
                        </a:ext>
                      </a:extLst>
                    </a:gridCol>
                    <a:gridCol w="2277992">
                      <a:extLst>
                        <a:ext uri="{9D8B030D-6E8A-4147-A177-3AD203B41FA5}">
                          <a16:colId xmlns:a16="http://schemas.microsoft.com/office/drawing/2014/main" val="427730749"/>
                        </a:ext>
                      </a:extLst>
                    </a:gridCol>
                    <a:gridCol w="1198943">
                      <a:extLst>
                        <a:ext uri="{9D8B030D-6E8A-4147-A177-3AD203B41FA5}">
                          <a16:colId xmlns:a16="http://schemas.microsoft.com/office/drawing/2014/main" val="1710029920"/>
                        </a:ext>
                      </a:extLst>
                    </a:gridCol>
                  </a:tblGrid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P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Q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15775" t="-13636" r="-53743" b="-4469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Q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00890778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T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9974483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T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</a:rPr>
                            <a:t>F</a:t>
                          </a:r>
                          <a:endParaRPr lang="en-US" sz="2000" b="1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</a:rPr>
                            <a:t>F</a:t>
                          </a:r>
                          <a:endParaRPr lang="en-US" sz="2000" b="1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80095401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F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</a:rPr>
                            <a:t>T</a:t>
                          </a:r>
                          <a:endParaRPr lang="en-US" sz="2000" b="1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85891589"/>
                      </a:ext>
                    </a:extLst>
                  </a:tr>
                  <a:tr h="403195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F</a:t>
                          </a:r>
                          <a:endParaRPr lang="en-US" sz="20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</a:rPr>
                            <a:t>F</a:t>
                          </a:r>
                          <a:endParaRPr lang="en-US" sz="2000" b="1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T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</a:rPr>
                            <a:t>F</a:t>
                          </a:r>
                          <a:endParaRPr lang="en-US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804965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12210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rules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91698" y="1096066"/>
            <a:ext cx="11081067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Inference rules are applied to drive a proof.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 chain of conclusions that leads to the desired goal.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Modus Ponens: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B61902-BDD7-4036-B8AA-1EF9C6F49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20" y="2626886"/>
            <a:ext cx="2686846" cy="14024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3FF2D71-8FF1-4A3C-811C-03A22EF38D6D}"/>
                  </a:ext>
                </a:extLst>
              </p:cNvPr>
              <p:cNvSpPr txBox="1"/>
              <p:nvPr/>
            </p:nvSpPr>
            <p:spPr>
              <a:xfrm>
                <a:off x="558265" y="3984858"/>
                <a:ext cx="10761044" cy="1492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The notation means that, whenever any sentence of the form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32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⇒ </m:t>
                    </m:r>
                    <m:r>
                      <a:rPr lang="en-US" sz="32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</a:rPr>
                  <a:t> and α are given, then the sentence β can be inferred.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3FF2D71-8FF1-4A3C-811C-03A22EF38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65" y="3984858"/>
                <a:ext cx="10761044" cy="1492075"/>
              </a:xfrm>
              <a:prstGeom prst="rect">
                <a:avLst/>
              </a:prstGeom>
              <a:blipFill>
                <a:blip r:embed="rId4"/>
                <a:stretch>
                  <a:fillRect l="-1473" r="-1416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773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3238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In this lecture we cover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The syntax of propositional logic.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The semantic of propositional logic.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The logical inference in propositional logic.</a:t>
            </a:r>
          </a:p>
        </p:txBody>
      </p:sp>
    </p:spTree>
    <p:extLst>
      <p:ext uri="{BB962C8B-B14F-4D97-AF65-F5344CB8AC3E}">
        <p14:creationId xmlns:p14="http://schemas.microsoft.com/office/powerpoint/2010/main" val="186007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rules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91698" y="1096066"/>
            <a:ext cx="11081067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And-Elimination: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FF2D71-8FF1-4A3C-811C-03A22EF38D6D}"/>
              </a:ext>
            </a:extLst>
          </p:cNvPr>
          <p:cNvSpPr txBox="1"/>
          <p:nvPr/>
        </p:nvSpPr>
        <p:spPr>
          <a:xfrm>
            <a:off x="724965" y="3869354"/>
            <a:ext cx="10761044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/>
              <a:t>And-Elimination, which says that, from a conjunction, any of the conjuncts can be inferred.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0BF276-B569-4B80-AA38-6D12A782A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747" y="1919036"/>
            <a:ext cx="2662876" cy="173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578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rules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391698" y="1096066"/>
            <a:ext cx="11081067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Considering the </a:t>
            </a:r>
            <a:r>
              <a:rPr lang="en-US" sz="3200" b="1" dirty="0">
                <a:solidFill>
                  <a:srgbClr val="FF0000"/>
                </a:solidFill>
              </a:rPr>
              <a:t>possible truth values of α and β</a:t>
            </a:r>
            <a:r>
              <a:rPr lang="en-US" sz="3200" b="1" dirty="0"/>
              <a:t>, on can show easily that Modus Ponens and And-Elimination are sound once and for all.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These rules can then be used in any particular instances where then apply, </a:t>
            </a:r>
            <a:r>
              <a:rPr lang="en-US" sz="3200" b="1" dirty="0">
                <a:solidFill>
                  <a:srgbClr val="FF0000"/>
                </a:solidFill>
              </a:rPr>
              <a:t>generating sound inferences </a:t>
            </a:r>
            <a:r>
              <a:rPr lang="en-US" sz="3200" b="1" dirty="0"/>
              <a:t>without the need for enumerating models.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All the </a:t>
            </a:r>
            <a:r>
              <a:rPr lang="en-US" sz="3200" b="1" dirty="0">
                <a:solidFill>
                  <a:srgbClr val="FF0000"/>
                </a:solidFill>
              </a:rPr>
              <a:t>logical equivalences above</a:t>
            </a:r>
            <a:r>
              <a:rPr lang="en-US" sz="3200" b="1" dirty="0"/>
              <a:t>, can be used as inference rules. </a:t>
            </a:r>
          </a:p>
        </p:txBody>
      </p:sp>
    </p:spTree>
    <p:extLst>
      <p:ext uri="{BB962C8B-B14F-4D97-AF65-F5344CB8AC3E}">
        <p14:creationId xmlns:p14="http://schemas.microsoft.com/office/powerpoint/2010/main" val="628975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60338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rules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/>
              <p:nvPr/>
            </p:nvSpPr>
            <p:spPr>
              <a:xfrm>
                <a:off x="460375" y="874685"/>
                <a:ext cx="11081067" cy="1533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3200" b="1" dirty="0"/>
                  <a:t>Let us see how their inference rules can be used. Let start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</a:rPr>
                      <m:t> ⇔(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</a:rPr>
                      <m:t>⋁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/>
                  <a:t> to infer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b="1" dirty="0"/>
                  <a:t>.</a:t>
                </a:r>
              </a:p>
            </p:txBody>
          </p:sp>
        </mc:Choice>
        <mc:Fallback xmlns="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874685"/>
                <a:ext cx="11081067" cy="1533497"/>
              </a:xfrm>
              <a:prstGeom prst="rect">
                <a:avLst/>
              </a:prstGeom>
              <a:blipFill>
                <a:blip r:embed="rId3"/>
                <a:stretch>
                  <a:fillRect l="-1431" r="-1431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5E862C34-D03A-48FA-B024-DAA44B786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029" y="2538273"/>
            <a:ext cx="9389758" cy="415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02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43" y="7937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proof by resolution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285554" y="770129"/>
            <a:ext cx="11620892" cy="505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Proof by resolution: the inference rules covered so far are sound.</a:t>
            </a:r>
          </a:p>
          <a:p>
            <a:pPr marR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solidFill>
                  <a:srgbClr val="FF0000"/>
                </a:solidFill>
              </a:rPr>
              <a:t>How about completeness</a:t>
            </a: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Algorithm using inference rules are complete in the sense that they will find any reachable goal, but if the available inference rules are </a:t>
            </a:r>
            <a:r>
              <a:rPr lang="en-US" sz="3600" b="1" dirty="0">
                <a:solidFill>
                  <a:srgbClr val="FF0000"/>
                </a:solidFill>
              </a:rPr>
              <a:t>inadequate</a:t>
            </a:r>
            <a:r>
              <a:rPr lang="en-US" sz="3600" b="1" dirty="0"/>
              <a:t>, then the goal is </a:t>
            </a:r>
            <a:r>
              <a:rPr lang="en-US" sz="3600" b="1" dirty="0">
                <a:solidFill>
                  <a:srgbClr val="FF0000"/>
                </a:solidFill>
              </a:rPr>
              <a:t>not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reachable</a:t>
            </a:r>
            <a:r>
              <a:rPr lang="en-US" sz="36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5076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43" y="7937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proof by resolution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285554" y="770129"/>
            <a:ext cx="11620892" cy="5377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For example, if we </a:t>
            </a:r>
            <a:r>
              <a:rPr lang="en-US" sz="3600" b="1" dirty="0">
                <a:solidFill>
                  <a:srgbClr val="FF0000"/>
                </a:solidFill>
              </a:rPr>
              <a:t>removed the biconditional elimination </a:t>
            </a:r>
            <a:r>
              <a:rPr lang="en-US" sz="3600" b="1" dirty="0"/>
              <a:t>rule, the proof in the preceding section would not got through. 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Alternatively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>
                <a:solidFill>
                  <a:srgbClr val="FF0000"/>
                </a:solidFill>
              </a:rPr>
              <a:t> resolution, that yields a complete inference algorithm. 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74691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43" y="7936"/>
            <a:ext cx="11595025" cy="969963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proof by resolution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539BFDC5-BB3F-4BD1-AAE4-402CFDAD85F0}"/>
              </a:ext>
            </a:extLst>
          </p:cNvPr>
          <p:cNvSpPr txBox="1"/>
          <p:nvPr/>
        </p:nvSpPr>
        <p:spPr>
          <a:xfrm>
            <a:off x="285554" y="1130298"/>
            <a:ext cx="11620892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The resolution rule applies only to clauses (that is, </a:t>
            </a:r>
            <a:r>
              <a:rPr lang="en-US" sz="3600" b="1" dirty="0">
                <a:solidFill>
                  <a:srgbClr val="FF0000"/>
                </a:solidFill>
              </a:rPr>
              <a:t>disjunction</a:t>
            </a:r>
            <a:r>
              <a:rPr lang="en-US" sz="3600" b="1" dirty="0"/>
              <a:t> of literals).</a:t>
            </a:r>
          </a:p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every sentence of propositional logic is logically equivalent to a </a:t>
            </a:r>
            <a:r>
              <a:rPr lang="en-US" sz="3600" b="1" dirty="0">
                <a:solidFill>
                  <a:srgbClr val="FF0000"/>
                </a:solidFill>
              </a:rPr>
              <a:t>conjunction</a:t>
            </a:r>
            <a:r>
              <a:rPr lang="en-US" sz="3600" b="1" dirty="0"/>
              <a:t> of clauses. </a:t>
            </a:r>
          </a:p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A sentence expressed as a conjunction of clauses is said to be in conjunctive normal form or </a:t>
            </a:r>
            <a:r>
              <a:rPr lang="en-US" sz="3600" b="1" dirty="0">
                <a:solidFill>
                  <a:srgbClr val="FF0000"/>
                </a:solidFill>
              </a:rPr>
              <a:t>CNF</a:t>
            </a:r>
            <a:r>
              <a:rPr lang="en-US" sz="3600" b="1" dirty="0"/>
              <a:t>.</a:t>
            </a:r>
          </a:p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 We now describe a procedure for converting to CNF.</a:t>
            </a:r>
          </a:p>
        </p:txBody>
      </p:sp>
    </p:spTree>
    <p:extLst>
      <p:ext uri="{BB962C8B-B14F-4D97-AF65-F5344CB8AC3E}">
        <p14:creationId xmlns:p14="http://schemas.microsoft.com/office/powerpoint/2010/main" val="1496230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43" y="7936"/>
            <a:ext cx="11595025" cy="969963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Inference rules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/>
              <p:nvPr/>
            </p:nvSpPr>
            <p:spPr>
              <a:xfrm>
                <a:off x="181443" y="977899"/>
                <a:ext cx="11620892" cy="1224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3600" b="1" dirty="0"/>
                  <a:t>converting the sentence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3600" b="1">
                        <a:latin typeface="Cambria Math" panose="02040503050406030204" pitchFamily="18" charset="0"/>
                      </a:rPr>
                      <m:t>⟺(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3600" b="1">
                        <a:latin typeface="Cambria Math" panose="02040503050406030204" pitchFamily="18" charset="0"/>
                      </a:rPr>
                      <m:t>∨ 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2,1</m:t>
                        </m:r>
                      </m:sub>
                    </m:sSub>
                    <m:r>
                      <a:rPr lang="en-US" sz="3600" b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/>
                  <a:t> into CNF. The steps are as follows:</a:t>
                </a:r>
              </a:p>
            </p:txBody>
          </p:sp>
        </mc:Choice>
        <mc:Fallback xmlns="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43" y="977899"/>
                <a:ext cx="11620892" cy="1224694"/>
              </a:xfrm>
              <a:prstGeom prst="rect">
                <a:avLst/>
              </a:prstGeom>
              <a:blipFill>
                <a:blip r:embed="rId3"/>
                <a:stretch>
                  <a:fillRect l="-1626" t="-6965" r="-1574" b="-17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7F577C2C-C075-4BD2-8D3C-942391FF8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3239" y="2392070"/>
            <a:ext cx="7211431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66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43" y="7936"/>
            <a:ext cx="11595025" cy="969963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proof by resolution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/>
              <p:nvPr/>
            </p:nvSpPr>
            <p:spPr>
              <a:xfrm>
                <a:off x="181443" y="977899"/>
                <a:ext cx="11620892" cy="1224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3600" b="1" dirty="0"/>
                  <a:t>converting the sentence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3600" b="1">
                        <a:latin typeface="Cambria Math" panose="02040503050406030204" pitchFamily="18" charset="0"/>
                      </a:rPr>
                      <m:t>⟺(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sz="3600" b="1">
                        <a:latin typeface="Cambria Math" panose="02040503050406030204" pitchFamily="18" charset="0"/>
                      </a:rPr>
                      <m:t>∨ 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2,1</m:t>
                        </m:r>
                      </m:sub>
                    </m:sSub>
                    <m:r>
                      <a:rPr lang="en-US" sz="3600" b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/>
                  <a:t> into CNF. The steps are as follows:</a:t>
                </a:r>
              </a:p>
            </p:txBody>
          </p:sp>
        </mc:Choice>
        <mc:Fallback xmlns="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43" y="977899"/>
                <a:ext cx="11620892" cy="1224694"/>
              </a:xfrm>
              <a:prstGeom prst="rect">
                <a:avLst/>
              </a:prstGeom>
              <a:blipFill>
                <a:blip r:embed="rId3"/>
                <a:stretch>
                  <a:fillRect l="-1626" t="-6965" r="-1574" b="-17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713519D-4077-4CFB-B7FD-AB4D0A987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975" y="2550168"/>
            <a:ext cx="10992765" cy="2275831"/>
          </a:xfrm>
          <a:prstGeom prst="rect">
            <a:avLst/>
          </a:prstGeom>
        </p:spPr>
      </p:pic>
      <p:sp>
        <p:nvSpPr>
          <p:cNvPr id="8" name="مربع نص 2">
            <a:extLst>
              <a:ext uri="{FF2B5EF4-FFF2-40B4-BE49-F238E27FC236}">
                <a16:creationId xmlns:a16="http://schemas.microsoft.com/office/drawing/2014/main" id="{2716FAB1-3500-49C5-A63A-5901A44782F8}"/>
              </a:ext>
            </a:extLst>
          </p:cNvPr>
          <p:cNvSpPr txBox="1"/>
          <p:nvPr/>
        </p:nvSpPr>
        <p:spPr>
          <a:xfrm>
            <a:off x="155575" y="5054599"/>
            <a:ext cx="11620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The original sentence is now in CNF, as a conjunction of three clauses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80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43" y="7936"/>
            <a:ext cx="11595025" cy="969963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Resolution Algorithm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/>
              <p:nvPr/>
            </p:nvSpPr>
            <p:spPr>
              <a:xfrm>
                <a:off x="181443" y="977899"/>
                <a:ext cx="11620892" cy="612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Inference procedures based on resolution work by using the principle of proof by contradiction</a:t>
                </a:r>
                <a:r>
                  <a:rPr lang="en-US" b="1" dirty="0"/>
                  <a:t>.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That is, to show that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𝐊𝐁</m:t>
                    </m:r>
                    <m:r>
                      <a:rPr lang="en-US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⊨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𝛂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, we show that (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𝐊𝐁</m:t>
                    </m:r>
                    <m:r>
                      <a:rPr lang="en-US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¬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𝛂</m:t>
                    </m:r>
                    <m:r>
                      <a:rPr lang="en-US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is unsatisfiable.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A resolution algorithm first is convert (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𝐊𝐁</m:t>
                    </m:r>
                    <m:r>
                      <a:rPr lang="en-US" sz="2800" b="1">
                        <a:latin typeface="Cambria Math" panose="02040503050406030204" pitchFamily="18" charset="0"/>
                      </a:rPr>
                      <m:t>∧ ¬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𝛂</m:t>
                    </m:r>
                    <m:r>
                      <a:rPr lang="en-US" sz="2800" b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/>
                  <a:t> into CNF.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the resolution rule is applied to the resulting clauses.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The process continues until one of two things happens</a:t>
                </a:r>
                <a:r>
                  <a:rPr lang="en-US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971550" lvl="1" indent="-514350" algn="just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US" sz="18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There are no new clauses that can be added.</a:t>
                </a:r>
                <a:endParaRPr lang="en-US" sz="18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71550" lvl="1" indent="-514350" algn="just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US" sz="1800" b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Two clauses resolve to yield the empty clause.</a:t>
                </a:r>
                <a:endParaRPr lang="en-US" sz="18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lvl="1" algn="just">
                  <a:spcAft>
                    <a:spcPts val="1000"/>
                  </a:spcAft>
                </a:pPr>
                <a:endParaRPr lang="en-US" sz="2800" b="1" dirty="0"/>
              </a:p>
            </p:txBody>
          </p:sp>
        </mc:Choice>
        <mc:Fallback xmlns="">
          <p:sp>
            <p:nvSpPr>
              <p:cNvPr id="5" name="مربع نص 2">
                <a:extLst>
                  <a:ext uri="{FF2B5EF4-FFF2-40B4-BE49-F238E27FC236}">
                    <a16:creationId xmlns:a16="http://schemas.microsoft.com/office/drawing/2014/main" id="{539BFDC5-BB3F-4BD1-AAE4-402CFDAD8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43" y="977899"/>
                <a:ext cx="11620892" cy="6129883"/>
              </a:xfrm>
              <a:prstGeom prst="rect">
                <a:avLst/>
              </a:prstGeom>
              <a:blipFill>
                <a:blip r:embed="rId3"/>
                <a:stretch>
                  <a:fillRect l="-944" r="-1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21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- Syntax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The syntax of propositional logic defines </a:t>
            </a:r>
            <a:r>
              <a:rPr lang="en-US" sz="3200" b="1" dirty="0">
                <a:solidFill>
                  <a:srgbClr val="FF0000"/>
                </a:solidFill>
              </a:rPr>
              <a:t>the allowable sentences</a:t>
            </a:r>
            <a:r>
              <a:rPr lang="en-US" sz="3200" b="1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Atomic sentences consists of a </a:t>
            </a:r>
            <a:r>
              <a:rPr lang="en-US" sz="3200" b="1" dirty="0">
                <a:solidFill>
                  <a:srgbClr val="FF0000"/>
                </a:solidFill>
              </a:rPr>
              <a:t>single</a:t>
            </a:r>
            <a:r>
              <a:rPr lang="en-US" sz="3200" b="1" dirty="0"/>
              <a:t> proposition symbol.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Each symbol stands for a proposition that can </a:t>
            </a:r>
            <a:r>
              <a:rPr lang="en-US" sz="3200" b="1" dirty="0">
                <a:solidFill>
                  <a:srgbClr val="FF0000"/>
                </a:solidFill>
              </a:rPr>
              <a:t>be true or false</a:t>
            </a:r>
            <a:r>
              <a:rPr lang="en-US" sz="3200" b="1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There are two proposition symbols with fixed meaning: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True is always-true proposition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False is always-false proposition.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/>
              <a:t>Complex sentences are constructed from simpler sentences using </a:t>
            </a:r>
            <a:r>
              <a:rPr lang="en-US" sz="3200" b="1" dirty="0">
                <a:solidFill>
                  <a:srgbClr val="FF0000"/>
                </a:solidFill>
              </a:rPr>
              <a:t>parentheses and logical connectives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928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Logical Connectives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/>
              <p:nvPr/>
            </p:nvSpPr>
            <p:spPr>
              <a:xfrm>
                <a:off x="155575" y="967926"/>
                <a:ext cx="11850158" cy="5168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 </m:t>
                    </m:r>
                    <m:d>
                      <m:d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𝒏𝒐𝒕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𝒔𝒆𝒏𝒕𝒆𝒏𝒄𝒆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𝒔𝒖𝒄𝒉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¬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𝒄𝒂𝒍𝒍𝒆𝒅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𝒏𝒆𝒈𝒂𝒕𝒊𝒐𝒏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𝒐𝒇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</m:oMath>
                </a14:m>
                <a:endParaRPr lang="en-US" sz="3200" b="1" dirty="0"/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sz="3200" b="1" dirty="0"/>
                  <a:t> (and) a sentence whose main connective is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𝒔𝒖𝒄𝒉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𝒄𝒂𝒍𝒍𝒆𝒅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𝒄𝒐𝒏𝒋𝒖𝒏𝒄𝒕𝒊𝒐𝒏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1" dirty="0"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d>
                      <m:d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𝒐𝒓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𝒔𝒆𝒏𝒕𝒆𝒄𝒆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𝒖𝒔𝒊𝒏𝒈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∨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𝒔𝒖𝒄𝒉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𝒅𝒊𝒔𝒋𝒖𝒏𝒄𝒕𝒊𝒐𝒏</m:t>
                    </m:r>
                  </m:oMath>
                </a14:m>
                <a:r>
                  <a:rPr lang="en-US" sz="3200" b="1" dirty="0">
                    <a:ea typeface="Cambria Math" panose="02040503050406030204" pitchFamily="18" charset="0"/>
                  </a:rPr>
                  <a:t>.</a:t>
                </a: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d>
                      <m:d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𝒊𝒎𝒑𝒍𝒊𝒆𝒔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𝒔𝒆𝒏𝒕𝒆𝒏𝒄𝒆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𝒔𝒖𝒄𝒉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𝒄𝒂𝒍𝒍𝒆𝒅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𝒊𝒎𝒑𝒍𝒊𝒄𝒂𝒕𝒊𝒐𝒏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1" dirty="0"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d>
                      <m:d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𝒊𝒇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𝒂𝒏𝒅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𝒐𝒏𝒍𝒚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𝒊𝒇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𝒕𝒉𝒆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𝒔𝒆𝒏𝒕𝒆𝒄𝒆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𝒃𝒊𝒄𝒐𝒏𝒅𝒊𝒕𝒊𝒐𝒏𝒂𝒍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32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98194B7B-2262-7A63-7A65-4402C1E6A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5" y="967926"/>
                <a:ext cx="11850158" cy="51684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19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Operator Precedence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883CB5-32B0-4891-B73C-4D16007E0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966" y="1500145"/>
            <a:ext cx="10398068" cy="450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5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Semantics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/>
              <p:nvPr/>
            </p:nvSpPr>
            <p:spPr>
              <a:xfrm>
                <a:off x="460375" y="1111706"/>
                <a:ext cx="11081067" cy="5070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The semantics defines the rules for determining the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truth</a:t>
                </a:r>
                <a:r>
                  <a:rPr lang="en-US" sz="3200" b="1" dirty="0"/>
                  <a:t> of sentence with respect to a particular model.</a:t>
                </a: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In propositional logic, a model simply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fixes</a:t>
                </a:r>
                <a:r>
                  <a:rPr lang="en-US" sz="3200" b="1" dirty="0"/>
                  <a:t> the truth value (true or false) for every proposition symbol.</a:t>
                </a: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If the sentence in the KB use the proposition symbols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𝒐𝒏𝒆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𝒑𝒐𝒔𝒔𝒊𝒍𝒃𝒆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𝒎𝒐𝒅𝒆𝒍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={ 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𝑭𝒂𝒍𝒔𝒆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𝑭𝒂𝒍𝒔𝒆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𝑻𝒓𝒖𝒆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1111706"/>
                <a:ext cx="11081067" cy="5070812"/>
              </a:xfrm>
              <a:prstGeom prst="rect">
                <a:avLst/>
              </a:prstGeom>
              <a:blipFill>
                <a:blip r:embed="rId3"/>
                <a:stretch>
                  <a:fillRect l="-1266" r="-1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634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Semantics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/>
              <p:nvPr/>
            </p:nvSpPr>
            <p:spPr>
              <a:xfrm>
                <a:off x="460375" y="1111706"/>
                <a:ext cx="11081067" cy="5197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With three proposition symbols,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𝒑𝒐𝒔𝒔𝒊𝒃𝒍𝒆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𝒎𝒐𝒅𝒆𝒍𝒔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3200" b="1" dirty="0"/>
                  <a:t> </a:t>
                </a: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The semantics for propositional logic must specify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how to compute the truth value of any sentence</a:t>
                </a:r>
                <a:r>
                  <a:rPr lang="en-US" sz="3200" b="1" dirty="0"/>
                  <a:t>, given a model.</a:t>
                </a: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All sentences are constructed from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atomic sentences and five connectives</a:t>
                </a:r>
                <a:r>
                  <a:rPr lang="en-US" sz="3200" b="1" dirty="0"/>
                  <a:t>.</a:t>
                </a:r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US" sz="3200" b="1" dirty="0"/>
                  <a:t>So wee need to specify how:</a:t>
                </a:r>
              </a:p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</a:rPr>
                  <a:t>To compute the truth of atomic sentences and how to compute the truth of sentences formed with each of the five connectives. </a:t>
                </a: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3200" b="1" dirty="0"/>
              </a:p>
            </p:txBody>
          </p:sp>
        </mc:Choice>
        <mc:Fallback xmlns="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1111706"/>
                <a:ext cx="11081067" cy="5197833"/>
              </a:xfrm>
              <a:prstGeom prst="rect">
                <a:avLst/>
              </a:prstGeom>
              <a:blipFill>
                <a:blip r:embed="rId3"/>
                <a:stretch>
                  <a:fillRect l="-1266" t="-1172" r="-1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65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Semantics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/>
              <p:nvPr/>
            </p:nvSpPr>
            <p:spPr>
              <a:xfrm>
                <a:off x="460375" y="1111706"/>
                <a:ext cx="11081067" cy="5781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marR="0" lvl="0" indent="-342900" algn="just" rtl="0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¬</m:t>
                    </m:r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is true </a:t>
                </a:r>
                <a:r>
                  <a:rPr lang="en-US" sz="32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iff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false in m.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algn="just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∧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𝑄</m:t>
                    </m:r>
                  </m:oMath>
                </a14:m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true </a:t>
                </a:r>
                <a:r>
                  <a:rPr lang="en-US" sz="32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iff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both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are true in m.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algn="just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∨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𝑄</m:t>
                    </m:r>
                  </m:oMath>
                </a14:m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true </a:t>
                </a:r>
                <a:r>
                  <a:rPr lang="en-US" sz="32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iff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either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or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true in m.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algn="just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⇒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𝑄</m:t>
                    </m:r>
                  </m:oMath>
                </a14:m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true unless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true and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false in m.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0" lvl="0" indent="-342900" algn="just">
                  <a:lnSpc>
                    <a:spcPct val="200000"/>
                  </a:lnSpc>
                  <a:spcBef>
                    <a:spcPts val="0"/>
                  </a:spcBef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⟺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𝑄</m:t>
                    </m:r>
                  </m:oMath>
                </a14:m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true </a:t>
                </a:r>
                <a:r>
                  <a:rPr lang="en-US" sz="32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iff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</a:t>
                </a:r>
                <a:r>
                  <a:rPr lang="en-US" sz="3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</a:t>
                </a:r>
                <a:r>
                  <a:rPr lang="en-US" sz="32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are both true or both false in m.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3200" b="1" dirty="0"/>
              </a:p>
            </p:txBody>
          </p:sp>
        </mc:Choice>
        <mc:Fallback xmlns="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1111706"/>
                <a:ext cx="11081067" cy="5781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10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Propositional Logic – Semantics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/>
              <p:nvPr/>
            </p:nvSpPr>
            <p:spPr>
              <a:xfrm>
                <a:off x="384175" y="1030587"/>
                <a:ext cx="1138449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just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𝑡h𝑒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𝑡𝑟𝑢𝑡h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𝑡𝑎𝑏𝑙𝑒𝑠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𝑓𝑜𝑟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𝑡h𝑒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𝑓𝑖𝑣𝑒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𝑐𝑜𝑛𝑛𝑒𝑐𝑡𝑖𝑣𝑒𝑠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𝑎𝑟𝑒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𝑔𝑖𝑣𝑒𝑛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𝑏𝑒𝑙𝑜𝑤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7" name="مربع نص 2">
                <a:extLst>
                  <a:ext uri="{FF2B5EF4-FFF2-40B4-BE49-F238E27FC236}">
                    <a16:creationId xmlns:a16="http://schemas.microsoft.com/office/drawing/2014/main" id="{5D616F56-C389-4C76-8F66-D27EA167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75" y="1030587"/>
                <a:ext cx="11384492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6611F67-E1DE-4E8E-B89F-EDEEAA9561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810" y="2457952"/>
            <a:ext cx="11838380" cy="237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3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2963</TotalTime>
  <Words>1313</Words>
  <Application>Microsoft Office PowerPoint</Application>
  <PresentationFormat>Widescreen</PresentationFormat>
  <Paragraphs>179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Artificial Intelligence</vt:lpstr>
      <vt:lpstr>Propositional Logic</vt:lpstr>
      <vt:lpstr>Propositional Logic - Syntax</vt:lpstr>
      <vt:lpstr>Propositional Logic – Logical Connectives</vt:lpstr>
      <vt:lpstr>Propositional Logic – Operator Precedence</vt:lpstr>
      <vt:lpstr>Propositional Logic – Semantics</vt:lpstr>
      <vt:lpstr>Propositional Logic – Semantics</vt:lpstr>
      <vt:lpstr>Propositional Logic – Semantics</vt:lpstr>
      <vt:lpstr>Propositional Logic – Semantics</vt:lpstr>
      <vt:lpstr>Propositional Logic – Logical Equivalence</vt:lpstr>
      <vt:lpstr>Propositional Logic – Logical Equivalence</vt:lpstr>
      <vt:lpstr>Propositional Logic – Logical Equivalence</vt:lpstr>
      <vt:lpstr>Propositional Logic – Validity/contradiction</vt:lpstr>
      <vt:lpstr>Propositional Logic – Satisfiability</vt:lpstr>
      <vt:lpstr>Propositional Logic – Inference and Proofs</vt:lpstr>
      <vt:lpstr>Propositional Logic – Inference and Proofs</vt:lpstr>
      <vt:lpstr>Propositional Logic – Inference and Proofs</vt:lpstr>
      <vt:lpstr>Propositional Logic – Inference and Proofs</vt:lpstr>
      <vt:lpstr>Propositional Logic – Inference rules</vt:lpstr>
      <vt:lpstr>Propositional Logic – Inference rules</vt:lpstr>
      <vt:lpstr>Propositional Logic – Inference rules</vt:lpstr>
      <vt:lpstr>Propositional Logic – Inference rules</vt:lpstr>
      <vt:lpstr>Propositional Logic – proof by resolution</vt:lpstr>
      <vt:lpstr>Propositional Logic – proof by resolution</vt:lpstr>
      <vt:lpstr>Propositional Logic – proof by resolution</vt:lpstr>
      <vt:lpstr>Propositional Logic – Inference rules</vt:lpstr>
      <vt:lpstr>Propositional Logic – proof by resolution</vt:lpstr>
      <vt:lpstr>Propositional Logic – Resolution Algorithm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Maher</dc:creator>
  <cp:lastModifiedBy>sadem</cp:lastModifiedBy>
  <cp:revision>123</cp:revision>
  <dcterms:created xsi:type="dcterms:W3CDTF">2023-09-18T19:29:30Z</dcterms:created>
  <dcterms:modified xsi:type="dcterms:W3CDTF">2024-03-02T07:14:15Z</dcterms:modified>
</cp:coreProperties>
</file>