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36" y="-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92373" y="2394026"/>
            <a:ext cx="294767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©</a:t>
            </a:r>
            <a:r>
              <a:rPr spc="-10" dirty="0"/>
              <a:t> </a:t>
            </a:r>
            <a:r>
              <a:rPr dirty="0"/>
              <a:t>Department</a:t>
            </a:r>
            <a:r>
              <a:rPr spc="-2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Physics,</a:t>
            </a:r>
            <a:r>
              <a:rPr spc="-30" dirty="0"/>
              <a:t> </a:t>
            </a:r>
            <a:r>
              <a:rPr dirty="0"/>
              <a:t>University</a:t>
            </a:r>
            <a:r>
              <a:rPr spc="-1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Babylon,</a:t>
            </a:r>
            <a:r>
              <a:rPr spc="-10" dirty="0"/>
              <a:t> 2020.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465E9C"/>
                </a:solidFill>
                <a:latin typeface="Trebuchet MS"/>
                <a:cs typeface="Trebuchet MS"/>
              </a:defRPr>
            </a:lvl1pPr>
          </a:lstStyle>
          <a:p>
            <a:pPr marL="42545">
              <a:lnSpc>
                <a:spcPts val="14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©</a:t>
            </a:r>
            <a:r>
              <a:rPr spc="-10" dirty="0"/>
              <a:t> </a:t>
            </a:r>
            <a:r>
              <a:rPr dirty="0"/>
              <a:t>Department</a:t>
            </a:r>
            <a:r>
              <a:rPr spc="-2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Physics,</a:t>
            </a:r>
            <a:r>
              <a:rPr spc="-30" dirty="0"/>
              <a:t> </a:t>
            </a:r>
            <a:r>
              <a:rPr dirty="0"/>
              <a:t>University</a:t>
            </a:r>
            <a:r>
              <a:rPr spc="-1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Babylon,</a:t>
            </a:r>
            <a:r>
              <a:rPr spc="-10" dirty="0"/>
              <a:t> 2020.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465E9C"/>
                </a:solidFill>
                <a:latin typeface="Trebuchet MS"/>
                <a:cs typeface="Trebuchet MS"/>
              </a:defRPr>
            </a:lvl1pPr>
          </a:lstStyle>
          <a:p>
            <a:pPr marL="42545">
              <a:lnSpc>
                <a:spcPts val="14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©</a:t>
            </a:r>
            <a:r>
              <a:rPr spc="-10" dirty="0"/>
              <a:t> </a:t>
            </a:r>
            <a:r>
              <a:rPr dirty="0"/>
              <a:t>Department</a:t>
            </a:r>
            <a:r>
              <a:rPr spc="-2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Physics,</a:t>
            </a:r>
            <a:r>
              <a:rPr spc="-30" dirty="0"/>
              <a:t> </a:t>
            </a:r>
            <a:r>
              <a:rPr dirty="0"/>
              <a:t>University</a:t>
            </a:r>
            <a:r>
              <a:rPr spc="-1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Babylon,</a:t>
            </a:r>
            <a:r>
              <a:rPr spc="-10" dirty="0"/>
              <a:t> 2020.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465E9C"/>
                </a:solidFill>
                <a:latin typeface="Trebuchet MS"/>
                <a:cs typeface="Trebuchet MS"/>
              </a:defRPr>
            </a:lvl1pPr>
          </a:lstStyle>
          <a:p>
            <a:pPr marL="42545">
              <a:lnSpc>
                <a:spcPts val="14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©</a:t>
            </a:r>
            <a:r>
              <a:rPr spc="-10" dirty="0"/>
              <a:t> </a:t>
            </a:r>
            <a:r>
              <a:rPr dirty="0"/>
              <a:t>Department</a:t>
            </a:r>
            <a:r>
              <a:rPr spc="-2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Physics,</a:t>
            </a:r>
            <a:r>
              <a:rPr spc="-30" dirty="0"/>
              <a:t> </a:t>
            </a:r>
            <a:r>
              <a:rPr dirty="0"/>
              <a:t>University</a:t>
            </a:r>
            <a:r>
              <a:rPr spc="-1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Babylon,</a:t>
            </a:r>
            <a:r>
              <a:rPr spc="-10" dirty="0"/>
              <a:t> 2020.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465E9C"/>
                </a:solidFill>
                <a:latin typeface="Trebuchet MS"/>
                <a:cs typeface="Trebuchet MS"/>
              </a:defRPr>
            </a:lvl1pPr>
          </a:lstStyle>
          <a:p>
            <a:pPr marL="42545">
              <a:lnSpc>
                <a:spcPts val="14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©</a:t>
            </a:r>
            <a:r>
              <a:rPr spc="-10" dirty="0"/>
              <a:t> </a:t>
            </a:r>
            <a:r>
              <a:rPr dirty="0"/>
              <a:t>Department</a:t>
            </a:r>
            <a:r>
              <a:rPr spc="-2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Physics,</a:t>
            </a:r>
            <a:r>
              <a:rPr spc="-30" dirty="0"/>
              <a:t> </a:t>
            </a:r>
            <a:r>
              <a:rPr dirty="0"/>
              <a:t>University</a:t>
            </a:r>
            <a:r>
              <a:rPr spc="-1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Babylon,</a:t>
            </a:r>
            <a:r>
              <a:rPr spc="-10" dirty="0"/>
              <a:t> 2020.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465E9C"/>
                </a:solidFill>
                <a:latin typeface="Trebuchet MS"/>
                <a:cs typeface="Trebuchet MS"/>
              </a:defRPr>
            </a:lvl1pPr>
          </a:lstStyle>
          <a:p>
            <a:pPr marL="42545">
              <a:lnSpc>
                <a:spcPts val="14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7162800" cy="68580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43000" y="0"/>
            <a:ext cx="8001000" cy="68580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27887" y="6068567"/>
            <a:ext cx="7923275" cy="53949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27887" y="522731"/>
            <a:ext cx="7903463" cy="5922264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31519" y="576071"/>
            <a:ext cx="7696200" cy="5715000"/>
          </a:xfrm>
          <a:custGeom>
            <a:avLst/>
            <a:gdLst/>
            <a:ahLst/>
            <a:cxnLst/>
            <a:rect l="l" t="t" r="r" b="b"/>
            <a:pathLst>
              <a:path w="7696200" h="5715000">
                <a:moveTo>
                  <a:pt x="7696200" y="0"/>
                </a:moveTo>
                <a:lnTo>
                  <a:pt x="0" y="0"/>
                </a:lnTo>
                <a:lnTo>
                  <a:pt x="0" y="5715000"/>
                </a:lnTo>
                <a:lnTo>
                  <a:pt x="7696200" y="5715000"/>
                </a:lnTo>
                <a:lnTo>
                  <a:pt x="7696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27887" y="522731"/>
            <a:ext cx="7903463" cy="5922264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31519" y="576071"/>
            <a:ext cx="7696200" cy="5715000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52983" y="182397"/>
            <a:ext cx="749325" cy="749325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030210" y="213398"/>
            <a:ext cx="736536" cy="73653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45844" y="663905"/>
            <a:ext cx="6723837" cy="8760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9940" y="1507997"/>
            <a:ext cx="7539355" cy="4294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527" y="6528815"/>
            <a:ext cx="5367832" cy="3372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2065"/>
              </a:lnSpc>
            </a:pPr>
            <a:r>
              <a:rPr dirty="0"/>
              <a:t>©</a:t>
            </a:r>
            <a:r>
              <a:rPr spc="-10" dirty="0"/>
              <a:t> </a:t>
            </a:r>
            <a:r>
              <a:rPr dirty="0"/>
              <a:t>Department</a:t>
            </a:r>
            <a:r>
              <a:rPr spc="-2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dirty="0"/>
              <a:t>Physics,</a:t>
            </a:r>
            <a:r>
              <a:rPr spc="-30" dirty="0"/>
              <a:t> </a:t>
            </a:r>
            <a:r>
              <a:rPr dirty="0"/>
              <a:t>University</a:t>
            </a:r>
            <a:r>
              <a:rPr spc="-1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Babylon,</a:t>
            </a:r>
            <a:r>
              <a:rPr spc="-10" dirty="0"/>
              <a:t> 2020.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009890" y="5876083"/>
            <a:ext cx="175132" cy="203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465E9C"/>
                </a:solidFill>
                <a:latin typeface="Trebuchet MS"/>
                <a:cs typeface="Trebuchet MS"/>
              </a:defRPr>
            </a:lvl1pPr>
          </a:lstStyle>
          <a:p>
            <a:pPr marL="42545">
              <a:lnSpc>
                <a:spcPts val="149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0" y="0"/>
              <a:ext cx="8001000" cy="6858000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678764" y="611276"/>
            <a:ext cx="7828915" cy="5546090"/>
            <a:chOff x="678764" y="611276"/>
            <a:chExt cx="7828915" cy="554609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0015" y="5615939"/>
              <a:ext cx="7386828" cy="54102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6967" y="963168"/>
              <a:ext cx="7386828" cy="503986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990600" y="1016508"/>
              <a:ext cx="7179945" cy="4832985"/>
            </a:xfrm>
            <a:custGeom>
              <a:avLst/>
              <a:gdLst/>
              <a:ahLst/>
              <a:cxnLst/>
              <a:rect l="l" t="t" r="r" b="b"/>
              <a:pathLst>
                <a:path w="7179945" h="4832985">
                  <a:moveTo>
                    <a:pt x="7179564" y="0"/>
                  </a:moveTo>
                  <a:lnTo>
                    <a:pt x="0" y="0"/>
                  </a:lnTo>
                  <a:lnTo>
                    <a:pt x="0" y="4832604"/>
                  </a:lnTo>
                  <a:lnTo>
                    <a:pt x="7179564" y="4832604"/>
                  </a:lnTo>
                  <a:lnTo>
                    <a:pt x="717956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86967" y="957072"/>
              <a:ext cx="7386828" cy="503834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90600" y="1010411"/>
              <a:ext cx="7179564" cy="483108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78764" y="611276"/>
              <a:ext cx="749325" cy="74932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770622" y="664883"/>
              <a:ext cx="736536" cy="736536"/>
            </a:xfrm>
            <a:prstGeom prst="rect">
              <a:avLst/>
            </a:prstGeom>
          </p:spPr>
        </p:pic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932558" y="1861769"/>
            <a:ext cx="464502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dirty="0">
                <a:latin typeface="Constantia"/>
                <a:cs typeface="Constantia"/>
              </a:rPr>
              <a:t>Digital</a:t>
            </a:r>
            <a:r>
              <a:rPr sz="4800" b="0" spc="-90" dirty="0">
                <a:latin typeface="Constantia"/>
                <a:cs typeface="Constantia"/>
              </a:rPr>
              <a:t> </a:t>
            </a:r>
            <a:r>
              <a:rPr sz="4800" b="0" spc="-10" dirty="0">
                <a:latin typeface="Constantia"/>
                <a:cs typeface="Constantia"/>
              </a:rPr>
              <a:t>Electronic</a:t>
            </a:r>
            <a:endParaRPr sz="4800">
              <a:latin typeface="Constantia"/>
              <a:cs typeface="Constant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44394" y="3453765"/>
            <a:ext cx="3855085" cy="12875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 err="1" smtClean="0">
                <a:latin typeface="Times New Roman"/>
                <a:cs typeface="Times New Roman"/>
              </a:rPr>
              <a:t>Asst.lec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Israa</a:t>
            </a:r>
            <a:r>
              <a:rPr lang="en-US" sz="2400" b="1" dirty="0" smtClean="0">
                <a:latin typeface="Times New Roman"/>
                <a:cs typeface="Times New Roman"/>
              </a:rPr>
              <a:t> Hussein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R="61594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2</a:t>
            </a:r>
            <a:r>
              <a:rPr sz="2400" baseline="24305" dirty="0">
                <a:latin typeface="Times New Roman"/>
                <a:cs typeface="Times New Roman"/>
              </a:rPr>
              <a:t>nd</a:t>
            </a:r>
            <a:r>
              <a:rPr sz="2400" spc="262" baseline="2430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semester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4741" rIns="0" bIns="0" rtlCol="0">
            <a:spAutoFit/>
          </a:bodyPr>
          <a:lstStyle/>
          <a:p>
            <a:pPr marL="926465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465E9C"/>
                </a:solidFill>
              </a:rPr>
              <a:t>1.3.2</a:t>
            </a:r>
            <a:r>
              <a:rPr sz="3200" spc="-30" dirty="0">
                <a:solidFill>
                  <a:srgbClr val="465E9C"/>
                </a:solidFill>
              </a:rPr>
              <a:t> </a:t>
            </a:r>
            <a:r>
              <a:rPr sz="3200" dirty="0">
                <a:solidFill>
                  <a:srgbClr val="465E9C"/>
                </a:solidFill>
              </a:rPr>
              <a:t>Binary</a:t>
            </a:r>
            <a:r>
              <a:rPr sz="3200" spc="-15" dirty="0">
                <a:solidFill>
                  <a:srgbClr val="465E9C"/>
                </a:solidFill>
              </a:rPr>
              <a:t> </a:t>
            </a:r>
            <a:r>
              <a:rPr sz="3200" dirty="0">
                <a:solidFill>
                  <a:srgbClr val="465E9C"/>
                </a:solidFill>
              </a:rPr>
              <a:t>numeration</a:t>
            </a:r>
            <a:r>
              <a:rPr sz="3200" spc="-30" dirty="0">
                <a:solidFill>
                  <a:srgbClr val="465E9C"/>
                </a:solidFill>
              </a:rPr>
              <a:t> </a:t>
            </a:r>
            <a:r>
              <a:rPr sz="3200" spc="-10" dirty="0">
                <a:solidFill>
                  <a:srgbClr val="465E9C"/>
                </a:solidFill>
              </a:rPr>
              <a:t>system: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840739" y="1567434"/>
            <a:ext cx="7463790" cy="3977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0" marR="5080" indent="-273685" algn="just">
              <a:lnSpc>
                <a:spcPct val="100000"/>
              </a:lnSpc>
              <a:spcBef>
                <a:spcPts val="100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7020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binary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numeration</a:t>
            </a:r>
            <a:r>
              <a:rPr sz="2400" spc="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system</a:t>
            </a:r>
            <a:r>
              <a:rPr sz="2400" spc="4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uses</a:t>
            </a:r>
            <a:r>
              <a:rPr sz="2400" spc="50" dirty="0">
                <a:latin typeface="Times New Roman"/>
                <a:cs typeface="Times New Roman"/>
              </a:rPr>
              <a:t>  </a:t>
            </a:r>
            <a:r>
              <a:rPr sz="2400" b="1" dirty="0">
                <a:latin typeface="Times New Roman"/>
                <a:cs typeface="Times New Roman"/>
              </a:rPr>
              <a:t>only</a:t>
            </a:r>
            <a:r>
              <a:rPr sz="2400" b="1" spc="55" dirty="0"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two</a:t>
            </a:r>
            <a:r>
              <a:rPr sz="2400" b="1" spc="4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ciphers 	</a:t>
            </a:r>
            <a:r>
              <a:rPr sz="2400" dirty="0">
                <a:latin typeface="Times New Roman"/>
                <a:cs typeface="Times New Roman"/>
              </a:rPr>
              <a:t>instead</a:t>
            </a:r>
            <a:r>
              <a:rPr sz="2400" spc="3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3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ten</a:t>
            </a:r>
            <a:r>
              <a:rPr sz="2400" spc="3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3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3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decimal</a:t>
            </a:r>
            <a:r>
              <a:rPr sz="2400" spc="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numeration</a:t>
            </a:r>
            <a:r>
              <a:rPr sz="2400" spc="4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system.</a:t>
            </a:r>
            <a:r>
              <a:rPr sz="2400" spc="39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Those 	</a:t>
            </a:r>
            <a:r>
              <a:rPr sz="2400" dirty="0">
                <a:latin typeface="Times New Roman"/>
                <a:cs typeface="Times New Roman"/>
              </a:rPr>
              <a:t>two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ciphers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2400" dirty="0">
                <a:latin typeface="Times New Roman"/>
                <a:cs typeface="Times New Roman"/>
              </a:rPr>
              <a:t>”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“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2400" spc="-20" dirty="0">
                <a:latin typeface="Times New Roman"/>
                <a:cs typeface="Times New Roman"/>
              </a:rPr>
              <a:t>”.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  <a:buClr>
                <a:srgbClr val="AA2B1E"/>
              </a:buClr>
              <a:buFont typeface="Wingdings"/>
              <a:buChar char=""/>
            </a:pPr>
            <a:endParaRPr sz="24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  <a:tab pos="687705" algn="l"/>
                <a:tab pos="1610995" algn="l"/>
                <a:tab pos="2603500" algn="l"/>
                <a:tab pos="3002915" algn="l"/>
                <a:tab pos="4611370" algn="l"/>
                <a:tab pos="5705475" algn="l"/>
                <a:tab pos="6222365" algn="l"/>
                <a:tab pos="7095490" algn="l"/>
              </a:tabLst>
            </a:pPr>
            <a:r>
              <a:rPr sz="2400" spc="-25" dirty="0">
                <a:latin typeface="Times New Roman"/>
                <a:cs typeface="Times New Roman"/>
              </a:rPr>
              <a:t>In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binary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system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of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numeration,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ciphers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are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called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bit</a:t>
            </a:r>
            <a:endParaRPr sz="24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(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Binary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Digit</a:t>
            </a:r>
            <a:r>
              <a:rPr sz="2400" spc="-10" dirty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2400">
              <a:latin typeface="Times New Roman"/>
              <a:cs typeface="Times New Roman"/>
            </a:endParaRPr>
          </a:p>
          <a:p>
            <a:pPr marL="285750" marR="5080" indent="-273685" algn="just">
              <a:lnSpc>
                <a:spcPct val="100000"/>
              </a:lnSpc>
              <a:buClr>
                <a:srgbClr val="AA2B1E"/>
              </a:buClr>
              <a:buSzPct val="85416"/>
              <a:buFont typeface="Wingdings"/>
              <a:buChar char=""/>
              <a:tabLst>
                <a:tab pos="287020" algn="l"/>
              </a:tabLst>
            </a:pPr>
            <a:r>
              <a:rPr sz="2400" dirty="0">
                <a:latin typeface="Times New Roman"/>
                <a:cs typeface="Times New Roman"/>
              </a:rPr>
              <a:t>Cipher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5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arranged</a:t>
            </a:r>
            <a:r>
              <a:rPr sz="2400" spc="5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right</a:t>
            </a:r>
            <a:r>
              <a:rPr sz="2400" spc="5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5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left</a:t>
            </a:r>
            <a:r>
              <a:rPr sz="2400" spc="5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5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doubling</a:t>
            </a:r>
            <a:r>
              <a:rPr sz="2400" spc="5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values</a:t>
            </a:r>
            <a:r>
              <a:rPr sz="2400" spc="56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 	</a:t>
            </a:r>
            <a:r>
              <a:rPr sz="2400" dirty="0">
                <a:latin typeface="Times New Roman"/>
                <a:cs typeface="Times New Roman"/>
              </a:rPr>
              <a:t>weight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(instead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multiplying</a:t>
            </a:r>
            <a:r>
              <a:rPr sz="2400" spc="2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weight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1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 	</a:t>
            </a:r>
            <a:r>
              <a:rPr sz="2400" dirty="0">
                <a:latin typeface="Times New Roman"/>
                <a:cs typeface="Times New Roman"/>
              </a:rPr>
              <a:t>case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decimal</a:t>
            </a:r>
            <a:r>
              <a:rPr sz="2400" spc="-10" dirty="0">
                <a:latin typeface="Times New Roman"/>
                <a:cs typeface="Times New Roman"/>
              </a:rPr>
              <a:t> system).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80426" y="5838545"/>
            <a:ext cx="1657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60" dirty="0">
                <a:solidFill>
                  <a:srgbClr val="465E9C"/>
                </a:solidFill>
                <a:latin typeface="Trebuchet MS"/>
                <a:cs typeface="Trebuchet MS"/>
              </a:rPr>
              <a:t>10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5844" y="770001"/>
            <a:ext cx="568388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465E9C"/>
                </a:solidFill>
              </a:rPr>
              <a:t>1.3.2</a:t>
            </a:r>
            <a:r>
              <a:rPr sz="3200" spc="-40" dirty="0">
                <a:solidFill>
                  <a:srgbClr val="465E9C"/>
                </a:solidFill>
              </a:rPr>
              <a:t> </a:t>
            </a:r>
            <a:r>
              <a:rPr sz="3200" dirty="0">
                <a:solidFill>
                  <a:srgbClr val="465E9C"/>
                </a:solidFill>
              </a:rPr>
              <a:t>Binary</a:t>
            </a:r>
            <a:r>
              <a:rPr sz="3200" spc="-10" dirty="0">
                <a:solidFill>
                  <a:srgbClr val="465E9C"/>
                </a:solidFill>
              </a:rPr>
              <a:t> </a:t>
            </a:r>
            <a:r>
              <a:rPr sz="3200" dirty="0">
                <a:solidFill>
                  <a:srgbClr val="465E9C"/>
                </a:solidFill>
              </a:rPr>
              <a:t>numeration</a:t>
            </a:r>
            <a:r>
              <a:rPr sz="3200" spc="-25" dirty="0">
                <a:solidFill>
                  <a:srgbClr val="465E9C"/>
                </a:solidFill>
              </a:rPr>
              <a:t> </a:t>
            </a:r>
            <a:r>
              <a:rPr sz="3200" spc="-10" dirty="0">
                <a:solidFill>
                  <a:srgbClr val="465E9C"/>
                </a:solidFill>
              </a:rPr>
              <a:t>system: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840739" y="1388109"/>
            <a:ext cx="47021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5"/>
              </a:spcBef>
              <a:buClr>
                <a:srgbClr val="AA2B1E"/>
              </a:buClr>
              <a:buSzPct val="85000"/>
              <a:buFont typeface="Wingdings"/>
              <a:buChar char=""/>
              <a:tabLst>
                <a:tab pos="286385" algn="l"/>
              </a:tabLst>
            </a:pPr>
            <a:r>
              <a:rPr sz="2000" spc="-10" dirty="0">
                <a:latin typeface="Times New Roman"/>
                <a:cs typeface="Times New Roman"/>
              </a:rPr>
              <a:t>Let’s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consider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following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binary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number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53885" y="5116965"/>
            <a:ext cx="64135" cy="282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90"/>
              </a:lnSpc>
            </a:pPr>
            <a:r>
              <a:rPr sz="2000" spc="-50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0739" y="4712014"/>
            <a:ext cx="5909310" cy="136652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335"/>
              </a:spcBef>
              <a:buClr>
                <a:srgbClr val="AA2B1E"/>
              </a:buClr>
              <a:buSzPct val="85000"/>
              <a:buFont typeface="Wingdings"/>
              <a:buChar char=""/>
              <a:tabLst>
                <a:tab pos="286385" algn="l"/>
              </a:tabLst>
            </a:pPr>
            <a:r>
              <a:rPr sz="2000" dirty="0">
                <a:latin typeface="Times New Roman"/>
                <a:cs typeface="Times New Roman"/>
              </a:rPr>
              <a:t>Each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weight</a:t>
            </a:r>
            <a:r>
              <a:rPr sz="20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20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20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that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one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immediate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right.</a:t>
            </a:r>
            <a:endParaRPr sz="20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240"/>
              </a:spcBef>
              <a:buClr>
                <a:srgbClr val="AA2B1E"/>
              </a:buClr>
              <a:buSzPct val="85000"/>
              <a:buFont typeface="Wingdings"/>
              <a:buChar char=""/>
              <a:tabLst>
                <a:tab pos="287020" algn="l"/>
              </a:tabLst>
            </a:pP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less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weighted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cipher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carries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Ones</a:t>
            </a:r>
            <a:r>
              <a:rPr sz="2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place</a:t>
            </a:r>
            <a:endParaRPr sz="20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244"/>
              </a:spcBef>
              <a:buClr>
                <a:srgbClr val="AA2B1E"/>
              </a:buClr>
              <a:buSzPct val="85000"/>
              <a:buFont typeface="Wingdings"/>
              <a:buChar char=""/>
              <a:tabLst>
                <a:tab pos="286385" algn="l"/>
              </a:tabLst>
            </a:pP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cipher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at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immediate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left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carries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twos</a:t>
            </a:r>
            <a:r>
              <a:rPr sz="2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place</a:t>
            </a:r>
            <a:endParaRPr sz="2000">
              <a:latin typeface="Times New Roman"/>
              <a:cs typeface="Times New Roman"/>
            </a:endParaRPr>
          </a:p>
          <a:p>
            <a:pPr marL="351155" indent="-338455">
              <a:lnSpc>
                <a:spcPct val="100000"/>
              </a:lnSpc>
              <a:spcBef>
                <a:spcPts val="240"/>
              </a:spcBef>
              <a:buClr>
                <a:srgbClr val="AA2B1E"/>
              </a:buClr>
              <a:buSzPct val="85000"/>
              <a:buFont typeface="Wingdings"/>
              <a:buChar char=""/>
              <a:tabLst>
                <a:tab pos="351155" algn="l"/>
                <a:tab pos="5406390" algn="l"/>
              </a:tabLst>
            </a:pP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following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cipher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carries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fourth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place</a:t>
            </a:r>
            <a:r>
              <a:rPr sz="2000" b="1" dirty="0">
                <a:latin typeface="Times New Roman"/>
                <a:cs typeface="Times New Roman"/>
              </a:rPr>
              <a:t>	</a:t>
            </a:r>
            <a:r>
              <a:rPr sz="2000" spc="-50" dirty="0">
                <a:latin typeface="Times New Roman"/>
                <a:cs typeface="Times New Roman"/>
              </a:rPr>
              <a:t>…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26145" y="5838545"/>
            <a:ext cx="12001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405" dirty="0">
                <a:solidFill>
                  <a:srgbClr val="465E9C"/>
                </a:solidFill>
                <a:latin typeface="Trebuchet MS"/>
                <a:cs typeface="Trebuchet MS"/>
              </a:rPr>
              <a:t>11</a:t>
            </a:r>
            <a:endParaRPr sz="140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524000" y="1863851"/>
            <a:ext cx="5687695" cy="4198620"/>
            <a:chOff x="1524000" y="1863851"/>
            <a:chExt cx="5687695" cy="419862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4000" y="1863851"/>
              <a:ext cx="5687567" cy="269138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60008" y="5077967"/>
              <a:ext cx="333756" cy="27584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05600" y="5378195"/>
              <a:ext cx="333755" cy="26670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81115" y="5710427"/>
              <a:ext cx="352043" cy="35204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6402" rIns="0" bIns="0" rtlCol="0">
            <a:spAutoFit/>
          </a:bodyPr>
          <a:lstStyle/>
          <a:p>
            <a:pPr marL="2163445">
              <a:lnSpc>
                <a:spcPct val="100000"/>
              </a:lnSpc>
              <a:spcBef>
                <a:spcPts val="100"/>
              </a:spcBef>
            </a:pPr>
            <a:r>
              <a:rPr dirty="0"/>
              <a:t>Exercise</a:t>
            </a:r>
            <a:r>
              <a:rPr spc="-185" dirty="0"/>
              <a:t> </a:t>
            </a:r>
            <a:r>
              <a:rPr spc="-20" dirty="0"/>
              <a:t>1.1: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244" y="2004186"/>
            <a:ext cx="6319520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>
              <a:lnSpc>
                <a:spcPct val="100000"/>
              </a:lnSpc>
              <a:spcBef>
                <a:spcPts val="100"/>
              </a:spcBef>
            </a:pPr>
            <a:r>
              <a:rPr sz="2050" i="1" dirty="0">
                <a:solidFill>
                  <a:srgbClr val="AA2B1E"/>
                </a:solidFill>
                <a:latin typeface="Cambria"/>
                <a:cs typeface="Cambria"/>
              </a:rPr>
              <a:t>O</a:t>
            </a:r>
            <a:r>
              <a:rPr sz="2050" i="1" spc="505" dirty="0">
                <a:solidFill>
                  <a:srgbClr val="AA2B1E"/>
                </a:solidFill>
                <a:latin typeface="Cambria"/>
                <a:cs typeface="Cambri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Convert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following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binary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numbers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decimal numbers: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24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</a:tabLst>
            </a:pP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110101</a:t>
            </a:r>
            <a:endParaRPr sz="24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</a:tabLst>
            </a:pPr>
            <a:r>
              <a:rPr sz="2400" dirty="0">
                <a:latin typeface="Times New Roman"/>
                <a:cs typeface="Times New Roman"/>
              </a:rPr>
              <a:t>B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10" dirty="0">
                <a:latin typeface="Times New Roman"/>
                <a:cs typeface="Times New Roman"/>
              </a:rPr>
              <a:t>100110101</a:t>
            </a:r>
            <a:endParaRPr sz="24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75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</a:tabLst>
            </a:pPr>
            <a:r>
              <a:rPr sz="2400" dirty="0">
                <a:latin typeface="Times New Roman"/>
                <a:cs typeface="Times New Roman"/>
              </a:rPr>
              <a:t>C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10" dirty="0">
                <a:latin typeface="Times New Roman"/>
                <a:cs typeface="Times New Roman"/>
              </a:rPr>
              <a:t>11110111101</a:t>
            </a:r>
            <a:endParaRPr sz="24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580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</a:tabLst>
            </a:pPr>
            <a:r>
              <a:rPr sz="2400" dirty="0">
                <a:latin typeface="Times New Roman"/>
                <a:cs typeface="Times New Roman"/>
              </a:rPr>
              <a:t>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101100001111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92618" y="5838545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04" dirty="0">
                <a:solidFill>
                  <a:srgbClr val="465E9C"/>
                </a:solidFill>
                <a:latin typeface="Trebuchet MS"/>
                <a:cs typeface="Trebuchet MS"/>
              </a:rPr>
              <a:t>12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5" dirty="0">
                <a:latin typeface="Constantia"/>
                <a:cs typeface="Constantia"/>
              </a:rPr>
              <a:t>Chapter</a:t>
            </a:r>
            <a:r>
              <a:rPr sz="4000" spc="-195" dirty="0">
                <a:latin typeface="Constantia"/>
                <a:cs typeface="Constantia"/>
              </a:rPr>
              <a:t> </a:t>
            </a:r>
            <a:r>
              <a:rPr sz="4000" spc="-25" dirty="0">
                <a:latin typeface="Constantia"/>
                <a:cs typeface="Constantia"/>
              </a:rPr>
              <a:t>one</a:t>
            </a:r>
            <a:endParaRPr sz="4000">
              <a:latin typeface="Constantia"/>
              <a:cs typeface="Constant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49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3393440" y="3613784"/>
            <a:ext cx="21437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latin typeface="Constantia"/>
                <a:cs typeface="Constantia"/>
              </a:rPr>
              <a:t>Lecture</a:t>
            </a:r>
            <a:r>
              <a:rPr sz="4000" b="1" spc="-175" dirty="0">
                <a:latin typeface="Constantia"/>
                <a:cs typeface="Constantia"/>
              </a:rPr>
              <a:t> </a:t>
            </a:r>
            <a:r>
              <a:rPr sz="4000" b="1" spc="-50" dirty="0">
                <a:latin typeface="Constantia"/>
                <a:cs typeface="Constantia"/>
              </a:rPr>
              <a:t>1</a:t>
            </a:r>
            <a:endParaRPr sz="4000">
              <a:latin typeface="Constantia"/>
              <a:cs typeface="Constant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95"/>
              </a:spcBef>
            </a:pPr>
            <a:r>
              <a:rPr sz="4000" b="0" dirty="0">
                <a:latin typeface="Constantia"/>
                <a:cs typeface="Constantia"/>
              </a:rPr>
              <a:t>1.1</a:t>
            </a:r>
            <a:r>
              <a:rPr sz="4000" b="0" spc="-25" dirty="0">
                <a:latin typeface="Constantia"/>
                <a:cs typeface="Constantia"/>
              </a:rPr>
              <a:t> </a:t>
            </a:r>
            <a:r>
              <a:rPr sz="4000" b="0" spc="-10" dirty="0">
                <a:latin typeface="Constantia"/>
                <a:cs typeface="Constantia"/>
              </a:rPr>
              <a:t>Introduction</a:t>
            </a:r>
            <a:endParaRPr sz="4000">
              <a:latin typeface="Constantia"/>
              <a:cs typeface="Constanti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49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22731" y="1546301"/>
            <a:ext cx="7153275" cy="3977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0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Boolean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algebra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was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created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English</a:t>
            </a:r>
            <a:endParaRPr sz="2400">
              <a:latin typeface="Times New Roman"/>
              <a:cs typeface="Times New Roman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mathematician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George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Boole</a:t>
            </a:r>
            <a:r>
              <a:rPr sz="24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(1815-1864).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2400">
              <a:latin typeface="Times New Roman"/>
              <a:cs typeface="Times New Roman"/>
            </a:endParaRPr>
          </a:p>
          <a:p>
            <a:pPr marL="286385" marR="102235" indent="-274320">
              <a:lnSpc>
                <a:spcPct val="100000"/>
              </a:lnSpc>
              <a:buFont typeface="Wingdings"/>
              <a:buChar char=""/>
              <a:tabLst>
                <a:tab pos="286385" algn="l"/>
                <a:tab pos="356870" algn="l"/>
              </a:tabLst>
            </a:pPr>
            <a:r>
              <a:rPr sz="2050" dirty="0">
                <a:solidFill>
                  <a:srgbClr val="AA2B1E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Boolean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algebra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codifies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rules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relationship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between</a:t>
            </a:r>
            <a:r>
              <a:rPr sz="2400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mathematical</a:t>
            </a:r>
            <a:r>
              <a:rPr sz="24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quantities</a:t>
            </a:r>
            <a:r>
              <a:rPr sz="24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one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two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possible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values</a:t>
            </a:r>
            <a:r>
              <a:rPr sz="2400" dirty="0">
                <a:latin typeface="Times New Roman"/>
                <a:cs typeface="Times New Roman"/>
              </a:rPr>
              <a:t>: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true</a:t>
            </a:r>
            <a:r>
              <a:rPr sz="24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false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5"/>
              </a:spcBef>
              <a:buClr>
                <a:srgbClr val="AA2B1E"/>
              </a:buClr>
              <a:buFont typeface="Wingdings"/>
              <a:buChar char=""/>
            </a:pPr>
            <a:endParaRPr sz="2400">
              <a:latin typeface="Times New Roman"/>
              <a:cs typeface="Times New Roman"/>
            </a:endParaRPr>
          </a:p>
          <a:p>
            <a:pPr marL="286385" marR="5080" indent="-274320">
              <a:lnSpc>
                <a:spcPct val="100000"/>
              </a:lnSpc>
              <a:spcBef>
                <a:spcPts val="5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</a:tabLst>
            </a:pP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All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arithmetic</a:t>
            </a:r>
            <a:r>
              <a:rPr sz="24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operations</a:t>
            </a:r>
            <a:r>
              <a:rPr sz="24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performed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</a:t>
            </a:r>
            <a:r>
              <a:rPr sz="2400" spc="-10" dirty="0">
                <a:latin typeface="Times New Roman"/>
                <a:cs typeface="Times New Roman"/>
              </a:rPr>
              <a:t> Boolean </a:t>
            </a:r>
            <a:r>
              <a:rPr sz="2400" dirty="0">
                <a:latin typeface="Times New Roman"/>
                <a:cs typeface="Times New Roman"/>
              </a:rPr>
              <a:t>quantities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one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two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possible</a:t>
            </a:r>
            <a:r>
              <a:rPr sz="24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outcomes</a:t>
            </a:r>
            <a:r>
              <a:rPr sz="2400" dirty="0">
                <a:latin typeface="Times New Roman"/>
                <a:cs typeface="Times New Roman"/>
              </a:rPr>
              <a:t>: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either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35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2400" spc="-3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844" y="1089405"/>
            <a:ext cx="6912609" cy="41230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100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</a:tabLst>
            </a:pPr>
            <a:r>
              <a:rPr sz="2400" dirty="0">
                <a:latin typeface="Times New Roman"/>
                <a:cs typeface="Times New Roman"/>
              </a:rPr>
              <a:t>There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three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basic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Boolean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arithmetic</a:t>
            </a:r>
            <a:r>
              <a:rPr sz="24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operations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5"/>
              </a:spcBef>
            </a:pPr>
            <a:endParaRPr sz="2400">
              <a:latin typeface="Times New Roman"/>
              <a:cs typeface="Times New Roman"/>
            </a:endParaRPr>
          </a:p>
          <a:p>
            <a:pPr marL="469265" marR="386080" indent="-457200">
              <a:lnSpc>
                <a:spcPct val="100000"/>
              </a:lnSpc>
              <a:buClr>
                <a:srgbClr val="AA2B1E"/>
              </a:buClr>
              <a:buSzPct val="85416"/>
              <a:buAutoNum type="arabicPeriod"/>
              <a:tabLst>
                <a:tab pos="469265" algn="l"/>
              </a:tabLst>
            </a:pPr>
            <a:r>
              <a:rPr sz="2400" b="1" dirty="0">
                <a:latin typeface="Times New Roman"/>
                <a:cs typeface="Times New Roman"/>
              </a:rPr>
              <a:t>Boolean</a:t>
            </a:r>
            <a:r>
              <a:rPr sz="2400" b="1" spc="-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addition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equivalent</a:t>
            </a:r>
            <a:r>
              <a:rPr sz="24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OR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logic</a:t>
            </a:r>
            <a:r>
              <a:rPr sz="24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function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well as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parallel</a:t>
            </a:r>
            <a:r>
              <a:rPr sz="2400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switch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contacts.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  <a:buAutoNum type="arabicPeriod"/>
            </a:pPr>
            <a:endParaRPr sz="2400">
              <a:latin typeface="Times New Roman"/>
              <a:cs typeface="Times New Roman"/>
            </a:endParaRPr>
          </a:p>
          <a:p>
            <a:pPr marL="12700" marR="352425" indent="304165">
              <a:lnSpc>
                <a:spcPct val="100000"/>
              </a:lnSpc>
              <a:spcBef>
                <a:spcPts val="5"/>
              </a:spcBef>
              <a:buFont typeface="Times New Roman"/>
              <a:buAutoNum type="arabicPeriod"/>
              <a:tabLst>
                <a:tab pos="316865" algn="l"/>
              </a:tabLst>
            </a:pPr>
            <a:r>
              <a:rPr sz="2400" b="1" dirty="0">
                <a:latin typeface="Times New Roman"/>
                <a:cs typeface="Times New Roman"/>
              </a:rPr>
              <a:t>Boolean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multiplication</a:t>
            </a:r>
            <a:r>
              <a:rPr sz="2400" dirty="0">
                <a:latin typeface="Times New Roman"/>
                <a:cs typeface="Times New Roman"/>
              </a:rPr>
              <a:t>,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 equivalent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2400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function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well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series</a:t>
            </a:r>
            <a:r>
              <a:rPr sz="24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switch</a:t>
            </a:r>
            <a:r>
              <a:rPr sz="24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contacts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  <a:buAutoNum type="arabicPeriod"/>
            </a:pPr>
            <a:endParaRPr sz="2400">
              <a:latin typeface="Times New Roman"/>
              <a:cs typeface="Times New Roman"/>
            </a:endParaRPr>
          </a:p>
          <a:p>
            <a:pPr marL="12700" marR="5080" indent="304165">
              <a:lnSpc>
                <a:spcPct val="100000"/>
              </a:lnSpc>
              <a:spcBef>
                <a:spcPts val="5"/>
              </a:spcBef>
              <a:buFont typeface="Times New Roman"/>
              <a:buAutoNum type="arabicPeriod"/>
              <a:tabLst>
                <a:tab pos="316865" algn="l"/>
              </a:tabLst>
            </a:pPr>
            <a:r>
              <a:rPr sz="2400" b="1" dirty="0">
                <a:latin typeface="Times New Roman"/>
                <a:cs typeface="Times New Roman"/>
              </a:rPr>
              <a:t>Boolean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complementation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equivalent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NOT</a:t>
            </a:r>
            <a:r>
              <a:rPr sz="24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logic</a:t>
            </a:r>
            <a:r>
              <a:rPr sz="24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function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370">
              <a:lnSpc>
                <a:spcPts val="149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7614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465E9C"/>
                </a:solidFill>
              </a:rPr>
              <a:t>2.1</a:t>
            </a:r>
            <a:r>
              <a:rPr sz="2800" spc="-70" dirty="0">
                <a:solidFill>
                  <a:srgbClr val="465E9C"/>
                </a:solidFill>
              </a:rPr>
              <a:t> </a:t>
            </a:r>
            <a:r>
              <a:rPr sz="2800" dirty="0">
                <a:solidFill>
                  <a:srgbClr val="465E9C"/>
                </a:solidFill>
              </a:rPr>
              <a:t>Digital</a:t>
            </a:r>
            <a:r>
              <a:rPr sz="2800" spc="-75" dirty="0">
                <a:solidFill>
                  <a:srgbClr val="465E9C"/>
                </a:solidFill>
              </a:rPr>
              <a:t> </a:t>
            </a:r>
            <a:r>
              <a:rPr sz="2800" dirty="0">
                <a:solidFill>
                  <a:srgbClr val="465E9C"/>
                </a:solidFill>
              </a:rPr>
              <a:t>versus</a:t>
            </a:r>
            <a:r>
              <a:rPr sz="2800" spc="-70" dirty="0">
                <a:solidFill>
                  <a:srgbClr val="465E9C"/>
                </a:solidFill>
              </a:rPr>
              <a:t> </a:t>
            </a:r>
            <a:r>
              <a:rPr sz="2800" dirty="0">
                <a:solidFill>
                  <a:srgbClr val="465E9C"/>
                </a:solidFill>
              </a:rPr>
              <a:t>Analogue</a:t>
            </a:r>
            <a:r>
              <a:rPr sz="2800" spc="-75" dirty="0">
                <a:solidFill>
                  <a:srgbClr val="465E9C"/>
                </a:solidFill>
              </a:rPr>
              <a:t> </a:t>
            </a:r>
            <a:r>
              <a:rPr sz="2800" spc="-10" dirty="0">
                <a:solidFill>
                  <a:srgbClr val="465E9C"/>
                </a:solidFill>
              </a:rPr>
              <a:t>representation: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260">
              <a:lnSpc>
                <a:spcPts val="149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93444" y="1716735"/>
            <a:ext cx="6990080" cy="3245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0"/>
              </a:spcBef>
              <a:tabLst>
                <a:tab pos="1167130" algn="l"/>
                <a:tab pos="1720850" algn="l"/>
                <a:tab pos="2359025" algn="l"/>
                <a:tab pos="3168650" algn="l"/>
                <a:tab pos="3977640" algn="l"/>
                <a:tab pos="4398645" algn="l"/>
                <a:tab pos="5697220" algn="l"/>
              </a:tabLst>
            </a:pPr>
            <a:r>
              <a:rPr sz="2050" i="1" dirty="0">
                <a:solidFill>
                  <a:srgbClr val="AA2B1E"/>
                </a:solidFill>
                <a:latin typeface="Cambria"/>
                <a:cs typeface="Cambria"/>
              </a:rPr>
              <a:t>O</a:t>
            </a:r>
            <a:r>
              <a:rPr sz="2050" i="1" spc="420" dirty="0">
                <a:solidFill>
                  <a:srgbClr val="AA2B1E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There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are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two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basic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0" dirty="0">
                <a:solidFill>
                  <a:srgbClr val="FF0000"/>
                </a:solidFill>
                <a:latin typeface="Times New Roman"/>
                <a:cs typeface="Times New Roman"/>
              </a:rPr>
              <a:t>ways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to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represent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0000"/>
                </a:solidFill>
                <a:latin typeface="Times New Roman"/>
                <a:cs typeface="Times New Roman"/>
              </a:rPr>
              <a:t>quantities</a:t>
            </a:r>
            <a:r>
              <a:rPr sz="2400" spc="-1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R="36830" algn="r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Times New Roman"/>
                <a:cs typeface="Times New Roman"/>
              </a:rPr>
              <a:t>Analogue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representation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digital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representation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185545" algn="l"/>
                <a:tab pos="2588260" algn="l"/>
                <a:tab pos="4691380" algn="l"/>
                <a:tab pos="5367020" algn="l"/>
                <a:tab pos="6772275" algn="l"/>
              </a:tabLst>
            </a:pPr>
            <a:r>
              <a:rPr sz="2050" i="1" dirty="0">
                <a:solidFill>
                  <a:srgbClr val="AA2B1E"/>
                </a:solidFill>
                <a:latin typeface="Cambria"/>
                <a:cs typeface="Cambria"/>
              </a:rPr>
              <a:t>O</a:t>
            </a:r>
            <a:r>
              <a:rPr sz="2050" i="1" spc="420" dirty="0">
                <a:solidFill>
                  <a:srgbClr val="AA2B1E"/>
                </a:solidFill>
                <a:latin typeface="Cambria"/>
                <a:cs typeface="Cambria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With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analogue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representation,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the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latin typeface="Times New Roman"/>
                <a:cs typeface="Times New Roman"/>
              </a:rPr>
              <a:t>quantity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spc="-25" dirty="0">
                <a:latin typeface="Times New Roman"/>
                <a:cs typeface="Times New Roman"/>
              </a:rPr>
              <a:t>is</a:t>
            </a:r>
            <a:endParaRPr sz="2400">
              <a:latin typeface="Times New Roman"/>
              <a:cs typeface="Times New Roman"/>
            </a:endParaRPr>
          </a:p>
          <a:p>
            <a:pPr marL="286385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Times New Roman"/>
                <a:cs typeface="Times New Roman"/>
              </a:rPr>
              <a:t>symbolized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way that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is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infinitely</a:t>
            </a:r>
            <a:r>
              <a:rPr sz="24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divisible</a:t>
            </a:r>
            <a:r>
              <a:rPr sz="2400" b="1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2400">
              <a:latin typeface="Times New Roman"/>
              <a:cs typeface="Times New Roman"/>
            </a:endParaRPr>
          </a:p>
          <a:p>
            <a:pPr marL="286385" marR="5080" indent="-274320">
              <a:lnSpc>
                <a:spcPct val="100000"/>
              </a:lnSpc>
              <a:tabLst>
                <a:tab pos="1249680" algn="l"/>
                <a:tab pos="2396490" algn="l"/>
                <a:tab pos="4563745" algn="l"/>
                <a:tab pos="5302885" algn="l"/>
                <a:tab pos="6772275" algn="l"/>
              </a:tabLst>
            </a:pPr>
            <a:r>
              <a:rPr sz="2050" i="1" dirty="0">
                <a:solidFill>
                  <a:srgbClr val="AA2B1E"/>
                </a:solidFill>
                <a:latin typeface="Cambria"/>
                <a:cs typeface="Cambria"/>
              </a:rPr>
              <a:t>O</a:t>
            </a:r>
            <a:r>
              <a:rPr sz="2050" i="1" spc="420" dirty="0">
                <a:solidFill>
                  <a:srgbClr val="AA2B1E"/>
                </a:solidFill>
                <a:latin typeface="Cambria"/>
                <a:cs typeface="Cambria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With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digital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representation,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the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quantity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is </a:t>
            </a:r>
            <a:r>
              <a:rPr sz="2400" dirty="0">
                <a:latin typeface="Times New Roman"/>
                <a:cs typeface="Times New Roman"/>
              </a:rPr>
              <a:t>symbolized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way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discreetly</a:t>
            </a:r>
            <a:r>
              <a:rPr sz="24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packaged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9872" rIns="0" bIns="0" rtlCol="0">
            <a:spAutoFit/>
          </a:bodyPr>
          <a:lstStyle/>
          <a:p>
            <a:pPr marL="1981835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solidFill>
                  <a:srgbClr val="FF0000"/>
                </a:solidFill>
              </a:rPr>
              <a:t>Example</a:t>
            </a:r>
            <a:r>
              <a:rPr sz="4000" spc="-135" dirty="0">
                <a:solidFill>
                  <a:srgbClr val="FF0000"/>
                </a:solidFill>
              </a:rPr>
              <a:t> </a:t>
            </a:r>
            <a:r>
              <a:rPr sz="4000" spc="-20" dirty="0">
                <a:solidFill>
                  <a:srgbClr val="FF0000"/>
                </a:solidFill>
              </a:rPr>
              <a:t>1.1: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9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1173886" y="2214498"/>
            <a:ext cx="6809740" cy="273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74320" algn="just">
              <a:lnSpc>
                <a:spcPct val="100000"/>
              </a:lnSpc>
              <a:spcBef>
                <a:spcPts val="100"/>
              </a:spcBef>
            </a:pPr>
            <a:r>
              <a:rPr sz="2050" i="1" dirty="0">
                <a:solidFill>
                  <a:srgbClr val="AA2B1E"/>
                </a:solidFill>
                <a:latin typeface="Cambria"/>
                <a:cs typeface="Cambria"/>
              </a:rPr>
              <a:t>O</a:t>
            </a:r>
            <a:r>
              <a:rPr sz="2050" i="1" spc="505" dirty="0">
                <a:solidFill>
                  <a:srgbClr val="AA2B1E"/>
                </a:solidFill>
                <a:latin typeface="Cambria"/>
                <a:cs typeface="Cambri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height</a:t>
            </a:r>
            <a:r>
              <a:rPr sz="2400" b="1" spc="3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2400" b="1" spc="3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2400" b="1" spc="3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red</a:t>
            </a:r>
            <a:r>
              <a:rPr sz="2400" b="1" spc="3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column</a:t>
            </a:r>
            <a:r>
              <a:rPr sz="2400" b="1" spc="3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indicates</a:t>
            </a:r>
            <a:r>
              <a:rPr sz="2400" spc="3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temperature</a:t>
            </a:r>
            <a:r>
              <a:rPr sz="2400" spc="2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measured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28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thermometer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b="1" dirty="0">
                <a:latin typeface="Times New Roman"/>
                <a:cs typeface="Times New Roman"/>
              </a:rPr>
              <a:t>is</a:t>
            </a:r>
            <a:r>
              <a:rPr sz="2400" b="1" spc="295" dirty="0">
                <a:latin typeface="Times New Roman"/>
                <a:cs typeface="Times New Roman"/>
              </a:rPr>
              <a:t>  </a:t>
            </a:r>
            <a:r>
              <a:rPr sz="2400" b="1" spc="-35" dirty="0">
                <a:latin typeface="Times New Roman"/>
                <a:cs typeface="Times New Roman"/>
              </a:rPr>
              <a:t>an </a:t>
            </a:r>
            <a:r>
              <a:rPr sz="2400" b="1" dirty="0">
                <a:latin typeface="Times New Roman"/>
                <a:cs typeface="Times New Roman"/>
              </a:rPr>
              <a:t>analogue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representation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70"/>
              </a:spcBef>
            </a:pPr>
            <a:endParaRPr sz="2400">
              <a:latin typeface="Times New Roman"/>
              <a:cs typeface="Times New Roman"/>
            </a:endParaRPr>
          </a:p>
          <a:p>
            <a:pPr marL="286385" marR="5080" indent="-274320" algn="just">
              <a:lnSpc>
                <a:spcPct val="100000"/>
              </a:lnSpc>
              <a:spcBef>
                <a:spcPts val="5"/>
              </a:spcBef>
            </a:pPr>
            <a:r>
              <a:rPr sz="2050" i="1" dirty="0">
                <a:solidFill>
                  <a:srgbClr val="AA2B1E"/>
                </a:solidFill>
                <a:latin typeface="Cambria"/>
                <a:cs typeface="Cambria"/>
              </a:rPr>
              <a:t>O</a:t>
            </a:r>
            <a:r>
              <a:rPr sz="2050" i="1" spc="490" dirty="0">
                <a:solidFill>
                  <a:srgbClr val="AA2B1E"/>
                </a:solidFill>
                <a:latin typeface="Cambria"/>
                <a:cs typeface="Cambria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420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electronic</a:t>
            </a:r>
            <a:r>
              <a:rPr sz="2400" b="1" spc="4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watch</a:t>
            </a:r>
            <a:r>
              <a:rPr sz="2400" b="1" spc="4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whose</a:t>
            </a:r>
            <a:r>
              <a:rPr sz="2400" spc="4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digits</a:t>
            </a:r>
            <a:r>
              <a:rPr sz="2400" spc="40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changes</a:t>
            </a:r>
            <a:r>
              <a:rPr sz="2400" spc="4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second </a:t>
            </a:r>
            <a:r>
              <a:rPr sz="2400" dirty="0">
                <a:latin typeface="Times New Roman"/>
                <a:cs typeface="Times New Roman"/>
              </a:rPr>
              <a:t>after</a:t>
            </a:r>
            <a:r>
              <a:rPr sz="2400" spc="45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second,</a:t>
            </a:r>
            <a:r>
              <a:rPr sz="2400" spc="4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minute</a:t>
            </a:r>
            <a:r>
              <a:rPr sz="2400" spc="4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after</a:t>
            </a:r>
            <a:r>
              <a:rPr sz="2400" spc="45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minute,</a:t>
            </a:r>
            <a:r>
              <a:rPr sz="2400" spc="4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shows</a:t>
            </a:r>
            <a:r>
              <a:rPr sz="2400" spc="45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47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digital representation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39" y="1089405"/>
            <a:ext cx="738822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0" marR="5080" indent="-273685">
              <a:lnSpc>
                <a:spcPct val="100000"/>
              </a:lnSpc>
              <a:spcBef>
                <a:spcPts val="100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7020" algn="l"/>
                <a:tab pos="1113155" algn="l"/>
                <a:tab pos="2989580" algn="l"/>
                <a:tab pos="4354830" algn="l"/>
                <a:tab pos="5482590" algn="l"/>
                <a:tab pos="6275705" algn="l"/>
              </a:tabLst>
            </a:pPr>
            <a:r>
              <a:rPr sz="2400" spc="-25" dirty="0">
                <a:latin typeface="Times New Roman"/>
                <a:cs typeface="Times New Roman"/>
              </a:rPr>
              <a:t>The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comparison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between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digital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and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analogue 	</a:t>
            </a:r>
            <a:r>
              <a:rPr sz="2400" dirty="0">
                <a:latin typeface="Times New Roman"/>
                <a:cs typeface="Times New Roman"/>
              </a:rPr>
              <a:t>representations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given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following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chart: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9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44930" y="2434082"/>
          <a:ext cx="6965950" cy="25901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89960"/>
                <a:gridCol w="3475990"/>
              </a:tblGrid>
              <a:tr h="793115"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000" b="1" dirty="0">
                          <a:latin typeface="Times New Roman"/>
                          <a:cs typeface="Times New Roman"/>
                        </a:rPr>
                        <a:t>Analogue</a:t>
                      </a:r>
                      <a:r>
                        <a:rPr sz="20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representation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2000" b="1" dirty="0">
                          <a:latin typeface="Times New Roman"/>
                          <a:cs typeface="Times New Roman"/>
                        </a:rPr>
                        <a:t>Digital</a:t>
                      </a:r>
                      <a:r>
                        <a:rPr sz="20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representation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895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52169"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226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Infinitely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divisible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287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6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Discrete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(Step</a:t>
                      </a:r>
                      <a:r>
                        <a:rPr sz="20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20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step)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287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dirty="0">
                          <a:latin typeface="Times New Roman"/>
                          <a:cs typeface="Times New Roman"/>
                        </a:rPr>
                        <a:t>Prone</a:t>
                      </a:r>
                      <a:r>
                        <a:rPr sz="20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20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errors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20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precision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Absolute</a:t>
                      </a:r>
                      <a:r>
                        <a:rPr sz="2000" b="1" spc="-6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precision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041" rIns="0" bIns="0" rtlCol="0">
            <a:spAutoFit/>
          </a:bodyPr>
          <a:lstStyle/>
          <a:p>
            <a:pPr marL="225425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1.3</a:t>
            </a:r>
            <a:r>
              <a:rPr sz="2800" spc="-50" dirty="0"/>
              <a:t> </a:t>
            </a:r>
            <a:r>
              <a:rPr sz="2800" dirty="0"/>
              <a:t>Systems</a:t>
            </a:r>
            <a:r>
              <a:rPr sz="2800" spc="-35" dirty="0"/>
              <a:t> </a:t>
            </a:r>
            <a:r>
              <a:rPr sz="2800" dirty="0"/>
              <a:t>of</a:t>
            </a:r>
            <a:r>
              <a:rPr sz="2800" spc="-45" dirty="0"/>
              <a:t> </a:t>
            </a:r>
            <a:r>
              <a:rPr sz="2800" spc="-10" dirty="0"/>
              <a:t>numeration: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9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93444" y="1588973"/>
            <a:ext cx="7160259" cy="4123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43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29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represent</a:t>
            </a:r>
            <a:r>
              <a:rPr sz="2400" spc="30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quantities</a:t>
            </a:r>
            <a:r>
              <a:rPr sz="2400" spc="29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29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29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different</a:t>
            </a:r>
            <a:r>
              <a:rPr sz="2400" spc="30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systems</a:t>
            </a:r>
            <a:r>
              <a:rPr sz="2400" spc="300" dirty="0">
                <a:latin typeface="Times New Roman"/>
                <a:cs typeface="Times New Roman"/>
              </a:rPr>
              <a:t>  </a:t>
            </a:r>
            <a:r>
              <a:rPr sz="2400" spc="-2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numeration,</a:t>
            </a:r>
            <a:r>
              <a:rPr sz="2400" spc="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specific  symbols</a:t>
            </a:r>
            <a:r>
              <a:rPr sz="2400" spc="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are  used,  which</a:t>
            </a:r>
            <a:r>
              <a:rPr sz="2400" spc="5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  </a:t>
            </a:r>
            <a:r>
              <a:rPr sz="2400" spc="-20" dirty="0">
                <a:latin typeface="Times New Roman"/>
                <a:cs typeface="Times New Roman"/>
              </a:rPr>
              <a:t>also </a:t>
            </a:r>
            <a:r>
              <a:rPr sz="2400" dirty="0">
                <a:latin typeface="Times New Roman"/>
                <a:cs typeface="Times New Roman"/>
              </a:rPr>
              <a:t>called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ciphers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650" i="1" spc="-50" dirty="0">
                <a:solidFill>
                  <a:srgbClr val="AA2B1E"/>
                </a:solidFill>
                <a:latin typeface="Cambria"/>
                <a:cs typeface="Cambria"/>
              </a:rPr>
              <a:t>O</a:t>
            </a:r>
            <a:endParaRPr sz="650">
              <a:latin typeface="Cambria"/>
              <a:cs typeface="Cambria"/>
            </a:endParaRPr>
          </a:p>
          <a:p>
            <a:pPr marL="810895" lvl="2" indent="-798195" algn="just">
              <a:lnSpc>
                <a:spcPct val="100000"/>
              </a:lnSpc>
              <a:spcBef>
                <a:spcPts val="630"/>
              </a:spcBef>
              <a:buSzPct val="116666"/>
              <a:buAutoNum type="arabicPeriod"/>
              <a:tabLst>
                <a:tab pos="810895" algn="l"/>
              </a:tabLst>
            </a:pPr>
            <a:r>
              <a:rPr sz="2400" b="1" dirty="0">
                <a:latin typeface="Times New Roman"/>
                <a:cs typeface="Times New Roman"/>
              </a:rPr>
              <a:t>Decimal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numeration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system:</a:t>
            </a:r>
            <a:endParaRPr sz="2400">
              <a:latin typeface="Times New Roman"/>
              <a:cs typeface="Times New Roman"/>
            </a:endParaRPr>
          </a:p>
          <a:p>
            <a:pPr marL="286385" marR="5080" lvl="3" indent="-274320" algn="just">
              <a:lnSpc>
                <a:spcPct val="100000"/>
              </a:lnSpc>
              <a:spcBef>
                <a:spcPts val="595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</a:tabLst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Decimal</a:t>
            </a:r>
            <a:r>
              <a:rPr sz="2400" b="1" spc="2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system</a:t>
            </a:r>
            <a:r>
              <a:rPr sz="2400" b="1" spc="235" dirty="0">
                <a:solidFill>
                  <a:srgbClr val="FF0000"/>
                </a:solidFill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229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23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most</a:t>
            </a:r>
            <a:r>
              <a:rPr sz="2400" spc="24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common</a:t>
            </a:r>
            <a:r>
              <a:rPr sz="2400" spc="23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numeration </a:t>
            </a:r>
            <a:r>
              <a:rPr sz="2400" dirty="0">
                <a:latin typeface="Times New Roman"/>
                <a:cs typeface="Times New Roman"/>
              </a:rPr>
              <a:t>system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daily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uses.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constituted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10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symbols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or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ciphers</a:t>
            </a:r>
            <a:r>
              <a:rPr sz="2400" dirty="0">
                <a:latin typeface="Times New Roman"/>
                <a:cs typeface="Times New Roman"/>
              </a:rPr>
              <a:t>: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0,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1,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2,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3,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4,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5,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6,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7,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8,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9</a:t>
            </a:r>
            <a:r>
              <a:rPr sz="2400" spc="-25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86385" marR="11430" lvl="3" indent="-274320" algn="just">
              <a:lnSpc>
                <a:spcPct val="100000"/>
              </a:lnSpc>
              <a:spcBef>
                <a:spcPts val="580"/>
              </a:spcBef>
              <a:buClr>
                <a:srgbClr val="AA2B1E"/>
              </a:buClr>
              <a:buSzPct val="85416"/>
              <a:buFont typeface="Wingdings"/>
              <a:buChar char=""/>
              <a:tabLst>
                <a:tab pos="286385" algn="l"/>
              </a:tabLst>
            </a:pPr>
            <a:r>
              <a:rPr sz="2400" b="1" dirty="0">
                <a:latin typeface="Times New Roman"/>
                <a:cs typeface="Times New Roman"/>
              </a:rPr>
              <a:t>Each</a:t>
            </a:r>
            <a:r>
              <a:rPr sz="2400" b="1" spc="2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cipher</a:t>
            </a:r>
            <a:r>
              <a:rPr sz="2400" b="1" spc="2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represents</a:t>
            </a:r>
            <a:r>
              <a:rPr sz="2400" spc="2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an</a:t>
            </a:r>
            <a:r>
              <a:rPr sz="2400" b="1" spc="2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integer</a:t>
            </a:r>
            <a:r>
              <a:rPr sz="2400" b="1" spc="19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quantity</a:t>
            </a:r>
            <a:r>
              <a:rPr sz="2400" b="1" spc="2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25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each </a:t>
            </a:r>
            <a:r>
              <a:rPr sz="2400" b="1" dirty="0">
                <a:latin typeface="Times New Roman"/>
                <a:cs typeface="Times New Roman"/>
              </a:rPr>
              <a:t>place</a:t>
            </a:r>
            <a:r>
              <a:rPr sz="2400" b="1" spc="315" dirty="0">
                <a:latin typeface="Times New Roman"/>
                <a:cs typeface="Times New Roman"/>
              </a:rPr>
              <a:t>  </a:t>
            </a:r>
            <a:r>
              <a:rPr sz="2400" b="1" dirty="0">
                <a:latin typeface="Times New Roman"/>
                <a:cs typeface="Times New Roman"/>
              </a:rPr>
              <a:t>from</a:t>
            </a:r>
            <a:r>
              <a:rPr sz="2400" b="1" spc="320" dirty="0">
                <a:latin typeface="Times New Roman"/>
                <a:cs typeface="Times New Roman"/>
              </a:rPr>
              <a:t>  </a:t>
            </a:r>
            <a:r>
              <a:rPr sz="2400" b="1" dirty="0">
                <a:latin typeface="Times New Roman"/>
                <a:cs typeface="Times New Roman"/>
              </a:rPr>
              <a:t>right</a:t>
            </a:r>
            <a:r>
              <a:rPr sz="2400" b="1" spc="320" dirty="0">
                <a:latin typeface="Times New Roman"/>
                <a:cs typeface="Times New Roman"/>
              </a:rPr>
              <a:t>  </a:t>
            </a:r>
            <a:r>
              <a:rPr sz="2400" b="1" dirty="0">
                <a:latin typeface="Times New Roman"/>
                <a:cs typeface="Times New Roman"/>
              </a:rPr>
              <a:t>to</a:t>
            </a:r>
            <a:r>
              <a:rPr sz="2400" b="1" spc="315" dirty="0">
                <a:latin typeface="Times New Roman"/>
                <a:cs typeface="Times New Roman"/>
              </a:rPr>
              <a:t>  </a:t>
            </a:r>
            <a:r>
              <a:rPr sz="2400" b="1" dirty="0">
                <a:latin typeface="Times New Roman"/>
                <a:cs typeface="Times New Roman"/>
              </a:rPr>
              <a:t>left</a:t>
            </a:r>
            <a:r>
              <a:rPr sz="2400" b="1" spc="320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32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315" dirty="0">
                <a:latin typeface="Times New Roman"/>
                <a:cs typeface="Times New Roman"/>
              </a:rPr>
              <a:t>  </a:t>
            </a:r>
            <a:r>
              <a:rPr sz="2400" dirty="0">
                <a:latin typeface="Times New Roman"/>
                <a:cs typeface="Times New Roman"/>
              </a:rPr>
              <a:t>decimal</a:t>
            </a:r>
            <a:r>
              <a:rPr sz="2400" spc="325" dirty="0">
                <a:latin typeface="Times New Roman"/>
                <a:cs typeface="Times New Roman"/>
              </a:rPr>
              <a:t>  </a:t>
            </a:r>
            <a:r>
              <a:rPr sz="2400" spc="-10" dirty="0">
                <a:latin typeface="Times New Roman"/>
                <a:cs typeface="Times New Roman"/>
              </a:rPr>
              <a:t>notation </a:t>
            </a:r>
            <a:r>
              <a:rPr sz="2400" b="1" spc="-10" dirty="0">
                <a:latin typeface="Times New Roman"/>
                <a:cs typeface="Times New Roman"/>
              </a:rPr>
              <a:t>represents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weight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for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each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integer</a:t>
            </a:r>
            <a:r>
              <a:rPr sz="2400" b="1" spc="-8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quantity.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7608" y="747776"/>
            <a:ext cx="31642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Example</a:t>
            </a:r>
            <a:r>
              <a:rPr sz="4400" spc="-15" dirty="0"/>
              <a:t> </a:t>
            </a:r>
            <a:r>
              <a:rPr sz="4400" spc="-20" dirty="0"/>
              <a:t>1.2: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1115364" y="5742814"/>
            <a:ext cx="4709795" cy="307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85"/>
              </a:lnSpc>
            </a:pPr>
            <a:r>
              <a:rPr sz="2000" dirty="0">
                <a:latin typeface="Times New Roman"/>
                <a:cs typeface="Times New Roman"/>
              </a:rPr>
              <a:t>Hundreds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place,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thousands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place,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so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on…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2545">
              <a:lnSpc>
                <a:spcPts val="1490"/>
              </a:lnSpc>
            </a:pPr>
            <a:fld id="{81D60167-4931-47E6-BA6A-407CBD079E47}" type="slidenum">
              <a:rPr spc="-50" dirty="0"/>
              <a:t>9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36550" marR="30480" indent="-273685" algn="just">
              <a:lnSpc>
                <a:spcPts val="1920"/>
              </a:lnSpc>
              <a:spcBef>
                <a:spcPts val="565"/>
              </a:spcBef>
              <a:buClr>
                <a:srgbClr val="AA2B1E"/>
              </a:buClr>
              <a:buSzPct val="85000"/>
              <a:buFont typeface="Wingdings"/>
              <a:buChar char=""/>
              <a:tabLst>
                <a:tab pos="337820" algn="l"/>
              </a:tabLst>
            </a:pPr>
            <a:r>
              <a:rPr dirty="0"/>
              <a:t>Let’s</a:t>
            </a:r>
            <a:r>
              <a:rPr spc="70" dirty="0"/>
              <a:t> </a:t>
            </a:r>
            <a:r>
              <a:rPr dirty="0"/>
              <a:t>consider</a:t>
            </a:r>
            <a:r>
              <a:rPr spc="65" dirty="0"/>
              <a:t> </a:t>
            </a:r>
            <a:r>
              <a:rPr dirty="0"/>
              <a:t>the</a:t>
            </a:r>
            <a:r>
              <a:rPr spc="65" dirty="0"/>
              <a:t> </a:t>
            </a:r>
            <a:r>
              <a:rPr dirty="0"/>
              <a:t>decimal</a:t>
            </a:r>
            <a:r>
              <a:rPr spc="65" dirty="0"/>
              <a:t> </a:t>
            </a:r>
            <a:r>
              <a:rPr dirty="0"/>
              <a:t>notation</a:t>
            </a:r>
            <a:r>
              <a:rPr spc="65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1253</a:t>
            </a:r>
            <a:r>
              <a:rPr dirty="0"/>
              <a:t>.</a:t>
            </a:r>
            <a:r>
              <a:rPr spc="75" dirty="0"/>
              <a:t> </a:t>
            </a:r>
            <a:r>
              <a:rPr dirty="0"/>
              <a:t>This</a:t>
            </a:r>
            <a:r>
              <a:rPr spc="55" dirty="0"/>
              <a:t> </a:t>
            </a:r>
            <a:r>
              <a:rPr dirty="0"/>
              <a:t>number</a:t>
            </a:r>
            <a:r>
              <a:rPr spc="85" dirty="0"/>
              <a:t> </a:t>
            </a:r>
            <a:r>
              <a:rPr dirty="0"/>
              <a:t>can</a:t>
            </a:r>
            <a:r>
              <a:rPr spc="75" dirty="0"/>
              <a:t> </a:t>
            </a:r>
            <a:r>
              <a:rPr dirty="0"/>
              <a:t>be</a:t>
            </a:r>
            <a:r>
              <a:rPr spc="60" dirty="0"/>
              <a:t> </a:t>
            </a:r>
            <a:r>
              <a:rPr spc="-10" dirty="0"/>
              <a:t>broken 	</a:t>
            </a:r>
            <a:r>
              <a:rPr dirty="0"/>
              <a:t>into</a:t>
            </a:r>
            <a:r>
              <a:rPr spc="-35" dirty="0"/>
              <a:t> </a:t>
            </a:r>
            <a:r>
              <a:rPr dirty="0"/>
              <a:t>its</a:t>
            </a:r>
            <a:r>
              <a:rPr spc="-20" dirty="0"/>
              <a:t> </a:t>
            </a:r>
            <a:r>
              <a:rPr dirty="0"/>
              <a:t>constituent</a:t>
            </a:r>
            <a:r>
              <a:rPr spc="-50" dirty="0"/>
              <a:t> </a:t>
            </a:r>
            <a:r>
              <a:rPr dirty="0"/>
              <a:t>weight-products</a:t>
            </a:r>
            <a:r>
              <a:rPr spc="-40" dirty="0"/>
              <a:t> </a:t>
            </a:r>
            <a:r>
              <a:rPr dirty="0"/>
              <a:t>as</a:t>
            </a:r>
            <a:r>
              <a:rPr spc="-20" dirty="0"/>
              <a:t> </a:t>
            </a:r>
            <a:r>
              <a:rPr spc="-10" dirty="0"/>
              <a:t>such:</a:t>
            </a:r>
          </a:p>
          <a:p>
            <a:pPr>
              <a:lnSpc>
                <a:spcPct val="100000"/>
              </a:lnSpc>
              <a:spcBef>
                <a:spcPts val="120"/>
              </a:spcBef>
              <a:buClr>
                <a:srgbClr val="AA2B1E"/>
              </a:buClr>
              <a:buFont typeface="Wingdings"/>
              <a:buChar char=""/>
            </a:pPr>
            <a:endParaRPr spc="-10" dirty="0"/>
          </a:p>
          <a:p>
            <a:pPr marL="337185" indent="-273685">
              <a:lnSpc>
                <a:spcPct val="100000"/>
              </a:lnSpc>
              <a:buClr>
                <a:srgbClr val="AA2B1E"/>
              </a:buClr>
              <a:buSzPct val="85000"/>
              <a:buFont typeface="Wingdings"/>
              <a:buChar char=""/>
              <a:tabLst>
                <a:tab pos="337185" algn="l"/>
              </a:tabLst>
            </a:pPr>
            <a:r>
              <a:rPr dirty="0"/>
              <a:t>1253=</a:t>
            </a:r>
            <a:r>
              <a:rPr spc="-30" dirty="0"/>
              <a:t> </a:t>
            </a:r>
            <a:r>
              <a:rPr dirty="0"/>
              <a:t>1000</a:t>
            </a:r>
            <a:r>
              <a:rPr spc="-25" dirty="0"/>
              <a:t> </a:t>
            </a:r>
            <a:r>
              <a:rPr dirty="0"/>
              <a:t>+</a:t>
            </a:r>
            <a:r>
              <a:rPr spc="-5" dirty="0"/>
              <a:t> </a:t>
            </a:r>
            <a:r>
              <a:rPr dirty="0"/>
              <a:t>200</a:t>
            </a:r>
            <a:r>
              <a:rPr spc="-15" dirty="0"/>
              <a:t> </a:t>
            </a:r>
            <a:r>
              <a:rPr dirty="0"/>
              <a:t>+</a:t>
            </a:r>
            <a:r>
              <a:rPr spc="-5" dirty="0"/>
              <a:t> </a:t>
            </a:r>
            <a:r>
              <a:rPr dirty="0"/>
              <a:t>50 +</a:t>
            </a:r>
            <a:r>
              <a:rPr spc="-5" dirty="0"/>
              <a:t> </a:t>
            </a:r>
            <a:r>
              <a:rPr spc="-50" dirty="0"/>
              <a:t>3</a:t>
            </a:r>
          </a:p>
          <a:p>
            <a:pPr marL="337185" indent="-273685">
              <a:lnSpc>
                <a:spcPct val="100000"/>
              </a:lnSpc>
              <a:buClr>
                <a:srgbClr val="AA2B1E"/>
              </a:buClr>
              <a:buSzPct val="85000"/>
              <a:buFont typeface="Wingdings"/>
              <a:buChar char=""/>
              <a:tabLst>
                <a:tab pos="337185" algn="l"/>
              </a:tabLst>
            </a:pPr>
            <a:r>
              <a:rPr dirty="0"/>
              <a:t>1253=</a:t>
            </a:r>
            <a:r>
              <a:rPr spc="-30" dirty="0"/>
              <a:t> </a:t>
            </a:r>
            <a:r>
              <a:rPr dirty="0"/>
              <a:t>1×1000</a:t>
            </a:r>
            <a:r>
              <a:rPr spc="-35" dirty="0"/>
              <a:t> </a:t>
            </a:r>
            <a:r>
              <a:rPr dirty="0"/>
              <a:t>+ 2×100</a:t>
            </a:r>
            <a:r>
              <a:rPr spc="-25" dirty="0"/>
              <a:t> </a:t>
            </a:r>
            <a:r>
              <a:rPr dirty="0"/>
              <a:t>+</a:t>
            </a:r>
            <a:r>
              <a:rPr spc="-5" dirty="0"/>
              <a:t> </a:t>
            </a:r>
            <a:r>
              <a:rPr dirty="0"/>
              <a:t>5×10</a:t>
            </a:r>
            <a:r>
              <a:rPr spc="-10" dirty="0"/>
              <a:t> </a:t>
            </a:r>
            <a:r>
              <a:rPr dirty="0"/>
              <a:t>+ </a:t>
            </a:r>
            <a:r>
              <a:rPr spc="-25" dirty="0"/>
              <a:t>3×1</a:t>
            </a:r>
          </a:p>
          <a:p>
            <a:pPr marL="337185" indent="-273685">
              <a:lnSpc>
                <a:spcPct val="100000"/>
              </a:lnSpc>
              <a:buClr>
                <a:srgbClr val="AA2B1E"/>
              </a:buClr>
              <a:buSzPct val="85000"/>
              <a:buFont typeface="Wingdings"/>
              <a:buChar char=""/>
              <a:tabLst>
                <a:tab pos="337185" algn="l"/>
              </a:tabLst>
            </a:pPr>
            <a:r>
              <a:rPr dirty="0"/>
              <a:t>1253=</a:t>
            </a:r>
            <a:r>
              <a:rPr spc="-25" dirty="0"/>
              <a:t> </a:t>
            </a:r>
            <a:r>
              <a:rPr dirty="0"/>
              <a:t>1×10</a:t>
            </a:r>
            <a:r>
              <a:rPr sz="1950" baseline="25641" dirty="0"/>
              <a:t>3</a:t>
            </a:r>
            <a:r>
              <a:rPr sz="1950" spc="217" baseline="25641" dirty="0"/>
              <a:t> </a:t>
            </a:r>
            <a:r>
              <a:rPr sz="2000" dirty="0"/>
              <a:t>+</a:t>
            </a:r>
            <a:r>
              <a:rPr sz="2000" spc="15" dirty="0"/>
              <a:t> </a:t>
            </a:r>
            <a:r>
              <a:rPr sz="2000" dirty="0"/>
              <a:t>2×10</a:t>
            </a:r>
            <a:r>
              <a:rPr sz="1950" baseline="25641" dirty="0"/>
              <a:t>2</a:t>
            </a:r>
            <a:r>
              <a:rPr sz="1950" spc="225" baseline="25641" dirty="0"/>
              <a:t> </a:t>
            </a:r>
            <a:r>
              <a:rPr sz="2000" dirty="0"/>
              <a:t>+</a:t>
            </a:r>
            <a:r>
              <a:rPr sz="2000" spc="10" dirty="0"/>
              <a:t> </a:t>
            </a:r>
            <a:r>
              <a:rPr sz="2000" dirty="0"/>
              <a:t>5×10</a:t>
            </a:r>
            <a:r>
              <a:rPr sz="1950" baseline="25641" dirty="0"/>
              <a:t>1</a:t>
            </a:r>
            <a:r>
              <a:rPr sz="1950" spc="225" baseline="25641" dirty="0"/>
              <a:t> </a:t>
            </a:r>
            <a:r>
              <a:rPr sz="2000" dirty="0"/>
              <a:t>+</a:t>
            </a:r>
            <a:r>
              <a:rPr sz="2000" spc="10" dirty="0"/>
              <a:t> </a:t>
            </a:r>
            <a:r>
              <a:rPr sz="2000" spc="-10" dirty="0"/>
              <a:t>3×10</a:t>
            </a:r>
            <a:r>
              <a:rPr sz="1950" spc="-15" baseline="25641" dirty="0"/>
              <a:t>0</a:t>
            </a:r>
            <a:endParaRPr sz="1950" baseline="25641"/>
          </a:p>
          <a:p>
            <a:pPr>
              <a:lnSpc>
                <a:spcPct val="100000"/>
              </a:lnSpc>
              <a:spcBef>
                <a:spcPts val="580"/>
              </a:spcBef>
              <a:buClr>
                <a:srgbClr val="AA2B1E"/>
              </a:buClr>
              <a:buFont typeface="Wingdings"/>
              <a:buChar char=""/>
            </a:pPr>
            <a:endParaRPr sz="1950" baseline="25641"/>
          </a:p>
          <a:p>
            <a:pPr marL="336550" marR="29209" indent="-273685" algn="just">
              <a:lnSpc>
                <a:spcPct val="80000"/>
              </a:lnSpc>
              <a:buClr>
                <a:srgbClr val="AA2B1E"/>
              </a:buClr>
              <a:buSzPct val="85000"/>
              <a:buFont typeface="Wingdings"/>
              <a:buChar char=""/>
              <a:tabLst>
                <a:tab pos="337820" algn="l"/>
              </a:tabLst>
            </a:pPr>
            <a:r>
              <a:rPr dirty="0"/>
              <a:t>It</a:t>
            </a:r>
            <a:r>
              <a:rPr spc="370" dirty="0"/>
              <a:t> </a:t>
            </a:r>
            <a:r>
              <a:rPr dirty="0"/>
              <a:t>is</a:t>
            </a:r>
            <a:r>
              <a:rPr spc="385" dirty="0"/>
              <a:t> </a:t>
            </a:r>
            <a:r>
              <a:rPr dirty="0"/>
              <a:t>easily</a:t>
            </a:r>
            <a:r>
              <a:rPr spc="365" dirty="0"/>
              <a:t> </a:t>
            </a:r>
            <a:r>
              <a:rPr dirty="0"/>
              <a:t>to</a:t>
            </a:r>
            <a:r>
              <a:rPr spc="375" dirty="0"/>
              <a:t> </a:t>
            </a:r>
            <a:r>
              <a:rPr dirty="0"/>
              <a:t>notice</a:t>
            </a:r>
            <a:r>
              <a:rPr spc="380" dirty="0"/>
              <a:t> </a:t>
            </a:r>
            <a:r>
              <a:rPr dirty="0"/>
              <a:t>that</a:t>
            </a:r>
            <a:r>
              <a:rPr spc="380" dirty="0"/>
              <a:t> </a:t>
            </a:r>
            <a:r>
              <a:rPr dirty="0"/>
              <a:t>the</a:t>
            </a:r>
            <a:r>
              <a:rPr spc="375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cipher</a:t>
            </a:r>
            <a:r>
              <a:rPr b="1" spc="3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b="1" spc="3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is</a:t>
            </a:r>
            <a:r>
              <a:rPr spc="360" dirty="0"/>
              <a:t> </a:t>
            </a:r>
            <a:r>
              <a:rPr b="1" dirty="0">
                <a:latin typeface="Times New Roman"/>
                <a:cs typeface="Times New Roman"/>
              </a:rPr>
              <a:t>more</a:t>
            </a:r>
            <a:r>
              <a:rPr b="1" spc="38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weighted</a:t>
            </a:r>
            <a:r>
              <a:rPr b="1" spc="375" dirty="0">
                <a:latin typeface="Times New Roman"/>
                <a:cs typeface="Times New Roman"/>
              </a:rPr>
              <a:t> </a:t>
            </a:r>
            <a:r>
              <a:rPr dirty="0"/>
              <a:t>than</a:t>
            </a:r>
            <a:r>
              <a:rPr spc="390" dirty="0"/>
              <a:t> </a:t>
            </a:r>
            <a:r>
              <a:rPr spc="-25" dirty="0"/>
              <a:t>the 	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cipher</a:t>
            </a:r>
            <a:r>
              <a:rPr b="1" spc="1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b="1" spc="1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which</a:t>
            </a:r>
            <a:r>
              <a:rPr spc="210" dirty="0"/>
              <a:t> </a:t>
            </a:r>
            <a:r>
              <a:rPr dirty="0"/>
              <a:t>in</a:t>
            </a:r>
            <a:r>
              <a:rPr spc="195" dirty="0"/>
              <a:t> </a:t>
            </a:r>
            <a:r>
              <a:rPr dirty="0"/>
              <a:t>his</a:t>
            </a:r>
            <a:r>
              <a:rPr spc="200" dirty="0"/>
              <a:t> </a:t>
            </a:r>
            <a:r>
              <a:rPr dirty="0"/>
              <a:t>turn</a:t>
            </a:r>
            <a:r>
              <a:rPr spc="210" dirty="0"/>
              <a:t> </a:t>
            </a:r>
            <a:r>
              <a:rPr dirty="0"/>
              <a:t>is</a:t>
            </a:r>
            <a:r>
              <a:rPr spc="204" dirty="0"/>
              <a:t> </a:t>
            </a:r>
            <a:r>
              <a:rPr dirty="0"/>
              <a:t>more</a:t>
            </a:r>
            <a:r>
              <a:rPr spc="200" dirty="0"/>
              <a:t> </a:t>
            </a:r>
            <a:r>
              <a:rPr dirty="0"/>
              <a:t>weighted</a:t>
            </a:r>
            <a:r>
              <a:rPr spc="210" dirty="0"/>
              <a:t> </a:t>
            </a:r>
            <a:r>
              <a:rPr dirty="0"/>
              <a:t>than</a:t>
            </a:r>
            <a:r>
              <a:rPr spc="210" dirty="0"/>
              <a:t> </a:t>
            </a:r>
            <a:r>
              <a:rPr dirty="0"/>
              <a:t>the</a:t>
            </a:r>
            <a:r>
              <a:rPr spc="204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cipher</a:t>
            </a:r>
            <a:r>
              <a:rPr b="1" spc="1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dirty="0"/>
              <a:t>.</a:t>
            </a:r>
            <a:r>
              <a:rPr spc="204" dirty="0"/>
              <a:t> </a:t>
            </a:r>
            <a:r>
              <a:rPr spc="-25" dirty="0"/>
              <a:t>The 	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cipher</a:t>
            </a:r>
            <a:r>
              <a:rPr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is</a:t>
            </a:r>
            <a:r>
              <a:rPr spc="-1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dirty="0"/>
              <a:t>less</a:t>
            </a:r>
            <a:r>
              <a:rPr spc="-25" dirty="0"/>
              <a:t> </a:t>
            </a:r>
            <a:r>
              <a:rPr spc="-10" dirty="0"/>
              <a:t>weighted.</a:t>
            </a:r>
          </a:p>
          <a:p>
            <a:pPr marL="337185" indent="-273685" algn="just">
              <a:lnSpc>
                <a:spcPct val="100000"/>
              </a:lnSpc>
              <a:buClr>
                <a:srgbClr val="AA2B1E"/>
              </a:buClr>
              <a:buSzPct val="85000"/>
              <a:buFont typeface="Wingdings"/>
              <a:buChar char=""/>
              <a:tabLst>
                <a:tab pos="337185" algn="l"/>
              </a:tabLst>
            </a:pPr>
            <a:r>
              <a:rPr dirty="0"/>
              <a:t>In</a:t>
            </a:r>
            <a:r>
              <a:rPr spc="-4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decimal</a:t>
            </a:r>
            <a:r>
              <a:rPr spc="-20" dirty="0"/>
              <a:t> </a:t>
            </a:r>
            <a:r>
              <a:rPr dirty="0"/>
              <a:t>numeration</a:t>
            </a:r>
            <a:r>
              <a:rPr spc="-35" dirty="0"/>
              <a:t> </a:t>
            </a:r>
            <a:r>
              <a:rPr dirty="0"/>
              <a:t>system,</a:t>
            </a:r>
            <a:r>
              <a:rPr spc="-20" dirty="0"/>
              <a:t> </a:t>
            </a:r>
            <a:r>
              <a:rPr dirty="0"/>
              <a:t>each</a:t>
            </a:r>
            <a:r>
              <a:rPr spc="-15" dirty="0"/>
              <a:t> </a:t>
            </a:r>
            <a:r>
              <a:rPr dirty="0"/>
              <a:t>cipher</a:t>
            </a:r>
            <a:r>
              <a:rPr spc="-35" dirty="0"/>
              <a:t> </a:t>
            </a:r>
            <a:r>
              <a:rPr dirty="0"/>
              <a:t>is</a:t>
            </a:r>
            <a:r>
              <a:rPr spc="-20" dirty="0"/>
              <a:t> </a:t>
            </a:r>
            <a:r>
              <a:rPr dirty="0"/>
              <a:t>called</a:t>
            </a:r>
            <a:r>
              <a:rPr spc="-30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digit</a:t>
            </a:r>
            <a:r>
              <a:rPr spc="-10" dirty="0"/>
              <a:t>.</a:t>
            </a:r>
          </a:p>
          <a:p>
            <a:pPr marL="337185" indent="-273685" algn="just">
              <a:lnSpc>
                <a:spcPts val="2160"/>
              </a:lnSpc>
              <a:buClr>
                <a:srgbClr val="AA2B1E"/>
              </a:buClr>
              <a:buSzPct val="85000"/>
              <a:buFont typeface="Wingdings"/>
              <a:buChar char=""/>
              <a:tabLst>
                <a:tab pos="337185" algn="l"/>
              </a:tabLst>
            </a:pP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Each</a:t>
            </a:r>
            <a:r>
              <a:rPr b="1" spc="2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weight</a:t>
            </a:r>
            <a:r>
              <a:rPr b="1" spc="2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or</a:t>
            </a:r>
            <a:r>
              <a:rPr spc="235" dirty="0"/>
              <a:t> </a:t>
            </a:r>
            <a:r>
              <a:rPr dirty="0"/>
              <a:t>place</a:t>
            </a:r>
            <a:r>
              <a:rPr spc="229" dirty="0"/>
              <a:t> </a:t>
            </a:r>
            <a:r>
              <a:rPr dirty="0"/>
              <a:t>value</a:t>
            </a:r>
            <a:r>
              <a:rPr spc="229" dirty="0"/>
              <a:t> </a:t>
            </a:r>
            <a:r>
              <a:rPr dirty="0"/>
              <a:t>is</a:t>
            </a:r>
            <a:r>
              <a:rPr spc="245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ten</a:t>
            </a:r>
            <a:r>
              <a:rPr b="1" spc="24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that</a:t>
            </a:r>
            <a:r>
              <a:rPr spc="240" dirty="0"/>
              <a:t> </a:t>
            </a:r>
            <a:r>
              <a:rPr dirty="0"/>
              <a:t>of</a:t>
            </a:r>
            <a:r>
              <a:rPr spc="229" dirty="0"/>
              <a:t> </a:t>
            </a:r>
            <a:r>
              <a:rPr dirty="0"/>
              <a:t>the</a:t>
            </a:r>
            <a:r>
              <a:rPr spc="229" dirty="0"/>
              <a:t> </a:t>
            </a:r>
            <a:r>
              <a:rPr dirty="0"/>
              <a:t>one</a:t>
            </a:r>
            <a:r>
              <a:rPr spc="240" dirty="0"/>
              <a:t> </a:t>
            </a:r>
            <a:r>
              <a:rPr dirty="0"/>
              <a:t>to</a:t>
            </a:r>
            <a:r>
              <a:rPr spc="250" dirty="0"/>
              <a:t> </a:t>
            </a:r>
            <a:r>
              <a:rPr dirty="0"/>
              <a:t>the</a:t>
            </a:r>
            <a:r>
              <a:rPr spc="235" dirty="0"/>
              <a:t> </a:t>
            </a:r>
            <a:r>
              <a:rPr spc="-10" dirty="0"/>
              <a:t>immediate</a:t>
            </a:r>
          </a:p>
          <a:p>
            <a:pPr marL="337820">
              <a:lnSpc>
                <a:spcPts val="2160"/>
              </a:lnSpc>
            </a:pPr>
            <a:r>
              <a:rPr spc="-10" dirty="0"/>
              <a:t>right.</a:t>
            </a:r>
          </a:p>
          <a:p>
            <a:pPr marL="336550" marR="29845" indent="-273685">
              <a:lnSpc>
                <a:spcPct val="80000"/>
              </a:lnSpc>
              <a:spcBef>
                <a:spcPts val="480"/>
              </a:spcBef>
              <a:buClr>
                <a:srgbClr val="AA2B1E"/>
              </a:buClr>
              <a:buSzPct val="85000"/>
              <a:buFont typeface="Wingdings"/>
              <a:buChar char=""/>
              <a:tabLst>
                <a:tab pos="337820" algn="l"/>
                <a:tab pos="1577975" algn="l"/>
                <a:tab pos="2087880" algn="l"/>
                <a:tab pos="2934970" algn="l"/>
                <a:tab pos="3415029" algn="l"/>
                <a:tab pos="4062729" algn="l"/>
                <a:tab pos="4832350" algn="l"/>
                <a:tab pos="5314315" algn="l"/>
                <a:tab pos="6344920" algn="l"/>
                <a:tab pos="7192009" algn="l"/>
              </a:tabLst>
            </a:pPr>
            <a:r>
              <a:rPr dirty="0"/>
              <a:t>The</a:t>
            </a:r>
            <a:r>
              <a:rPr spc="405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less</a:t>
            </a:r>
            <a:r>
              <a:rPr b="1" spc="3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weighted</a:t>
            </a:r>
            <a:r>
              <a:rPr b="1" spc="3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/>
              <a:t>cipher</a:t>
            </a:r>
            <a:r>
              <a:rPr spc="400" dirty="0"/>
              <a:t> </a:t>
            </a:r>
            <a:r>
              <a:rPr dirty="0"/>
              <a:t>carries</a:t>
            </a:r>
            <a:r>
              <a:rPr spc="395" dirty="0"/>
              <a:t> </a:t>
            </a:r>
            <a:r>
              <a:rPr dirty="0"/>
              <a:t>the</a:t>
            </a:r>
            <a:r>
              <a:rPr spc="400" dirty="0"/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One</a:t>
            </a:r>
            <a:r>
              <a:rPr b="1" spc="3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FF0000"/>
                </a:solidFill>
                <a:latin typeface="Times New Roman"/>
                <a:cs typeface="Times New Roman"/>
              </a:rPr>
              <a:t>place</a:t>
            </a:r>
            <a:r>
              <a:rPr dirty="0"/>
              <a:t>,</a:t>
            </a:r>
            <a:r>
              <a:rPr spc="400" dirty="0"/>
              <a:t> </a:t>
            </a:r>
            <a:r>
              <a:rPr dirty="0"/>
              <a:t>the</a:t>
            </a:r>
            <a:r>
              <a:rPr spc="395" dirty="0"/>
              <a:t> </a:t>
            </a:r>
            <a:r>
              <a:rPr dirty="0"/>
              <a:t>cipher</a:t>
            </a:r>
            <a:r>
              <a:rPr spc="400" dirty="0"/>
              <a:t> </a:t>
            </a:r>
            <a:r>
              <a:rPr dirty="0"/>
              <a:t>at</a:t>
            </a:r>
            <a:r>
              <a:rPr spc="400" dirty="0"/>
              <a:t> </a:t>
            </a:r>
            <a:r>
              <a:rPr spc="-25" dirty="0"/>
              <a:t>the 	</a:t>
            </a:r>
            <a:r>
              <a:rPr spc="-10" dirty="0"/>
              <a:t>immediate</a:t>
            </a:r>
            <a:r>
              <a:rPr dirty="0"/>
              <a:t>	</a:t>
            </a:r>
            <a:r>
              <a:rPr spc="-20" dirty="0"/>
              <a:t>left</a:t>
            </a:r>
            <a:r>
              <a:rPr dirty="0"/>
              <a:t>	</a:t>
            </a:r>
            <a:r>
              <a:rPr spc="-10" dirty="0"/>
              <a:t>carries</a:t>
            </a:r>
            <a:r>
              <a:rPr dirty="0"/>
              <a:t>	</a:t>
            </a:r>
            <a:r>
              <a:rPr spc="-25" dirty="0"/>
              <a:t>the</a:t>
            </a:r>
            <a:r>
              <a:rPr dirty="0"/>
              <a:t>	</a:t>
            </a:r>
            <a:r>
              <a:rPr spc="-20" dirty="0"/>
              <a:t>Tens</a:t>
            </a:r>
            <a:r>
              <a:rPr dirty="0"/>
              <a:t>	</a:t>
            </a:r>
            <a:r>
              <a:rPr spc="-10" dirty="0"/>
              <a:t>place,</a:t>
            </a:r>
            <a:r>
              <a:rPr dirty="0"/>
              <a:t>	</a:t>
            </a:r>
            <a:r>
              <a:rPr spc="-25" dirty="0"/>
              <a:t>the</a:t>
            </a:r>
            <a:r>
              <a:rPr dirty="0"/>
              <a:t>	</a:t>
            </a:r>
            <a:r>
              <a:rPr spc="-10" dirty="0"/>
              <a:t>follower</a:t>
            </a:r>
            <a:r>
              <a:rPr dirty="0"/>
              <a:t>	</a:t>
            </a:r>
            <a:r>
              <a:rPr spc="-10" dirty="0"/>
              <a:t>carries</a:t>
            </a:r>
            <a:r>
              <a:rPr dirty="0"/>
              <a:t>	</a:t>
            </a:r>
            <a:r>
              <a:rPr spc="-25" dirty="0"/>
              <a:t>the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373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Digital Electronic</vt:lpstr>
      <vt:lpstr>Chapter one</vt:lpstr>
      <vt:lpstr>1.1 Introduction</vt:lpstr>
      <vt:lpstr>PowerPoint Presentation</vt:lpstr>
      <vt:lpstr>2.1 Digital versus Analogue representation:</vt:lpstr>
      <vt:lpstr>Example 1.1:</vt:lpstr>
      <vt:lpstr>PowerPoint Presentation</vt:lpstr>
      <vt:lpstr>1.3 Systems of numeration:</vt:lpstr>
      <vt:lpstr>Example 1.2:</vt:lpstr>
      <vt:lpstr>1.3.2 Binary numeration system:</vt:lpstr>
      <vt:lpstr>1.3.2 Binary numeration system:</vt:lpstr>
      <vt:lpstr>Exercise 1.1: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الميكانيك الاحصائي</dc:title>
  <dc:creator>EDJ</dc:creator>
  <cp:lastModifiedBy>DR.Ahmed Saker 2o1O</cp:lastModifiedBy>
  <cp:revision>2</cp:revision>
  <dcterms:created xsi:type="dcterms:W3CDTF">2024-02-11T17:39:38Z</dcterms:created>
  <dcterms:modified xsi:type="dcterms:W3CDTF">2024-02-11T17:57:25Z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2024-02-11T00:00:00Z</vt:filetime>
  </property>
  <property fmtid="{D5CDD505-2E9C-101B-9397-08002B2CF9AE}" pid="5" name="Producer">
    <vt:lpwstr>Microsoft® PowerPoint® 2013</vt:lpwstr>
  </property>
</Properties>
</file>