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3" r:id="rId3"/>
    <p:sldId id="257" r:id="rId4"/>
    <p:sldId id="258" r:id="rId5"/>
    <p:sldId id="259" r:id="rId6"/>
    <p:sldId id="261" r:id="rId7"/>
    <p:sldId id="328" r:id="rId8"/>
    <p:sldId id="329" r:id="rId9"/>
    <p:sldId id="327" r:id="rId10"/>
    <p:sldId id="324" r:id="rId11"/>
    <p:sldId id="325" r:id="rId12"/>
    <p:sldId id="326" r:id="rId13"/>
    <p:sldId id="33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>
      <p:cViewPr varScale="1">
        <p:scale>
          <a:sx n="68" d="100"/>
          <a:sy n="68" d="100"/>
        </p:scale>
        <p:origin x="-121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45291-2208-4DD4-B4B0-DCB3567000E6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Pysics department, University of Babylon, 2018.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32E66-F246-4D29-A85C-904F660C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64414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859F0-37A3-462E-93D5-1A0719D00163}" type="datetimeFigureOut">
              <a:rPr lang="en-US" smtClean="0"/>
              <a:t>3/4/2024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Pysics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2750E-9A4F-4E7F-8F0E-F37227384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91092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FD5639AF-491C-4723-8F14-F6978A1C2810}" type="datetime1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2D0-E8C8-45BC-A16C-CAC3C9496E32}" type="datetime1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A4EC-D85B-4C7F-BD66-21FC5F468822}" type="datetime1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D703-CBC3-46BA-BE10-C58BA2D45B28}" type="datetime1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C18-1CAC-4707-918A-CF07FEB00D54}" type="datetime1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68CE-4682-410F-8D5B-243200511464}" type="datetime1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CDF28-031A-4E0C-AFC7-477AA493654A}" type="datetime1">
              <a:rPr lang="en-US" smtClean="0"/>
              <a:t>3/4/2024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1732-FBF7-49F8-B3E4-A3DA8A720142}" type="datetime1">
              <a:rPr lang="en-US" smtClean="0"/>
              <a:t>3/4/2024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3F4A-8621-4520-8C71-641E7AD4EAE0}" type="datetime1">
              <a:rPr lang="en-US" smtClean="0"/>
              <a:t>3/4/2024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F0C2BF3D-FE6B-49FA-AC22-7007609849CE}" type="datetime1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87A7E677-DE25-4C83-B6A1-3E527C7DE3FB}" type="datetime1">
              <a:rPr lang="en-US" smtClean="0"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0197924-E6EF-456B-9650-C43AC8E5BDBB}" type="datetime1">
              <a:rPr lang="en-US" smtClean="0"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346" y="1221175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/>
              <a:t>Digital Electronic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30443"/>
            <a:ext cx="9144000" cy="23622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Assistance lecture :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Israa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Hussein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semester </a:t>
            </a:r>
          </a:p>
          <a:p>
            <a:pPr rtl="1"/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endParaRPr lang="ar-IQ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556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858818"/>
          </a:xfrm>
        </p:spPr>
        <p:txBody>
          <a:bodyPr>
            <a:normAutofit fontScale="90000"/>
          </a:bodyPr>
          <a:lstStyle/>
          <a:p>
            <a:pPr lvl="2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1.4.1.2	Octal to Decimal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44618"/>
            <a:ext cx="6965245" cy="470378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base of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eight numeration system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each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 weight value differs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either adjacent place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factor of eight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1.8: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us convert the following octal number to decimal: A = 264.74</a:t>
            </a:r>
            <a:r>
              <a:rPr lang="en-US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10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5747" y="4548878"/>
            <a:ext cx="546735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384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517" y="533400"/>
            <a:ext cx="6965245" cy="1066800"/>
          </a:xfrm>
        </p:spPr>
        <p:txBody>
          <a:bodyPr>
            <a:normAutofit/>
          </a:bodyPr>
          <a:lstStyle/>
          <a:p>
            <a:pPr lvl="2"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1.3: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724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the following octal number to decimal: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4562.36</a:t>
            </a:r>
            <a:r>
              <a:rPr lang="en-US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523411.232</a:t>
            </a:r>
            <a:r>
              <a:rPr lang="en-US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C= 264.365</a:t>
            </a:r>
            <a:r>
              <a:rPr lang="en-US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= 451632</a:t>
            </a:r>
            <a:r>
              <a:rPr lang="en-US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number 12586 an octal number?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22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5540188" cy="365125"/>
          </a:xfrm>
        </p:spPr>
        <p:txBody>
          <a:bodyPr/>
          <a:lstStyle/>
          <a:p>
            <a:r>
              <a:rPr lang="en-GB" dirty="0"/>
              <a:t>Physics department, University of Babylon, 2018.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90600" y="609600"/>
            <a:ext cx="7086600" cy="3944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>
              <a:spcBef>
                <a:spcPts val="270"/>
              </a:spcBef>
              <a:buClr>
                <a:srgbClr val="6500CC"/>
              </a:buClr>
              <a:buSzPts val="1200"/>
              <a:tabLst>
                <a:tab pos="584200" algn="l"/>
              </a:tabLst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Hexadecimal to</a:t>
            </a:r>
            <a:r>
              <a:rPr lang="en-US" sz="3200" b="1" spc="-1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Decimal</a:t>
            </a:r>
            <a:endParaRPr lang="en-GB" sz="3200" b="1" dirty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73660" marR="67310" indent="456565" algn="just">
              <a:lnSpc>
                <a:spcPct val="150000"/>
              </a:lnSpc>
              <a:spcBef>
                <a:spcPts val="695"/>
              </a:spcBef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The technique for converting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hexadecimal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notation to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decimal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is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same as the one used above</a:t>
            </a: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except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that each successive place weight changes by a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factor of</a:t>
            </a:r>
            <a:r>
              <a:rPr lang="en-US" spc="-5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sixteen</a:t>
            </a: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en-GB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73660" marR="67310" indent="456565" algn="just">
              <a:lnSpc>
                <a:spcPct val="150000"/>
              </a:lnSpc>
              <a:spcBef>
                <a:spcPts val="695"/>
              </a:spcBef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  <a:endParaRPr lang="en-GB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73660">
              <a:spcBef>
                <a:spcPts val="10"/>
              </a:spcBef>
              <a:spcAft>
                <a:spcPts val="0"/>
              </a:spcAft>
            </a:pPr>
            <a:r>
              <a:rPr lang="en-US" b="1" dirty="0">
                <a:solidFill>
                  <a:srgbClr val="65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Example 1.9:</a:t>
            </a:r>
            <a:endParaRPr lang="en-GB" b="1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91795" marR="594360" indent="-318770">
              <a:lnSpc>
                <a:spcPct val="117000"/>
              </a:lnSpc>
              <a:spcBef>
                <a:spcPts val="695"/>
              </a:spcBef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Let us convert the following hexadecimal number to decimal: </a:t>
            </a:r>
          </a:p>
          <a:p>
            <a:pPr marL="391795" marR="594360" indent="-318770">
              <a:lnSpc>
                <a:spcPct val="117000"/>
              </a:lnSpc>
              <a:spcBef>
                <a:spcPts val="695"/>
              </a:spcBef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91795" marR="594360" indent="-318770">
              <a:lnSpc>
                <a:spcPct val="117000"/>
              </a:lnSpc>
              <a:spcBef>
                <a:spcPts val="695"/>
              </a:spcBef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4361778"/>
            <a:ext cx="6404704" cy="18124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3829417"/>
            <a:ext cx="19050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75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517" y="533400"/>
            <a:ext cx="6965245" cy="1066800"/>
          </a:xfrm>
        </p:spPr>
        <p:txBody>
          <a:bodyPr>
            <a:normAutofit/>
          </a:bodyPr>
          <a:lstStyle/>
          <a:p>
            <a:pPr lvl="2"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1.4: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724400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from hexadecimal to decimal. 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A23C.DF</a:t>
            </a:r>
            <a:r>
              <a:rPr lang="en-US" sz="28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7D3E</a:t>
            </a:r>
            <a:r>
              <a:rPr lang="en-US" sz="28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Z= D96EC.FA</a:t>
            </a:r>
            <a:r>
              <a:rPr lang="en-US" sz="28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en-GB" sz="28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345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68" y="2438400"/>
            <a:ext cx="6965245" cy="2133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Chapter One</a:t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Lecture 3</a:t>
            </a:r>
            <a:r>
              <a:rPr lang="en-US" dirty="0"/>
              <a:t/>
            </a:r>
            <a:br>
              <a:rPr lang="en-US" dirty="0"/>
            </a:br>
            <a:r>
              <a:rPr lang="ar-IQ" dirty="0"/>
              <a:t/>
            </a:r>
            <a:br>
              <a:rPr lang="ar-IQ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056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522" y="603766"/>
            <a:ext cx="6965245" cy="706418"/>
          </a:xfrm>
        </p:spPr>
        <p:txBody>
          <a:bodyPr>
            <a:noAutofit/>
          </a:bodyPr>
          <a:lstStyle/>
          <a:p>
            <a:r>
              <a:rPr lang="en-US" sz="2400" b="1" dirty="0"/>
              <a:t>1.3.5	Hexadecimal numeration system: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1598"/>
            <a:ext cx="7468673" cy="4946802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hexadecimal numeration system is a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place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weighted system 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with a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base of sixteen. 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Valid ciphers include the normal decimal symbols “0”,”1”,”2”,”3”,”4”,”5”,”6”,”7”;”8”;9” 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Plus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six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alphabetical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characters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A, B, C, D, E, and F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 from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hexadecimal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numeration,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 bits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group of four bit is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replaced by its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hexadecimal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equivalent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following table summarizes the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equivalence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between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decimal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binary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octal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and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hexadecimal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systems.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endParaRPr lang="en-US" sz="20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endParaRPr lang="en-GB" sz="16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3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832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5142199"/>
              </p:ext>
            </p:extLst>
          </p:nvPr>
        </p:nvGraphicFramePr>
        <p:xfrm>
          <a:off x="1219199" y="685806"/>
          <a:ext cx="6451002" cy="548847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6134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120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134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120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87841">
                <a:tc>
                  <a:txBody>
                    <a:bodyPr/>
                    <a:lstStyle/>
                    <a:p>
                      <a:pPr marL="359410" marR="359410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Decimal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525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Binary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8140" algn="l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Octal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445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Hexadecimal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2130"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0000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4313"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0001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2130"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0010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2130"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0011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2130"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0100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2130"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0101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2130"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0110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4313"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0111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2130"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9410" marR="359410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2130">
                <a:tc>
                  <a:txBody>
                    <a:bodyPr/>
                    <a:lstStyle/>
                    <a:p>
                      <a:pPr marR="63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1001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9410" marR="359410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12130">
                <a:tc>
                  <a:txBody>
                    <a:bodyPr/>
                    <a:lstStyle/>
                    <a:p>
                      <a:pPr marL="359410" marR="359410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715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1010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9410" marR="35496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2130">
                <a:tc>
                  <a:txBody>
                    <a:bodyPr/>
                    <a:lstStyle/>
                    <a:p>
                      <a:pPr marL="359410" marR="359410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715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1011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9410" marR="35496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12130">
                <a:tc>
                  <a:txBody>
                    <a:bodyPr/>
                    <a:lstStyle/>
                    <a:p>
                      <a:pPr marL="359410" marR="359410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9410" marR="359410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14313">
                <a:tc>
                  <a:txBody>
                    <a:bodyPr/>
                    <a:lstStyle/>
                    <a:p>
                      <a:pPr marL="359410" marR="359410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1101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9410" marR="359410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12130">
                <a:tc>
                  <a:txBody>
                    <a:bodyPr/>
                    <a:lstStyle/>
                    <a:p>
                      <a:pPr marL="359410" marR="359410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715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1110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9410" marR="35496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12130">
                <a:tc>
                  <a:txBody>
                    <a:bodyPr/>
                    <a:lstStyle/>
                    <a:p>
                      <a:pPr marL="359410" marR="359410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890" marR="4445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1111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59410" marR="349250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GB" sz="1800" b="1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8990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09600"/>
            <a:ext cx="7696200" cy="5638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1.6: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the following binary numbers in hexadecimal?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1101011101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11101011101.11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explained above,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just have 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 the binary number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groups of four bits each: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010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6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511" y="1639866"/>
            <a:ext cx="6781800" cy="11525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83087" y="877947"/>
            <a:ext cx="72336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explained above, we just have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group the binary number in groups of four bits each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83087" y="3141113"/>
            <a:ext cx="7008785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3660" marR="69850" algn="just">
              <a:lnSpc>
                <a:spcPct val="150000"/>
              </a:lnSpc>
              <a:spcBef>
                <a:spcPts val="1540"/>
              </a:spcBef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The binary number has been grouped is groups of four bits each,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from the right to the left two</a:t>
            </a: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implied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zeros have been added at the extreme left. In the same way the number B can also be converted</a:t>
            </a: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en-GB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08" y="4778907"/>
            <a:ext cx="6805003" cy="1049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157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53487" y="6488668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/>
              <a:t>7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62000" y="609600"/>
            <a:ext cx="7620000" cy="5437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Bef>
                <a:spcPts val="5"/>
              </a:spcBef>
              <a:buClr>
                <a:srgbClr val="6500CC"/>
              </a:buClr>
              <a:buSzPts val="1200"/>
              <a:tabLst>
                <a:tab pos="328295" algn="l"/>
              </a:tabLst>
            </a:pPr>
            <a:r>
              <a:rPr lang="en-US" sz="2400" b="1" dirty="0">
                <a:solidFill>
                  <a:srgbClr val="65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Changing of</a:t>
            </a:r>
            <a:r>
              <a:rPr lang="en-US" sz="2400" b="1" spc="5" dirty="0">
                <a:solidFill>
                  <a:srgbClr val="65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65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base:</a:t>
            </a:r>
            <a:endParaRPr lang="en-GB" sz="2400" b="1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73660" marR="67945" indent="456565" algn="just">
              <a:spcBef>
                <a:spcPts val="695"/>
              </a:spcBef>
              <a:spcAft>
                <a:spcPts val="0"/>
              </a:spcAft>
            </a:pPr>
            <a:r>
              <a:rPr lang="en-US" sz="2000" spc="15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We 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have already seen in the previous section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how to change from binary to decimal, octal or hexadecimal systems of numeration. 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The present section is intended to show how to move from a given system of numeration to any other system.</a:t>
            </a:r>
          </a:p>
          <a:p>
            <a:pPr marL="73660" marR="67945" indent="456565" algn="just">
              <a:spcBef>
                <a:spcPts val="695"/>
              </a:spcBef>
              <a:spcAft>
                <a:spcPts val="0"/>
              </a:spcAft>
            </a:pPr>
            <a:endParaRPr lang="en-GB" sz="20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  <a:r>
              <a:rPr lang="en-US" sz="2000" b="1" dirty="0">
                <a:solidFill>
                  <a:srgbClr val="65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From octal and hexadecimal to binary and</a:t>
            </a:r>
            <a:r>
              <a:rPr lang="en-US" sz="2000" b="1" spc="-10" dirty="0">
                <a:solidFill>
                  <a:srgbClr val="65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65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decimal:</a:t>
            </a:r>
            <a:endParaRPr lang="en-GB" sz="2000" b="1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416560" marR="67310" indent="-342900" algn="just">
              <a:spcBef>
                <a:spcPts val="69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octal and hexadecimal </a:t>
            </a: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systems are actually used by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computer engineers </a:t>
            </a: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just to obtain a “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shorthand” representation of binary numbers</a:t>
            </a: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(because octal and hexadecimal representations take a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few numbers of ciphers or symbols as compared to the binary system</a:t>
            </a: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). </a:t>
            </a:r>
          </a:p>
          <a:p>
            <a:pPr marL="416560" marR="67310" indent="-342900" algn="just">
              <a:spcBef>
                <a:spcPts val="69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Only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binary system </a:t>
            </a: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is implemented in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electronic circuits of digital systems </a:t>
            </a: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(through two levels of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voltages or currents</a:t>
            </a: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 high (1) and low (0)), the other systems being used by engineers just for simplification issues.</a:t>
            </a:r>
            <a:endParaRPr lang="en-GB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415925" marR="67310" indent="-342900" algn="just">
              <a:spcBef>
                <a:spcPts val="2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However, we sometimes have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need to convert either of those systems to binary or decimal forms.</a:t>
            </a:r>
            <a:endParaRPr lang="en-GB" dirty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73025" marR="67310" indent="456565" algn="just">
              <a:spcBef>
                <a:spcPts val="25"/>
              </a:spcBef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  <a:endParaRPr lang="en-GB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53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8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90600" y="1143000"/>
            <a:ext cx="7086600" cy="4054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 algn="l">
              <a:spcBef>
                <a:spcPts val="270"/>
              </a:spcBef>
              <a:buClr>
                <a:srgbClr val="6500CC"/>
              </a:buClr>
              <a:buSzPts val="1200"/>
              <a:tabLst>
                <a:tab pos="582295" algn="l"/>
              </a:tabLst>
            </a:pPr>
            <a:r>
              <a:rPr lang="en-US" sz="2400" b="1" dirty="0">
                <a:solidFill>
                  <a:srgbClr val="65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Octal and hexadecimal to</a:t>
            </a:r>
            <a:r>
              <a:rPr lang="en-US" sz="2400" b="1" spc="-30" dirty="0">
                <a:solidFill>
                  <a:srgbClr val="65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6500C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binary:</a:t>
            </a:r>
            <a:endParaRPr lang="en-GB" sz="2400" b="1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59410" marR="68580" indent="-285750" algn="just">
              <a:lnSpc>
                <a:spcPct val="150000"/>
              </a:lnSpc>
              <a:spcBef>
                <a:spcPts val="69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It is obvious that to convert from octal to binary, </a:t>
            </a:r>
          </a:p>
          <a:p>
            <a:pPr marL="359410" marR="68580" indent="-285750" algn="just">
              <a:lnSpc>
                <a:spcPct val="150000"/>
              </a:lnSpc>
              <a:spcBef>
                <a:spcPts val="69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We must convert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each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octal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cipher to its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binary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equivalent in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 bits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59410" marR="68580" indent="-285750" algn="just">
              <a:lnSpc>
                <a:spcPct val="150000"/>
              </a:lnSpc>
              <a:spcBef>
                <a:spcPts val="69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In the same way, to convert from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hexadecimal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to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binary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we should convert each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hexadecimal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symbol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into its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binary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equivalent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in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4 bits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en-GB" sz="24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482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85881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1.7: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462225" cy="4572000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the following octal number to digital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523</a:t>
            </a:r>
            <a:r>
              <a:rPr lang="en-US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the following hexadecimal number to binary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4DC2</a:t>
            </a:r>
            <a:r>
              <a:rPr lang="en-US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9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676" y="3528667"/>
            <a:ext cx="7117645" cy="2111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3421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3864</TotalTime>
  <Words>544</Words>
  <Application>Microsoft Office PowerPoint</Application>
  <PresentationFormat>On-screen Show (4:3)</PresentationFormat>
  <Paragraphs>148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Pushpin</vt:lpstr>
      <vt:lpstr>Digital Electronic </vt:lpstr>
      <vt:lpstr>  Chapter One  Lecture 3  </vt:lpstr>
      <vt:lpstr>1.3.5 Hexadecimal numeration system: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 1.7:</vt:lpstr>
      <vt:lpstr>1.4.1.2 Octal to Decimal </vt:lpstr>
      <vt:lpstr>Exercise 1.3:</vt:lpstr>
      <vt:lpstr>PowerPoint Presentation</vt:lpstr>
      <vt:lpstr>Exercise 1.4: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الميكانيك الاحصائي</dc:title>
  <dc:creator>EDJ</dc:creator>
  <cp:lastModifiedBy>DR.Ahmed Saker 2o1O</cp:lastModifiedBy>
  <cp:revision>157</cp:revision>
  <dcterms:created xsi:type="dcterms:W3CDTF">2018-02-25T19:08:07Z</dcterms:created>
  <dcterms:modified xsi:type="dcterms:W3CDTF">2024-03-04T19:29:34Z</dcterms:modified>
</cp:coreProperties>
</file>