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3"/>
    <p:sldId id="323" r:id="rId4"/>
    <p:sldId id="341" r:id="rId5"/>
    <p:sldId id="333" r:id="rId6"/>
    <p:sldId id="258" r:id="rId7"/>
    <p:sldId id="261" r:id="rId8"/>
    <p:sldId id="324" r:id="rId9"/>
    <p:sldId id="262" r:id="rId10"/>
    <p:sldId id="326" r:id="rId11"/>
    <p:sldId id="327" r:id="rId12"/>
    <p:sldId id="32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45291-2208-4DD4-B4B0-DCB3567000E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Pysics department, University of Babylon, 2018.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32E66-F246-4D29-A85C-904F660C796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859F0-37A3-462E-93D5-1A0719D00163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2750E-9A4F-4E7F-8F0E-F37227384F5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-1" fmla="*/ 0 w 7955280"/>
              <a:gd name="connsiteY0-2" fmla="*/ 495300 h 495300"/>
              <a:gd name="connsiteX1-3" fmla="*/ 169546 w 7955280"/>
              <a:gd name="connsiteY1-4" fmla="*/ 0 h 495300"/>
              <a:gd name="connsiteX2-5" fmla="*/ 3966210 w 7955280"/>
              <a:gd name="connsiteY2-6" fmla="*/ 95250 h 495300"/>
              <a:gd name="connsiteX3-7" fmla="*/ 7785734 w 7955280"/>
              <a:gd name="connsiteY3-8" fmla="*/ 0 h 495300"/>
              <a:gd name="connsiteX4-9" fmla="*/ 7955280 w 7955280"/>
              <a:gd name="connsiteY4-10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D5639AF-491C-4723-8F14-F6978A1C2810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05F97FB-85A4-49E9-BA53-E68A7A7533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22D0-E8C8-45BC-A16C-CAC3C9496E32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A4EC-D85B-4C7F-BD66-21FC5F468822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D703-CBC3-46BA-BE10-C58BA2D45B28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9C18-1CAC-4707-918A-CF07FEB00D5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68CE-4682-410F-8D5B-243200511464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DF28-031A-4E0C-AFC7-477AA493654A}" type="datetime1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1732-FBF7-49F8-B3E4-A3DA8A720142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3F4A-8621-4520-8C71-641E7AD4EAE0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-1" fmla="*/ 0 w 7955280"/>
              <a:gd name="connsiteY0-2" fmla="*/ 495300 h 495300"/>
              <a:gd name="connsiteX1-3" fmla="*/ 169546 w 7955280"/>
              <a:gd name="connsiteY1-4" fmla="*/ 0 h 495300"/>
              <a:gd name="connsiteX2-5" fmla="*/ 3966210 w 7955280"/>
              <a:gd name="connsiteY2-6" fmla="*/ 95250 h 495300"/>
              <a:gd name="connsiteX3-7" fmla="*/ 7785734 w 7955280"/>
              <a:gd name="connsiteY3-8" fmla="*/ 0 h 495300"/>
              <a:gd name="connsiteX4-9" fmla="*/ 7955280 w 7955280"/>
              <a:gd name="connsiteY4-10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0C2BF3D-FE6B-49FA-AC22-7007609849CE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-1" fmla="*/ 0 w 7955280"/>
              <a:gd name="connsiteY0-2" fmla="*/ 495300 h 495300"/>
              <a:gd name="connsiteX1-3" fmla="*/ 169546 w 7955280"/>
              <a:gd name="connsiteY1-4" fmla="*/ 0 h 495300"/>
              <a:gd name="connsiteX2-5" fmla="*/ 3966210 w 7955280"/>
              <a:gd name="connsiteY2-6" fmla="*/ 95250 h 495300"/>
              <a:gd name="connsiteX3-7" fmla="*/ 7785734 w 7955280"/>
              <a:gd name="connsiteY3-8" fmla="*/ 0 h 495300"/>
              <a:gd name="connsiteX4-9" fmla="*/ 7955280 w 7955280"/>
              <a:gd name="connsiteY4-10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7A7E677-DE25-4C83-B6A1-3E527C7DE3FB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-1" fmla="*/ 0 w 7955280"/>
              <a:gd name="connsiteY0-2" fmla="*/ 495300 h 495300"/>
              <a:gd name="connsiteX1-3" fmla="*/ 169546 w 7955280"/>
              <a:gd name="connsiteY1-4" fmla="*/ 0 h 495300"/>
              <a:gd name="connsiteX2-5" fmla="*/ 3966210 w 7955280"/>
              <a:gd name="connsiteY2-6" fmla="*/ 95250 h 495300"/>
              <a:gd name="connsiteX3-7" fmla="*/ 7785734 w 7955280"/>
              <a:gd name="connsiteY3-8" fmla="*/ 0 h 495300"/>
              <a:gd name="connsiteX4-9" fmla="*/ 7955280 w 7955280"/>
              <a:gd name="connsiteY4-10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anose="03070502040507070304" pitchFamily="66" charset="0"/>
              </a:defRPr>
            </a:lvl1pPr>
          </a:lstStyle>
          <a:p>
            <a:fld id="{60197924-E6EF-456B-9650-C43AC8E5BDBB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anose="03070502040507070304" pitchFamily="66" charset="0"/>
              </a:defRPr>
            </a:lvl1pPr>
          </a:lstStyle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anose="03070502040507070304" pitchFamily="66" charset="0"/>
              </a:defRPr>
            </a:lvl1pPr>
          </a:lstStyle>
          <a:p>
            <a:fld id="{405F97FB-85A4-49E9-BA53-E68A7A75332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346" y="12211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Digital Electronic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30443"/>
            <a:ext cx="9144000" cy="23622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Prof.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Dr. Ehssan Al-Bermany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semester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728" y="18197"/>
            <a:ext cx="980829" cy="84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" y="18197"/>
            <a:ext cx="1747225" cy="81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Image result for â«Ø´Ø¹Ø§Ø± Ø¬Ø§ÙØ¹Ø© Ø¨Ø§Ø¨Ù ÙÙÙ Ø§Ø³ Ø³ØªØ§Ø±â¬â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" y="5949951"/>
            <a:ext cx="1742830" cy="88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1" descr="الوصف: C:\Users\Alnaseem\Desktop\paper2017118_8_47_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668" y="5856799"/>
            <a:ext cx="993332" cy="95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80905" y="6553116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Physics,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Babylon, 2019.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99" y="1524000"/>
            <a:ext cx="3619501" cy="3204340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reality for each row having an output of 0, we should notice that we have but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/>
              <a:t>inverted output product ( 𝑄̅ ). </a:t>
            </a:r>
            <a:r>
              <a:rPr lang="en-US" sz="2000" dirty="0">
                <a:solidFill>
                  <a:srgbClr val="FF0000"/>
                </a:solidFill>
              </a:rPr>
              <a:t>By inverting that output ( 𝑄̿ ), </a:t>
            </a:r>
            <a:r>
              <a:rPr lang="en-US" sz="2000" dirty="0"/>
              <a:t>we obtain a </a:t>
            </a:r>
            <a:r>
              <a:rPr lang="en-US" sz="2000" dirty="0">
                <a:solidFill>
                  <a:srgbClr val="FF0000"/>
                </a:solidFill>
              </a:rPr>
              <a:t>sum using De Morgan’s theorem. </a:t>
            </a:r>
            <a:r>
              <a:rPr lang="en-US" sz="2000" dirty="0"/>
              <a:t>Finally, the product of all those sums gives us the output of the logic circuit</a:t>
            </a:r>
            <a:r>
              <a:rPr lang="en-US" sz="2000" dirty="0" smtClean="0"/>
              <a:t>.</a:t>
            </a:r>
            <a:br>
              <a:rPr lang="en-US" sz="2000" dirty="0"/>
            </a:br>
            <a:br>
              <a:rPr lang="en-US" sz="2000" dirty="0" smtClean="0"/>
            </a:br>
            <a:br>
              <a:rPr lang="en-US" sz="2000" dirty="0"/>
            </a:b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99863" y="762000"/>
            <a:ext cx="3255311" cy="39663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Physics,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Babylon, 2019.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9944" y="4481506"/>
            <a:ext cx="756411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+mj-lt"/>
                <a:ea typeface="+mj-ea"/>
                <a:cs typeface="+mj-cs"/>
              </a:rPr>
              <a:t> Remark: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Generally, the 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sum of products </a:t>
            </a:r>
            <a:r>
              <a:rPr lang="en-US" sz="2000" dirty="0">
                <a:latin typeface="+mj-lt"/>
                <a:ea typeface="+mj-ea"/>
                <a:cs typeface="+mj-cs"/>
              </a:rPr>
              <a:t>is 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more used </a:t>
            </a:r>
            <a:r>
              <a:rPr lang="en-US" sz="2000" dirty="0">
                <a:latin typeface="+mj-lt"/>
                <a:ea typeface="+mj-ea"/>
                <a:cs typeface="+mj-cs"/>
              </a:rPr>
              <a:t>than the 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product of sums to convert a truth table </a:t>
            </a:r>
            <a:r>
              <a:rPr lang="en-US" sz="2000" dirty="0">
                <a:latin typeface="+mj-lt"/>
                <a:ea typeface="+mj-ea"/>
                <a:cs typeface="+mj-cs"/>
              </a:rPr>
              <a:t>into Boolean expression. </a:t>
            </a:r>
            <a:endParaRPr lang="en-US" sz="2000" dirty="0" smtClean="0">
              <a:latin typeface="+mj-lt"/>
              <a:ea typeface="+mj-ea"/>
              <a:cs typeface="+mj-cs"/>
            </a:endParaRPr>
          </a:p>
          <a:p>
            <a:r>
              <a:rPr lang="en-US" sz="2000" dirty="0" smtClean="0">
                <a:latin typeface="+mj-lt"/>
                <a:ea typeface="+mj-ea"/>
                <a:cs typeface="+mj-cs"/>
              </a:rPr>
              <a:t>However</a:t>
            </a:r>
            <a:r>
              <a:rPr lang="en-US" sz="2000" dirty="0">
                <a:latin typeface="+mj-lt"/>
                <a:ea typeface="+mj-ea"/>
                <a:cs typeface="+mj-cs"/>
              </a:rPr>
              <a:t>, when a few number of rows have an output of 0, it is preferable to use the POS than to use the SOP.</a:t>
            </a:r>
            <a:endParaRPr lang="en-GB" sz="20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68" y="762000"/>
            <a:ext cx="6965245" cy="596374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3.3: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8374"/>
            <a:ext cx="7415605" cy="48138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logic diagram of the circuit treated the example 3.3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Exercise 3.4:</a:t>
            </a: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Proof </a:t>
            </a:r>
            <a:r>
              <a:rPr lang="en-GB" dirty="0"/>
              <a:t>that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Physics,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Babylon, 2019.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0" y="3579549"/>
            <a:ext cx="2868396" cy="5352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5105400"/>
            <a:ext cx="323088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68" y="2438400"/>
            <a:ext cx="6965245" cy="182880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r>
              <a:rPr lang="en-US" b="1" dirty="0"/>
              <a:t>Chapter </a:t>
            </a:r>
            <a:r>
              <a:rPr lang="en-US" b="1" dirty="0" smtClean="0"/>
              <a:t>Three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Lecture </a:t>
            </a:r>
            <a:r>
              <a:rPr lang="ar-SA" altLang="en-US" b="1" dirty="0" smtClean="0"/>
              <a:t>8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6158" y="6496629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Physics,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Babylon, 2019.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3.7 The exclusive-OR function</a:t>
            </a:r>
            <a:br>
              <a:rPr lang="en-US"/>
            </a:b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05F97FB-85A4-49E9-BA53-E68A7A753320}" type="slidenum">
              <a:rPr lang="en-US" smtClean="0"/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sz="quarter" idx="13"/>
          </p:nvPr>
        </p:nvPicPr>
        <p:blipFill>
          <a:blip r:embed="rId1"/>
          <a:stretch>
            <a:fillRect/>
          </a:stretch>
        </p:blipFill>
        <p:spPr>
          <a:xfrm>
            <a:off x="1810385" y="2590800"/>
            <a:ext cx="5534660" cy="127825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685415" y="4648200"/>
            <a:ext cx="3364230" cy="6184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1" y="660387"/>
            <a:ext cx="6965245" cy="706418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/>
              <a:t>3.8 De Morgan’s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845" y="1524001"/>
            <a:ext cx="7467599" cy="48005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88668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Physics,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Babylon, 2019.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2212" y="1530873"/>
            <a:ext cx="2210388" cy="13382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3845" y="3048000"/>
            <a:ext cx="7391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 Morgan’s theorem 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may be thought in terms of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breaking a long bar symbol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When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long bar is broken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the operation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directly implies the changes from addition to multiplication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or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vice versa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endParaRPr lang="en-US" sz="28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 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broken bar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pieces remains 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over the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individual variables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66150"/>
          </a:xfrm>
        </p:spPr>
        <p:txBody>
          <a:bodyPr>
            <a:normAutofit/>
          </a:bodyPr>
          <a:lstStyle/>
          <a:p>
            <a:pPr lvl="1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Remark 3.4: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006" y="1283733"/>
            <a:ext cx="7467599" cy="44196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layers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bar exist in an expression, you may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 one bar at a time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3.1: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us simplify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expressions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Physics,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Babylon, 2019.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0" y="3441551"/>
            <a:ext cx="6520412" cy="2732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714" y="521732"/>
            <a:ext cx="6965245" cy="858818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3.9 Converting truth table into Boolean expression: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80550"/>
            <a:ext cx="7620000" cy="494405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truth table into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expression using one of the following methods: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 of Products (SOP)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 of Sums (POS)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9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3.9.1 </a:t>
            </a:r>
            <a:r>
              <a:rPr lang="en-US" sz="29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Sum of products:</a:t>
            </a:r>
            <a:endParaRPr lang="en-US" sz="2900" b="1" dirty="0">
              <a:solidFill>
                <a:srgbClr val="00B0F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Boolean expressions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generated from truth table quite easily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using the following steps: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rows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table have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output of 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 for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raw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terms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creates a Boolean expression representing the truth table as a whole.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Physics,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Babylon, 2019.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6" y="313912"/>
            <a:ext cx="6965245" cy="858818"/>
          </a:xfrm>
        </p:spPr>
        <p:txBody>
          <a:bodyPr>
            <a:normAutofit/>
          </a:bodyPr>
          <a:lstStyle/>
          <a:p>
            <a:pPr lvl="2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3.2: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620000" cy="541020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logic circuit having the following truth table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rows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 6, 7 and 8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an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each raw gives us a product. By summing those products, we obtain the following Boolean expression which is that of the output Q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Physics,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Babylon, 2019.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1" y="1336797"/>
            <a:ext cx="3733800" cy="31283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288" y="5809152"/>
            <a:ext cx="3248025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68" y="270956"/>
            <a:ext cx="6965245" cy="1087418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3.2:</a:t>
            </a:r>
            <a:endParaRPr lang="en-GB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415605" cy="5029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Simplify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expression of the output Q treated in the example above using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Boolean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Algebra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schematic diagram of the simplest expression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3.9.2 Product of sums: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expression may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truth table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quite easily by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rows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table have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output of 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writing one sum term for each row and finally multiplying all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Physics,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Babylon, 2019.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68" y="445532"/>
            <a:ext cx="6965245" cy="596374"/>
          </a:xfrm>
        </p:spPr>
        <p:txBody>
          <a:bodyPr>
            <a:noAutofit/>
          </a:bodyPr>
          <a:lstStyle/>
          <a:p>
            <a:pPr algn="l"/>
            <a:r>
              <a:rPr lang="en-GB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3.3:</a:t>
            </a:r>
            <a:endParaRPr lang="en-GB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620" y="1018616"/>
            <a:ext cx="7649580" cy="481382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consider a logic circuit having the following truth table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rows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and 8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an output of 0; each row gives us a sum. The product of those sums gives us a Boolean expression which is that of the output of the logic circuit. In fact, we have: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Physics,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Babylon, 2019.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3200" y="1447800"/>
            <a:ext cx="3227403" cy="3234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>
            <a:fillRect/>
          </a:stretch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0</TotalTime>
  <Words>3103</Words>
  <Application>WPS Presentation</Application>
  <PresentationFormat>On-screen Show (4:3)</PresentationFormat>
  <Paragraphs>135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SimSun</vt:lpstr>
      <vt:lpstr>Wingdings</vt:lpstr>
      <vt:lpstr>Rage Italic</vt:lpstr>
      <vt:lpstr>Brush Script MT</vt:lpstr>
      <vt:lpstr>Times New Roman</vt:lpstr>
      <vt:lpstr>Tahoma</vt:lpstr>
      <vt:lpstr>Franklin Gothic Book</vt:lpstr>
      <vt:lpstr>Constantia</vt:lpstr>
      <vt:lpstr>Microsoft YaHei</vt:lpstr>
      <vt:lpstr>Arial Unicode MS</vt:lpstr>
      <vt:lpstr>Calibri</vt:lpstr>
      <vt:lpstr>BatangChe</vt:lpstr>
      <vt:lpstr>Segoe Print</vt:lpstr>
      <vt:lpstr>Majalla UI</vt:lpstr>
      <vt:lpstr>Pushpin</vt:lpstr>
      <vt:lpstr>Digital Electronic </vt:lpstr>
      <vt:lpstr>  Chapter Three  Lecture 7  </vt:lpstr>
      <vt:lpstr>PowerPoint 演示文稿</vt:lpstr>
      <vt:lpstr>3.8 De Morgan’s theorem</vt:lpstr>
      <vt:lpstr>Remark 3.4:</vt:lpstr>
      <vt:lpstr>3.9 Converting truth table into Boolean expression:</vt:lpstr>
      <vt:lpstr>Example 3.2:</vt:lpstr>
      <vt:lpstr>Exercise 3.2:</vt:lpstr>
      <vt:lpstr>Example 3.3:</vt:lpstr>
      <vt:lpstr>In reality for each row having an output of 0, we should notice that we have but the inverted output product ( 𝑄̅ ). By inverting that output ( 𝑄̿ ), we obtain a sum using De Morgan’s theorem. Finally, the product of all those sums gives us the output of the logic circuit.   </vt:lpstr>
      <vt:lpstr>Exercise 3.3: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الميكانيك الاحصائي</dc:title>
  <dc:creator>EDJ</dc:creator>
  <cp:lastModifiedBy>lenovo</cp:lastModifiedBy>
  <cp:revision>137</cp:revision>
  <dcterms:created xsi:type="dcterms:W3CDTF">2018-02-25T19:08:00Z</dcterms:created>
  <dcterms:modified xsi:type="dcterms:W3CDTF">2023-04-24T10:16:48Z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CF274973344C40139A58F89E7E5974D0</vt:lpwstr>
  </property>
  <property fmtid="{D5CDD505-2E9C-101B-9397-08002B2CF9AE}" pid="3" name="KSOProductBuildVer">
    <vt:lpwstr>1033-11.2.0.11536</vt:lpwstr>
  </property>
</Properties>
</file>