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915DA-2485-E871-C97F-1253D58DD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ECBBB6-B5F5-6986-09A7-16308A50C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29A17-19C6-EB22-01BA-CC5353AFF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07EB-20B7-4C7E-9EC8-22B79BCC70B3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D8C44-8638-DE81-8E77-E43A2262A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7B8EE-8FBC-93D0-8BC9-09CCAC4D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A4A6-A033-4A5B-BE25-C6471B2C4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4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F0BC9-196D-60B8-F27F-C3260BC34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62BFBD-21CD-5BBD-3746-F64748F82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4200C-39CF-FAD0-3ED8-5E5863E49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07EB-20B7-4C7E-9EC8-22B79BCC70B3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C2026-C180-C72E-2540-D3D15BE48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821F2-B008-0838-6C3D-52A973385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A4A6-A033-4A5B-BE25-C6471B2C4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2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01A6B9-908E-B761-4611-4ADD733FE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B5DF2F-4396-6AEB-253F-6112EAF11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15EBD-B64A-41A4-C00E-8AC957BB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07EB-20B7-4C7E-9EC8-22B79BCC70B3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160B8-3A03-421E-F0D7-EE9E13BAE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8243F-B545-B796-30E4-BE5BAAD52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A4A6-A033-4A5B-BE25-C6471B2C4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5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328B3-6C6F-17D0-D2DB-9082ECEDE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C3932-C347-01D4-F836-7B01170A0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EB5C2-1FA6-3E48-F3E0-58F3AEAF7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07EB-20B7-4C7E-9EC8-22B79BCC70B3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AD52A-DB1C-2B84-944F-8EF44D107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0D243-E111-0969-687B-B62E073F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A4A6-A033-4A5B-BE25-C6471B2C4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8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41F46-2138-12EB-DCBE-4AAFB8EC7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1E25C-B1B1-3BD7-FD84-192008350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E90BF-1259-34E0-2CB3-BECEF9BD6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07EB-20B7-4C7E-9EC8-22B79BCC70B3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DB536-417F-3018-3AF0-EFE2748A8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964F6-0585-08E5-F47D-6F25018C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A4A6-A033-4A5B-BE25-C6471B2C4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4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FE01A-D091-04AD-BB95-20175B21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E5075-5B2F-D9D5-6D61-683267874B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33077-74E6-EB0D-E92F-E4E80B979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39EEF-1560-78D7-4E80-E595677D7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07EB-20B7-4C7E-9EC8-22B79BCC70B3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0505D-43DC-788D-EE3F-1E255FF2D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88C4D-B80D-174E-3986-1E2BC9267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A4A6-A033-4A5B-BE25-C6471B2C4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4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B2D3A-C433-2EDD-9B8F-49C397D0C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8F7D6-F984-F9F5-D957-29323C665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EB4C3-3A5B-2B94-8222-FE59341C0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5BEDD5-4A31-B135-D544-D45F28F657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4DF39A-C57A-9BFC-9BEF-EA138BEAB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A8F122-6BF3-2AA7-5F95-5E4DF4F30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07EB-20B7-4C7E-9EC8-22B79BCC70B3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308846-46C5-E227-AAAD-858F906FE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8911B-8683-9F6C-587C-96156DD5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A4A6-A033-4A5B-BE25-C6471B2C4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13702-2993-491F-65AC-229D26DBC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948740-2359-7F34-ECD1-30C941BD0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07EB-20B7-4C7E-9EC8-22B79BCC70B3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87426F-F7C5-80E1-B6F0-7371F913C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3674E8-ED2C-F5F1-1616-3879DDAB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A4A6-A033-4A5B-BE25-C6471B2C4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9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A376F0-3903-4567-2154-D9D756FB8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07EB-20B7-4C7E-9EC8-22B79BCC70B3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75EBFF-7730-7CC7-A784-F5A5FCDF6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97E10-FA18-ADE2-DC0F-3781757CA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A4A6-A033-4A5B-BE25-C6471B2C4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6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E88B8-2154-2C31-CB02-12180BAC2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75B87-0112-EC05-397A-21F285C50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549C32-9A8E-ED91-BE3F-1EEFBC23F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62966-AE23-2356-D976-D26989937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07EB-20B7-4C7E-9EC8-22B79BCC70B3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BB65A-E988-3025-846E-A784A699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34D06-099B-260A-B67B-1A8F12DCC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A4A6-A033-4A5B-BE25-C6471B2C4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0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E7E80-D0E6-E727-8D99-995DA6964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B427C-91F4-184E-80A6-A80A1A4940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A475DB-E1AD-2BE7-BAAD-63E306237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E0C67-54F4-CE82-EB1D-F55F16334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07EB-20B7-4C7E-9EC8-22B79BCC70B3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53324-3D8F-2987-A213-7A6C6BF7C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1AC6D-C9AE-5877-8A77-230B68FE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A4A6-A033-4A5B-BE25-C6471B2C4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1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5D8D8A-5755-B724-8CD2-072DDAFD2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7689B-D4C9-6EE2-916D-11824A97F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ADC91-9C76-7A53-832C-C0E1B7999A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A07EB-20B7-4C7E-9EC8-22B79BCC70B3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4677F-EC7C-13F6-4731-B57E18F05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70939-472A-6394-554C-71AAEB6B0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EA4A6-A033-4A5B-BE25-C6471B2C4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9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6EF7-0144-202E-F4C8-100674FF8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227" y="223728"/>
            <a:ext cx="11719036" cy="1494713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Anesthesia Techniques 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Title of the lecture:-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 Synthesis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Prof. Dr. Younis A.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Alkhafaji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Younis.Abdulridha@uomus.edu.iq</a:t>
            </a:r>
            <a:br>
              <a:rPr lang="en-US" sz="2000" b="1" dirty="0"/>
            </a:br>
            <a:r>
              <a:rPr lang="en-US" sz="2000" b="1" dirty="0"/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– 9 –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1FEB3B-4150-655A-7025-F925D7A48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371" y="1828800"/>
            <a:ext cx="11571891" cy="480547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 Synthesis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 synthesis is the process of creating protein molecules.</a:t>
            </a:r>
          </a:p>
          <a:p>
            <a:pPr algn="l"/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creation of proteins by cells that uses DNA, RNA, and various enzymes. It </a:t>
            </a:r>
          </a:p>
          <a:p>
            <a:pPr algn="l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includes transcription, translation, and post-translational events, such as </a:t>
            </a:r>
          </a:p>
          <a:p>
            <a:pPr algn="l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 folding, modifications, and proteolysis.</a:t>
            </a:r>
          </a:p>
          <a:p>
            <a:pPr algn="l"/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Consists of 2 parts — Transcription &amp; Translation</a:t>
            </a:r>
          </a:p>
          <a:p>
            <a:pPr algn="l"/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Begins in the nucleus with mRNA copying DNA’s instructions for </a:t>
            </a:r>
          </a:p>
          <a:p>
            <a:pPr algn="l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proteins (transcription)</a:t>
            </a:r>
          </a:p>
          <a:p>
            <a:pPr algn="l"/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Completed in the cytoplasm when tRNA enters ribosomes to read mRNA codons </a:t>
            </a:r>
          </a:p>
          <a:p>
            <a:pPr algn="l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link together amino acids (translation)</a:t>
            </a:r>
          </a:p>
          <a:p>
            <a:pPr algn="l"/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Central dogma of molecular biology: DNA → RNA.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F655F6-6B5B-EBEF-DA7A-7079A8854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71" y="223728"/>
            <a:ext cx="1292464" cy="1304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47DEB1-58A3-BEF7-6AEA-673305D33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090" y="176661"/>
            <a:ext cx="1450974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8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A8308-C49C-AEDA-BFC0-BFF9C8A0A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42" y="147410"/>
            <a:ext cx="11818257" cy="13809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Anesthesia Techniques 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Title of the lecture:- Bone  &amp; Cartilage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Prof. Dr. Younis A.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Alkhafaji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Younis.Abdulridha@uomus.edu.iq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– 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05731-51AD-DE0F-12F2-D60C5BF1E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542" y="1528386"/>
            <a:ext cx="11850916" cy="51822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 in Transcription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Transcription is the first part of protein synthesis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After DNA helicase (enzyme) uncoils the DNA molecule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RNA polymerase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(enzyme) binds to a region of DNA called the promoter which has 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start codon AUG to code for the amino acid methionine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The two DNA strands separate, but only one will serve as the template and be copied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Free nucleotides are joined to the template by RNA polymerase in the 5’ to 3’ 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 to form the mRNA strand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mRNA sequence is built until the enzyme reaches an area on DNA called the termination 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Signal.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DNA → RNA. It is the transfer of genetic instructions in DNA to mRNA. During 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transcription, a strand of mRNA is made to complement a strand of DNA.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RNA polymerase breaks loose from DNA and the newly made mRNA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Eukaryotic mRNA is completely transcribed before leaving the nucleus through 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pores for translation in ribosomes, but prokaryotic RNA isn’t????</a:t>
            </a:r>
          </a:p>
          <a:p>
            <a:pPr marL="0" indent="0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939A6F-FF11-D0F9-A20E-5F04A6326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71" y="223728"/>
            <a:ext cx="1292464" cy="1304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66CE3E-A973-6FF0-6F13-CB2AE8890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655" y="242556"/>
            <a:ext cx="1450974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51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C39A-72D7-6973-22A4-8CE27ADD3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4" y="176439"/>
            <a:ext cx="11847286" cy="1492704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Anesthesia Techniques 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Title of the lecture:- Bone  &amp; Cartilage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Prof. Dr. Younis A.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Alkhafaji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Younis.Abdulridha@uomus.edu.iq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Lecture – 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12C4A-53C1-025B-DA53-482455DCE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13" y="1528384"/>
            <a:ext cx="11847285" cy="5329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 in Translation</a:t>
            </a: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Translation is the second part of protein synthesis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⸭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RNA → Protein. It is the process in which the genetic code in mRNA is read to </a:t>
            </a: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a protein.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mRNA brings the copied DNA code from the nucleus to the cytoplasm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initiation step mRNA attaches to one end of a ribosome at this point, the </a:t>
            </a: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tRNA molecule carries the first amino acid of the polypeptide and attaches to the </a:t>
            </a: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codon.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Every three nucleotides represent a codon, which codes for a particular amino acid. </a:t>
            </a: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codon of the mRNA (AUG – the “start” codon).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E37A6C-A5FE-DEC2-D04E-B390D07A3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71" y="223728"/>
            <a:ext cx="1292464" cy="1304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8E13E5-D1D2-816F-C58E-C038F18E7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655" y="242556"/>
            <a:ext cx="1450974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95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F9B1-8A74-1698-167D-B20EA699B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61925"/>
            <a:ext cx="11847286" cy="1550761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Anesthesia Techniques 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Title of the lecture:- Bone  &amp; Cartilage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Prof. Dr. Younis A.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Alkhafaji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Younis.Abdulridha@uomus.edu.iq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Lecture – 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0601A-F8F2-F3CF-9201-0BD53324E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12685"/>
            <a:ext cx="11847286" cy="49833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tRNA’s attach the correct amino acid floating in the cytoplasm to themselves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tRNA anticodon “reads” and temporarily attaches to the mRNA codon in the 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ribosome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Elongation: Two amino acids at a time are linked together by peptide 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bonds to make polypeptide -chains (protein subunits)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244113-63A8-7EE3-CCE3-5483DA680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71" y="223728"/>
            <a:ext cx="1292464" cy="1304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C98541-A2EA-A5C0-63F5-08ADDA26D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655" y="242556"/>
            <a:ext cx="1450974" cy="14265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ACEC74-81BE-CEA0-DBDC-84B92B94DA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62" t="15433" r="50000" b="67415"/>
          <a:stretch/>
        </p:blipFill>
        <p:spPr>
          <a:xfrm>
            <a:off x="1291771" y="1669144"/>
            <a:ext cx="4804229" cy="15507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4774AE-60E9-E664-6D16-6A17519012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547" t="22272" r="35119" b="36502"/>
          <a:stretch/>
        </p:blipFill>
        <p:spPr>
          <a:xfrm>
            <a:off x="6749143" y="1646239"/>
            <a:ext cx="4673600" cy="282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05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0109-190C-4DA3-3D1C-3A4FE4162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7" y="205468"/>
            <a:ext cx="11876314" cy="1463675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Anesthesia Techniques 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Title of the lecture:- Bone  &amp; Cartilage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Prof. Dr. Younis A.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Alkhafaji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Younis.Abdulridha@uomus.edu.iq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Lecture – 9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17BE6-3EAA-6496-BB45-900AF64DF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7" y="1669142"/>
            <a:ext cx="11821886" cy="5188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⁂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Termination Ribosomes move along 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mRNA strand until they reach a stop 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codon (UAA, UGA, or UAG).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⁂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tRNA’s break loose from amino acid, 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leave the ribosome, and return to cytoplasm 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pick up another amino acid.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2C8DF8-7CEF-EC1B-B849-1D244E9FF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71" y="223728"/>
            <a:ext cx="1292464" cy="1304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B06B1F-B86B-A9A6-A995-C0A721595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655" y="242556"/>
            <a:ext cx="1450974" cy="14265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881100-8BBA-DB59-11DF-417BAF540E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95" t="21894" r="21547" b="5947"/>
          <a:stretch/>
        </p:blipFill>
        <p:spPr>
          <a:xfrm>
            <a:off x="5152572" y="1669140"/>
            <a:ext cx="6854372" cy="498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45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64B7B-6177-6B13-1695-68E1C5176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71" y="234496"/>
            <a:ext cx="11832771" cy="1333047"/>
          </a:xfrm>
        </p:spPr>
        <p:txBody>
          <a:bodyPr>
            <a:norm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0F896-B832-32C3-425B-80BB7B06F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71" y="1694996"/>
            <a:ext cx="11832770" cy="4928508"/>
          </a:xfrm>
        </p:spPr>
        <p:txBody>
          <a:bodyPr>
            <a:normAutofit/>
          </a:bodyPr>
          <a:lstStyle/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D60F12-687F-C888-A630-8DC9E119D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3" y="1"/>
            <a:ext cx="11980278" cy="683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60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709</Words>
  <Application>Microsoft Office PowerPoint</Application>
  <PresentationFormat>Widescreen</PresentationFormat>
  <Paragraphs>59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Department of Anesthesia Techniques    Title of the lecture:- Protein Synthesis     Prof. Dr. Younis A. Alkhafaji                                   Younis.Abdulridha@uomus.edu.iq   Lecture – 9 –</vt:lpstr>
      <vt:lpstr>Department of Anesthesia Techniques    Title of the lecture:- Bone  &amp; Cartilage     Prof. Dr. Younis A. Alkhafaji                                   Younis.Abdulridha@uomus.edu.iq   Lecture – 9 </vt:lpstr>
      <vt:lpstr>Department of Anesthesia Techniques    Title of the lecture:- Bone  &amp; Cartilage     Prof. Dr. Younis A. Alkhafaji                                   Younis.Abdulridha@uomus.edu.iq   Lecture – 9 </vt:lpstr>
      <vt:lpstr>Department of Anesthesia Techniques    Title of the lecture:- Bone  &amp; Cartilage     Prof. Dr. Younis A. Alkhafaji                                   Younis.Abdulridha@uomus.edu.iq   Lecture – 9 </vt:lpstr>
      <vt:lpstr>Department of Anesthesia Techniques    Title of the lecture:- Bone  &amp; Cartilage     Prof. Dr. Younis A. Alkhafaji                                   Younis.Abdulridha@uomus.edu.iq   Lecture – 9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Anesthesia Techniques    Title of the lecture:- Bone  &amp; Cartilage     Prof. Dr. Younis A. Alkhafaji                                   Younis.Abdulridha@uomus.edu.iq   Lecture – 9 –</dc:title>
  <dc:creator>younis</dc:creator>
  <cp:lastModifiedBy>younis</cp:lastModifiedBy>
  <cp:revision>4</cp:revision>
  <dcterms:created xsi:type="dcterms:W3CDTF">2024-02-29T10:50:39Z</dcterms:created>
  <dcterms:modified xsi:type="dcterms:W3CDTF">2024-03-09T14:46:08Z</dcterms:modified>
</cp:coreProperties>
</file>