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990033"/>
    <a:srgbClr val="FF00FF"/>
    <a:srgbClr val="9900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CAD8-9CB7-87D0-353D-EF934275B5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F5C65F-FC7A-093D-2733-9597D49CC3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641686-7868-7BBF-928B-5AA59915074D}"/>
              </a:ext>
            </a:extLst>
          </p:cNvPr>
          <p:cNvSpPr>
            <a:spLocks noGrp="1"/>
          </p:cNvSpPr>
          <p:nvPr>
            <p:ph type="dt" sz="half" idx="10"/>
          </p:nvPr>
        </p:nvSpPr>
        <p:spPr/>
        <p:txBody>
          <a:bodyPr/>
          <a:lstStyle/>
          <a:p>
            <a:fld id="{BDD0D4EB-1AF7-454C-A853-0637315CF20A}" type="datetimeFigureOut">
              <a:rPr lang="en-US" smtClean="0"/>
              <a:t>2/2/2024</a:t>
            </a:fld>
            <a:endParaRPr lang="en-US"/>
          </a:p>
        </p:txBody>
      </p:sp>
      <p:sp>
        <p:nvSpPr>
          <p:cNvPr id="5" name="Footer Placeholder 4">
            <a:extLst>
              <a:ext uri="{FF2B5EF4-FFF2-40B4-BE49-F238E27FC236}">
                <a16:creationId xmlns:a16="http://schemas.microsoft.com/office/drawing/2014/main" id="{697C7F18-CD55-4553-C644-88BB5BE0B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60F4A-ADB5-BC15-963B-300F545AC0CC}"/>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3858080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DB1A-54C7-578A-12D3-E113A2FEA2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C4D349-1628-FA2A-10C2-21EFBDED3E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B13C8-4C28-1337-0C76-BEF11B7AD1F3}"/>
              </a:ext>
            </a:extLst>
          </p:cNvPr>
          <p:cNvSpPr>
            <a:spLocks noGrp="1"/>
          </p:cNvSpPr>
          <p:nvPr>
            <p:ph type="dt" sz="half" idx="10"/>
          </p:nvPr>
        </p:nvSpPr>
        <p:spPr/>
        <p:txBody>
          <a:bodyPr/>
          <a:lstStyle/>
          <a:p>
            <a:fld id="{BDD0D4EB-1AF7-454C-A853-0637315CF20A}" type="datetimeFigureOut">
              <a:rPr lang="en-US" smtClean="0"/>
              <a:t>2/2/2024</a:t>
            </a:fld>
            <a:endParaRPr lang="en-US"/>
          </a:p>
        </p:txBody>
      </p:sp>
      <p:sp>
        <p:nvSpPr>
          <p:cNvPr id="5" name="Footer Placeholder 4">
            <a:extLst>
              <a:ext uri="{FF2B5EF4-FFF2-40B4-BE49-F238E27FC236}">
                <a16:creationId xmlns:a16="http://schemas.microsoft.com/office/drawing/2014/main" id="{9FEBB496-954A-F7B5-7805-1BF9D43A17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5E59C-529C-C75E-D331-559ACFDB2B21}"/>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2905614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FC459A-5A06-0009-0C72-71C2EE75F2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67FB87-E321-62B4-CF2F-1CD0C780D4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84D81-A7E0-9914-FECA-3E654D459D4A}"/>
              </a:ext>
            </a:extLst>
          </p:cNvPr>
          <p:cNvSpPr>
            <a:spLocks noGrp="1"/>
          </p:cNvSpPr>
          <p:nvPr>
            <p:ph type="dt" sz="half" idx="10"/>
          </p:nvPr>
        </p:nvSpPr>
        <p:spPr/>
        <p:txBody>
          <a:bodyPr/>
          <a:lstStyle/>
          <a:p>
            <a:fld id="{BDD0D4EB-1AF7-454C-A853-0637315CF20A}" type="datetimeFigureOut">
              <a:rPr lang="en-US" smtClean="0"/>
              <a:t>2/2/2024</a:t>
            </a:fld>
            <a:endParaRPr lang="en-US"/>
          </a:p>
        </p:txBody>
      </p:sp>
      <p:sp>
        <p:nvSpPr>
          <p:cNvPr id="5" name="Footer Placeholder 4">
            <a:extLst>
              <a:ext uri="{FF2B5EF4-FFF2-40B4-BE49-F238E27FC236}">
                <a16:creationId xmlns:a16="http://schemas.microsoft.com/office/drawing/2014/main" id="{ACCBC73C-32FC-4B4B-D8E2-B2129D4E9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AA52D-C711-F3FF-B846-F7A81C63F458}"/>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741486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604F-3886-7E8C-2975-96429BA6E3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5344C0-F268-43DB-13E5-667F19F894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056B99-63F0-2DC4-87F7-3037644B71AB}"/>
              </a:ext>
            </a:extLst>
          </p:cNvPr>
          <p:cNvSpPr>
            <a:spLocks noGrp="1"/>
          </p:cNvSpPr>
          <p:nvPr>
            <p:ph type="dt" sz="half" idx="10"/>
          </p:nvPr>
        </p:nvSpPr>
        <p:spPr/>
        <p:txBody>
          <a:bodyPr/>
          <a:lstStyle/>
          <a:p>
            <a:fld id="{BDD0D4EB-1AF7-454C-A853-0637315CF20A}" type="datetimeFigureOut">
              <a:rPr lang="en-US" smtClean="0"/>
              <a:t>2/2/2024</a:t>
            </a:fld>
            <a:endParaRPr lang="en-US"/>
          </a:p>
        </p:txBody>
      </p:sp>
      <p:sp>
        <p:nvSpPr>
          <p:cNvPr id="5" name="Footer Placeholder 4">
            <a:extLst>
              <a:ext uri="{FF2B5EF4-FFF2-40B4-BE49-F238E27FC236}">
                <a16:creationId xmlns:a16="http://schemas.microsoft.com/office/drawing/2014/main" id="{A9ED04B2-B13F-1D9C-F6B8-2228541D2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8427A4-F7D3-C3B7-D018-23DF8AB8579F}"/>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372137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3D0E-CC3C-54F7-3B25-EECBE16C0C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5CD8BB-5780-E22A-4727-33DB846EA5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88E3DF-9634-E002-2F4A-AA48E4E79422}"/>
              </a:ext>
            </a:extLst>
          </p:cNvPr>
          <p:cNvSpPr>
            <a:spLocks noGrp="1"/>
          </p:cNvSpPr>
          <p:nvPr>
            <p:ph type="dt" sz="half" idx="10"/>
          </p:nvPr>
        </p:nvSpPr>
        <p:spPr/>
        <p:txBody>
          <a:bodyPr/>
          <a:lstStyle/>
          <a:p>
            <a:fld id="{BDD0D4EB-1AF7-454C-A853-0637315CF20A}" type="datetimeFigureOut">
              <a:rPr lang="en-US" smtClean="0"/>
              <a:t>2/2/2024</a:t>
            </a:fld>
            <a:endParaRPr lang="en-US"/>
          </a:p>
        </p:txBody>
      </p:sp>
      <p:sp>
        <p:nvSpPr>
          <p:cNvPr id="5" name="Footer Placeholder 4">
            <a:extLst>
              <a:ext uri="{FF2B5EF4-FFF2-40B4-BE49-F238E27FC236}">
                <a16:creationId xmlns:a16="http://schemas.microsoft.com/office/drawing/2014/main" id="{4C5FE22F-6580-0BE3-6D68-55FAB0DB3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538BDF-9537-E476-A13F-66AD8EB81345}"/>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308548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67344-5386-D112-BCB7-1DFB7CF08C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8ABC7F-F492-35B7-05A2-74FBC429AA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E35B22-8E98-5805-51F9-36FBBEB4CC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10AB93-4300-C4F0-0984-432A2479041B}"/>
              </a:ext>
            </a:extLst>
          </p:cNvPr>
          <p:cNvSpPr>
            <a:spLocks noGrp="1"/>
          </p:cNvSpPr>
          <p:nvPr>
            <p:ph type="dt" sz="half" idx="10"/>
          </p:nvPr>
        </p:nvSpPr>
        <p:spPr/>
        <p:txBody>
          <a:bodyPr/>
          <a:lstStyle/>
          <a:p>
            <a:fld id="{BDD0D4EB-1AF7-454C-A853-0637315CF20A}" type="datetimeFigureOut">
              <a:rPr lang="en-US" smtClean="0"/>
              <a:t>2/2/2024</a:t>
            </a:fld>
            <a:endParaRPr lang="en-US"/>
          </a:p>
        </p:txBody>
      </p:sp>
      <p:sp>
        <p:nvSpPr>
          <p:cNvPr id="6" name="Footer Placeholder 5">
            <a:extLst>
              <a:ext uri="{FF2B5EF4-FFF2-40B4-BE49-F238E27FC236}">
                <a16:creationId xmlns:a16="http://schemas.microsoft.com/office/drawing/2014/main" id="{C870C1A9-5B09-C9FC-BD93-589F60A4C3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265E9-3074-3EBC-AAF1-E761CB24CF94}"/>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1481742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E3F0D-1D8B-B8E1-96F7-A2F9D83B9C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9DC018-F429-6CE1-343D-8B640E1C08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A8A52B-9F27-884D-0552-0F29865C95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DCAB81-B3DF-14BA-7DD7-747BC27279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352287-C76E-976A-289B-C0A6399A28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33C2B2-12F1-C046-57A4-D6A22D3DEAB7}"/>
              </a:ext>
            </a:extLst>
          </p:cNvPr>
          <p:cNvSpPr>
            <a:spLocks noGrp="1"/>
          </p:cNvSpPr>
          <p:nvPr>
            <p:ph type="dt" sz="half" idx="10"/>
          </p:nvPr>
        </p:nvSpPr>
        <p:spPr/>
        <p:txBody>
          <a:bodyPr/>
          <a:lstStyle/>
          <a:p>
            <a:fld id="{BDD0D4EB-1AF7-454C-A853-0637315CF20A}" type="datetimeFigureOut">
              <a:rPr lang="en-US" smtClean="0"/>
              <a:t>2/2/2024</a:t>
            </a:fld>
            <a:endParaRPr lang="en-US"/>
          </a:p>
        </p:txBody>
      </p:sp>
      <p:sp>
        <p:nvSpPr>
          <p:cNvPr id="8" name="Footer Placeholder 7">
            <a:extLst>
              <a:ext uri="{FF2B5EF4-FFF2-40B4-BE49-F238E27FC236}">
                <a16:creationId xmlns:a16="http://schemas.microsoft.com/office/drawing/2014/main" id="{7960A00D-4469-1799-A5F6-F74F046534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75C499-5F16-3B88-4CAF-63BA463E8CFB}"/>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382917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0F28-144B-E9E1-6E26-CF5D112216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F5B16B-31E3-EE2E-9F9C-5D6629287F47}"/>
              </a:ext>
            </a:extLst>
          </p:cNvPr>
          <p:cNvSpPr>
            <a:spLocks noGrp="1"/>
          </p:cNvSpPr>
          <p:nvPr>
            <p:ph type="dt" sz="half" idx="10"/>
          </p:nvPr>
        </p:nvSpPr>
        <p:spPr/>
        <p:txBody>
          <a:bodyPr/>
          <a:lstStyle/>
          <a:p>
            <a:fld id="{BDD0D4EB-1AF7-454C-A853-0637315CF20A}" type="datetimeFigureOut">
              <a:rPr lang="en-US" smtClean="0"/>
              <a:t>2/2/2024</a:t>
            </a:fld>
            <a:endParaRPr lang="en-US"/>
          </a:p>
        </p:txBody>
      </p:sp>
      <p:sp>
        <p:nvSpPr>
          <p:cNvPr id="4" name="Footer Placeholder 3">
            <a:extLst>
              <a:ext uri="{FF2B5EF4-FFF2-40B4-BE49-F238E27FC236}">
                <a16:creationId xmlns:a16="http://schemas.microsoft.com/office/drawing/2014/main" id="{BCDF3BC7-9EF9-3FE3-B08D-FCB4DEDCAB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5D92A7-5534-95BB-C7CD-4ECDAD50361D}"/>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1064002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26283F-3218-3DCA-7C60-DB80C7121E50}"/>
              </a:ext>
            </a:extLst>
          </p:cNvPr>
          <p:cNvSpPr>
            <a:spLocks noGrp="1"/>
          </p:cNvSpPr>
          <p:nvPr>
            <p:ph type="dt" sz="half" idx="10"/>
          </p:nvPr>
        </p:nvSpPr>
        <p:spPr/>
        <p:txBody>
          <a:bodyPr/>
          <a:lstStyle/>
          <a:p>
            <a:fld id="{BDD0D4EB-1AF7-454C-A853-0637315CF20A}" type="datetimeFigureOut">
              <a:rPr lang="en-US" smtClean="0"/>
              <a:t>2/2/2024</a:t>
            </a:fld>
            <a:endParaRPr lang="en-US"/>
          </a:p>
        </p:txBody>
      </p:sp>
      <p:sp>
        <p:nvSpPr>
          <p:cNvPr id="3" name="Footer Placeholder 2">
            <a:extLst>
              <a:ext uri="{FF2B5EF4-FFF2-40B4-BE49-F238E27FC236}">
                <a16:creationId xmlns:a16="http://schemas.microsoft.com/office/drawing/2014/main" id="{F3EDE82B-DFFC-D775-76AF-3A5CEDB593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913FD2-40AD-2AE0-0FEE-DA24A0202F6C}"/>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17319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554D6-0710-EC40-55AA-06B324F6AB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E1E59D-8508-7238-6093-A9D1DAD69B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B65F21-CB94-D9A1-78F0-8D9F93ACC2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DEC206-AC49-6580-2950-A0E0E40A24BB}"/>
              </a:ext>
            </a:extLst>
          </p:cNvPr>
          <p:cNvSpPr>
            <a:spLocks noGrp="1"/>
          </p:cNvSpPr>
          <p:nvPr>
            <p:ph type="dt" sz="half" idx="10"/>
          </p:nvPr>
        </p:nvSpPr>
        <p:spPr/>
        <p:txBody>
          <a:bodyPr/>
          <a:lstStyle/>
          <a:p>
            <a:fld id="{BDD0D4EB-1AF7-454C-A853-0637315CF20A}" type="datetimeFigureOut">
              <a:rPr lang="en-US" smtClean="0"/>
              <a:t>2/2/2024</a:t>
            </a:fld>
            <a:endParaRPr lang="en-US"/>
          </a:p>
        </p:txBody>
      </p:sp>
      <p:sp>
        <p:nvSpPr>
          <p:cNvPr id="6" name="Footer Placeholder 5">
            <a:extLst>
              <a:ext uri="{FF2B5EF4-FFF2-40B4-BE49-F238E27FC236}">
                <a16:creationId xmlns:a16="http://schemas.microsoft.com/office/drawing/2014/main" id="{061E0FDA-BA75-1346-6F3A-C8F0E3378B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1A67C-A241-327E-5F1D-D159FAF8A2D4}"/>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154343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B08E-5833-2BC0-3AD8-3D2F3590B1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88BC0-9C6C-CD0F-04CA-3AC8D94118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538697-2BEB-D05C-DC52-70283850E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41B172-4C06-763D-B894-66FB78B0C251}"/>
              </a:ext>
            </a:extLst>
          </p:cNvPr>
          <p:cNvSpPr>
            <a:spLocks noGrp="1"/>
          </p:cNvSpPr>
          <p:nvPr>
            <p:ph type="dt" sz="half" idx="10"/>
          </p:nvPr>
        </p:nvSpPr>
        <p:spPr/>
        <p:txBody>
          <a:bodyPr/>
          <a:lstStyle/>
          <a:p>
            <a:fld id="{BDD0D4EB-1AF7-454C-A853-0637315CF20A}" type="datetimeFigureOut">
              <a:rPr lang="en-US" smtClean="0"/>
              <a:t>2/2/2024</a:t>
            </a:fld>
            <a:endParaRPr lang="en-US"/>
          </a:p>
        </p:txBody>
      </p:sp>
      <p:sp>
        <p:nvSpPr>
          <p:cNvPr id="6" name="Footer Placeholder 5">
            <a:extLst>
              <a:ext uri="{FF2B5EF4-FFF2-40B4-BE49-F238E27FC236}">
                <a16:creationId xmlns:a16="http://schemas.microsoft.com/office/drawing/2014/main" id="{483DA551-0AC8-1FBE-B436-2567A8CAC7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1C9B23-B5BC-587A-0B8A-7BAB5F1F9F13}"/>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411445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3C519D-03CC-C85A-B25B-0E974257A8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E071D8-6CB9-8792-BF93-70B063F42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ACAAA-C721-0613-5CFF-D5CE4509F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0D4EB-1AF7-454C-A853-0637315CF20A}" type="datetimeFigureOut">
              <a:rPr lang="en-US" smtClean="0"/>
              <a:t>2/2/2024</a:t>
            </a:fld>
            <a:endParaRPr lang="en-US"/>
          </a:p>
        </p:txBody>
      </p:sp>
      <p:sp>
        <p:nvSpPr>
          <p:cNvPr id="5" name="Footer Placeholder 4">
            <a:extLst>
              <a:ext uri="{FF2B5EF4-FFF2-40B4-BE49-F238E27FC236}">
                <a16:creationId xmlns:a16="http://schemas.microsoft.com/office/drawing/2014/main" id="{0F194788-4D71-99E7-FCD6-1ABC75A07A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DE0DBD-D809-6821-D4E4-1A200BFFDC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16CE8-51A0-40DA-B8AB-D88B51719789}" type="slidenum">
              <a:rPr lang="en-US" smtClean="0"/>
              <a:t>‹#›</a:t>
            </a:fld>
            <a:endParaRPr lang="en-US"/>
          </a:p>
        </p:txBody>
      </p:sp>
    </p:spTree>
    <p:extLst>
      <p:ext uri="{BB962C8B-B14F-4D97-AF65-F5344CB8AC3E}">
        <p14:creationId xmlns:p14="http://schemas.microsoft.com/office/powerpoint/2010/main" val="1992485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F95C3-A8AA-F352-4537-A08E0FBF88AB}"/>
              </a:ext>
            </a:extLst>
          </p:cNvPr>
          <p:cNvSpPr>
            <a:spLocks noGrp="1"/>
          </p:cNvSpPr>
          <p:nvPr>
            <p:ph type="ctrTitle"/>
          </p:nvPr>
        </p:nvSpPr>
        <p:spPr>
          <a:xfrm>
            <a:off x="146304" y="147003"/>
            <a:ext cx="11887200" cy="1389189"/>
          </a:xfrm>
        </p:spPr>
        <p:txBody>
          <a:bodyPr>
            <a:normAutofit fontScale="90000"/>
          </a:bodyPr>
          <a:lstStyle/>
          <a:p>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8 –</a:t>
            </a:r>
          </a:p>
        </p:txBody>
      </p:sp>
      <p:sp>
        <p:nvSpPr>
          <p:cNvPr id="3" name="Subtitle 2">
            <a:extLst>
              <a:ext uri="{FF2B5EF4-FFF2-40B4-BE49-F238E27FC236}">
                <a16:creationId xmlns:a16="http://schemas.microsoft.com/office/drawing/2014/main" id="{86361742-6E1E-CD6D-359C-64B279FEAE4A}"/>
              </a:ext>
            </a:extLst>
          </p:cNvPr>
          <p:cNvSpPr>
            <a:spLocks noGrp="1"/>
          </p:cNvSpPr>
          <p:nvPr>
            <p:ph type="subTitle" idx="1"/>
          </p:nvPr>
        </p:nvSpPr>
        <p:spPr>
          <a:xfrm>
            <a:off x="146304" y="1670305"/>
            <a:ext cx="11887200" cy="5040692"/>
          </a:xfrm>
        </p:spPr>
        <p:txBody>
          <a:bodyPr>
            <a:normAutofit lnSpcReduction="10000"/>
          </a:bodyPr>
          <a:lstStyle/>
          <a:p>
            <a:pPr algn="l"/>
            <a:r>
              <a:rPr lang="en-US" b="1" dirty="0">
                <a:solidFill>
                  <a:srgbClr val="FF0000"/>
                </a:solidFill>
                <a:latin typeface="Times New Roman" panose="02020603050405020304" pitchFamily="18" charset="0"/>
                <a:cs typeface="Times New Roman" panose="02020603050405020304" pitchFamily="18" charset="0"/>
              </a:rPr>
              <a:t>                                       Genetics</a:t>
            </a:r>
            <a:r>
              <a:rPr lang="en-US" sz="2000" b="1" dirty="0">
                <a:latin typeface="Times New Roman" panose="02020603050405020304" pitchFamily="18" charset="0"/>
                <a:cs typeface="Times New Roman" panose="02020603050405020304" pitchFamily="18" charset="0"/>
              </a:rPr>
              <a:t>      </a:t>
            </a:r>
          </a:p>
          <a:p>
            <a:pPr algn="l"/>
            <a:r>
              <a:rPr lang="en-US" sz="2000" b="1" dirty="0">
                <a:solidFill>
                  <a:srgbClr val="FF0000"/>
                </a:solidFill>
                <a:latin typeface="Times New Roman" panose="02020603050405020304" pitchFamily="18" charset="0"/>
                <a:cs typeface="Times New Roman" panose="02020603050405020304" pitchFamily="18" charset="0"/>
              </a:rPr>
              <a:t>Genetics</a:t>
            </a:r>
            <a:r>
              <a:rPr lang="en-US" sz="2000" b="1" dirty="0">
                <a:latin typeface="Times New Roman" panose="02020603050405020304" pitchFamily="18" charset="0"/>
                <a:cs typeface="Times New Roman" panose="02020603050405020304" pitchFamily="18" charset="0"/>
              </a:rPr>
              <a:t> is the branch of science concerned with genes, heredity, and variation in living organisms. It seeks to understand the process of trait inheritance from parents to offspring, including the molecular structure and function of genes, gene behavior in the context of a cell or organism, and gene distribution.</a:t>
            </a:r>
          </a:p>
          <a:p>
            <a:pPr algn="l"/>
            <a:r>
              <a:rPr lang="en-US" sz="2000" b="1" dirty="0">
                <a:solidFill>
                  <a:srgbClr val="FF0000"/>
                </a:solidFill>
                <a:latin typeface="Times New Roman" panose="02020603050405020304" pitchFamily="18" charset="0"/>
                <a:cs typeface="Times New Roman" panose="02020603050405020304" pitchFamily="18" charset="0"/>
              </a:rPr>
              <a:t>Gene</a:t>
            </a:r>
            <a:r>
              <a:rPr lang="en-US" sz="2000" b="1" dirty="0">
                <a:latin typeface="Times New Roman" panose="02020603050405020304" pitchFamily="18" charset="0"/>
                <a:cs typeface="Times New Roman" panose="02020603050405020304" pitchFamily="18" charset="0"/>
              </a:rPr>
              <a:t> is a hereditary unit of hereditary information that occupies a fixed position (locus) on a chromosome and determines a characteristic in an organism.</a:t>
            </a:r>
          </a:p>
          <a:p>
            <a:pPr algn="l"/>
            <a:r>
              <a:rPr lang="en-US" sz="2000" b="1" dirty="0">
                <a:solidFill>
                  <a:srgbClr val="CC0099"/>
                </a:solidFill>
                <a:latin typeface="Times New Roman" panose="02020603050405020304" pitchFamily="18" charset="0"/>
                <a:cs typeface="Times New Roman" panose="02020603050405020304" pitchFamily="18" charset="0"/>
              </a:rPr>
              <a:t>In eukaryotes </a:t>
            </a:r>
            <a:r>
              <a:rPr lang="en-US" sz="2000" b="1" dirty="0">
                <a:latin typeface="Times New Roman" panose="02020603050405020304" pitchFamily="18" charset="0"/>
                <a:cs typeface="Times New Roman" panose="02020603050405020304" pitchFamily="18" charset="0"/>
              </a:rPr>
              <a:t>(such as animals, plants, and fungi), genes are contained within the cell nucleus. </a:t>
            </a:r>
          </a:p>
          <a:p>
            <a:pPr algn="l"/>
            <a:r>
              <a:rPr lang="en-US" sz="2000" b="1" dirty="0">
                <a:latin typeface="Times New Roman" panose="02020603050405020304" pitchFamily="18" charset="0"/>
                <a:cs typeface="Times New Roman" panose="02020603050405020304" pitchFamily="18" charset="0"/>
              </a:rPr>
              <a:t>The mitochondria (in animals) and the chloroplasts (in plants) also contain small subsets of genes distinct from the genes found in the nucleus. </a:t>
            </a:r>
          </a:p>
          <a:p>
            <a:pPr algn="l"/>
            <a:r>
              <a:rPr lang="en-US" sz="2000" b="1" dirty="0">
                <a:solidFill>
                  <a:srgbClr val="CC0099"/>
                </a:solidFill>
                <a:latin typeface="Times New Roman" panose="02020603050405020304" pitchFamily="18" charset="0"/>
                <a:cs typeface="Times New Roman" panose="02020603050405020304" pitchFamily="18" charset="0"/>
              </a:rPr>
              <a:t>In prokaryotes </a:t>
            </a:r>
            <a:r>
              <a:rPr lang="en-US" sz="2000" b="1" dirty="0">
                <a:latin typeface="Times New Roman" panose="02020603050405020304" pitchFamily="18" charset="0"/>
                <a:cs typeface="Times New Roman" panose="02020603050405020304" pitchFamily="18" charset="0"/>
              </a:rPr>
              <a:t>(organisms lacking a distinct nucleus, such as bacteria), genes are contained in a single chromosome that is free-floating in the cell cytoplasm. </a:t>
            </a:r>
            <a:r>
              <a:rPr lang="en-US" sz="2000" b="1" dirty="0">
                <a:solidFill>
                  <a:srgbClr val="00B0F0"/>
                </a:solidFill>
                <a:latin typeface="Times New Roman" panose="02020603050405020304" pitchFamily="18" charset="0"/>
                <a:cs typeface="Times New Roman" panose="02020603050405020304" pitchFamily="18" charset="0"/>
              </a:rPr>
              <a:t>Many bacteria also contain plasmids—extrachromosomal genetic elements with a small number of genes.</a:t>
            </a:r>
          </a:p>
          <a:p>
            <a:pPr algn="l"/>
            <a:r>
              <a:rPr lang="en-US" sz="2000" b="1" dirty="0">
                <a:latin typeface="Times New Roman" panose="02020603050405020304" pitchFamily="18" charset="0"/>
                <a:cs typeface="Times New Roman" panose="02020603050405020304" pitchFamily="18" charset="0"/>
              </a:rPr>
              <a:t>Chromosome is a structure made from tightly packed strands of DNA and proteins called histones.</a:t>
            </a:r>
          </a:p>
          <a:p>
            <a:pPr algn="l"/>
            <a:r>
              <a:rPr lang="en-US" sz="2000" b="1" dirty="0">
                <a:latin typeface="Times New Roman" panose="02020603050405020304" pitchFamily="18" charset="0"/>
                <a:cs typeface="Times New Roman" panose="02020603050405020304" pitchFamily="18" charset="0"/>
              </a:rPr>
              <a:t>Strands of DNA are tightly wrapped around the histone proteins and form structures called ‘chromatids’. Two chromatids join together to form a chromosome. </a:t>
            </a:r>
          </a:p>
        </p:txBody>
      </p:sp>
      <p:pic>
        <p:nvPicPr>
          <p:cNvPr id="4" name="Picture 3">
            <a:extLst>
              <a:ext uri="{FF2B5EF4-FFF2-40B4-BE49-F238E27FC236}">
                <a16:creationId xmlns:a16="http://schemas.microsoft.com/office/drawing/2014/main" id="{15C3B958-562A-7739-48BD-345E2086C8A1}"/>
              </a:ext>
            </a:extLst>
          </p:cNvPr>
          <p:cNvPicPr>
            <a:picLocks noChangeAspect="1"/>
          </p:cNvPicPr>
          <p:nvPr/>
        </p:nvPicPr>
        <p:blipFill>
          <a:blip r:embed="rId2"/>
          <a:stretch>
            <a:fillRect/>
          </a:stretch>
        </p:blipFill>
        <p:spPr>
          <a:xfrm>
            <a:off x="316936" y="189268"/>
            <a:ext cx="1292464" cy="1304657"/>
          </a:xfrm>
          <a:prstGeom prst="rect">
            <a:avLst/>
          </a:prstGeom>
        </p:spPr>
      </p:pic>
      <p:pic>
        <p:nvPicPr>
          <p:cNvPr id="5" name="Picture 4">
            <a:extLst>
              <a:ext uri="{FF2B5EF4-FFF2-40B4-BE49-F238E27FC236}">
                <a16:creationId xmlns:a16="http://schemas.microsoft.com/office/drawing/2014/main" id="{69E224AC-0A36-5D31-7038-F4EDFAD59E66}"/>
              </a:ext>
            </a:extLst>
          </p:cNvPr>
          <p:cNvPicPr>
            <a:picLocks noChangeAspect="1"/>
          </p:cNvPicPr>
          <p:nvPr/>
        </p:nvPicPr>
        <p:blipFill>
          <a:blip r:embed="rId3"/>
          <a:stretch>
            <a:fillRect/>
          </a:stretch>
        </p:blipFill>
        <p:spPr>
          <a:xfrm>
            <a:off x="10424090" y="176661"/>
            <a:ext cx="1450974" cy="1426588"/>
          </a:xfrm>
          <a:prstGeom prst="rect">
            <a:avLst/>
          </a:prstGeom>
        </p:spPr>
      </p:pic>
    </p:spTree>
    <p:extLst>
      <p:ext uri="{BB962C8B-B14F-4D97-AF65-F5344CB8AC3E}">
        <p14:creationId xmlns:p14="http://schemas.microsoft.com/office/powerpoint/2010/main" val="259078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85BD-415E-7EA4-6355-494279C160C6}"/>
              </a:ext>
            </a:extLst>
          </p:cNvPr>
          <p:cNvSpPr>
            <a:spLocks noGrp="1"/>
          </p:cNvSpPr>
          <p:nvPr>
            <p:ph type="title"/>
          </p:nvPr>
        </p:nvSpPr>
        <p:spPr>
          <a:xfrm>
            <a:off x="174522" y="188145"/>
            <a:ext cx="11860162" cy="1493171"/>
          </a:xfrm>
        </p:spPr>
        <p:txBody>
          <a:bodyPr>
            <a:normAutofit/>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8 </a:t>
            </a:r>
          </a:p>
        </p:txBody>
      </p:sp>
      <p:sp>
        <p:nvSpPr>
          <p:cNvPr id="3" name="Content Placeholder 2">
            <a:extLst>
              <a:ext uri="{FF2B5EF4-FFF2-40B4-BE49-F238E27FC236}">
                <a16:creationId xmlns:a16="http://schemas.microsoft.com/office/drawing/2014/main" id="{6BB128D2-E618-2BE6-80FD-D08D99F85D1D}"/>
              </a:ext>
            </a:extLst>
          </p:cNvPr>
          <p:cNvSpPr>
            <a:spLocks noGrp="1"/>
          </p:cNvSpPr>
          <p:nvPr>
            <p:ph idx="1"/>
          </p:nvPr>
        </p:nvSpPr>
        <p:spPr>
          <a:xfrm>
            <a:off x="174522" y="1681315"/>
            <a:ext cx="11860162" cy="4988539"/>
          </a:xfrm>
        </p:spPr>
        <p:txBody>
          <a:bodyPr>
            <a:normAutofit/>
          </a:bodyPr>
          <a:lstStyle/>
          <a:p>
            <a:pPr marL="0" indent="0">
              <a:buNone/>
            </a:pPr>
            <a:r>
              <a:rPr lang="en-US" sz="2000" b="1"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Elongation  </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DNA polymerase responsible creating the new strand, adds new nucleotides to the exposed bases in the   5’ to 3’ direction</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On one strand called the leading strand (built toward replication fork) completed in one piece, new DNA is synthesized continuously. Lagging strand (built moving away from the replication fork) is made in sections called Okazaki fragments. This process of replication is discontinuous as the newly created fragments are disjointed</a:t>
            </a:r>
          </a:p>
          <a:p>
            <a:pPr marL="0" indent="0">
              <a:buNone/>
            </a:pPr>
            <a:r>
              <a:rPr lang="en-US" sz="2000" b="1"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534BF966-21A8-53D9-7615-155D8A14EDB1}"/>
              </a:ext>
            </a:extLst>
          </p:cNvPr>
          <p:cNvPicPr>
            <a:picLocks noChangeAspect="1"/>
          </p:cNvPicPr>
          <p:nvPr/>
        </p:nvPicPr>
        <p:blipFill>
          <a:blip r:embed="rId2"/>
          <a:stretch>
            <a:fillRect/>
          </a:stretch>
        </p:blipFill>
        <p:spPr>
          <a:xfrm>
            <a:off x="316936" y="189268"/>
            <a:ext cx="1292464" cy="1304657"/>
          </a:xfrm>
          <a:prstGeom prst="rect">
            <a:avLst/>
          </a:prstGeom>
        </p:spPr>
      </p:pic>
      <p:pic>
        <p:nvPicPr>
          <p:cNvPr id="5" name="Picture 4">
            <a:extLst>
              <a:ext uri="{FF2B5EF4-FFF2-40B4-BE49-F238E27FC236}">
                <a16:creationId xmlns:a16="http://schemas.microsoft.com/office/drawing/2014/main" id="{91512997-71A6-3D23-D65D-E51E22D1E433}"/>
              </a:ext>
            </a:extLst>
          </p:cNvPr>
          <p:cNvPicPr>
            <a:picLocks noChangeAspect="1"/>
          </p:cNvPicPr>
          <p:nvPr/>
        </p:nvPicPr>
        <p:blipFill>
          <a:blip r:embed="rId3"/>
          <a:stretch>
            <a:fillRect/>
          </a:stretch>
        </p:blipFill>
        <p:spPr>
          <a:xfrm>
            <a:off x="10424090" y="156116"/>
            <a:ext cx="1450974" cy="1426588"/>
          </a:xfrm>
          <a:prstGeom prst="rect">
            <a:avLst/>
          </a:prstGeom>
        </p:spPr>
      </p:pic>
      <p:pic>
        <p:nvPicPr>
          <p:cNvPr id="6" name="Picture 5">
            <a:extLst>
              <a:ext uri="{FF2B5EF4-FFF2-40B4-BE49-F238E27FC236}">
                <a16:creationId xmlns:a16="http://schemas.microsoft.com/office/drawing/2014/main" id="{4C2025A2-DF20-0143-4441-289ABAC5B9EB}"/>
              </a:ext>
            </a:extLst>
          </p:cNvPr>
          <p:cNvPicPr>
            <a:picLocks noChangeAspect="1"/>
          </p:cNvPicPr>
          <p:nvPr/>
        </p:nvPicPr>
        <p:blipFill>
          <a:blip r:embed="rId4"/>
          <a:stretch>
            <a:fillRect/>
          </a:stretch>
        </p:blipFill>
        <p:spPr>
          <a:xfrm>
            <a:off x="3288891" y="3760839"/>
            <a:ext cx="7875638" cy="3088187"/>
          </a:xfrm>
          <a:prstGeom prst="rect">
            <a:avLst/>
          </a:prstGeom>
        </p:spPr>
      </p:pic>
    </p:spTree>
    <p:extLst>
      <p:ext uri="{BB962C8B-B14F-4D97-AF65-F5344CB8AC3E}">
        <p14:creationId xmlns:p14="http://schemas.microsoft.com/office/powerpoint/2010/main" val="28033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011B0-29C1-68B2-9EEC-4ABBA2E57E96}"/>
              </a:ext>
            </a:extLst>
          </p:cNvPr>
          <p:cNvSpPr>
            <a:spLocks noGrp="1"/>
          </p:cNvSpPr>
          <p:nvPr>
            <p:ph type="title"/>
          </p:nvPr>
        </p:nvSpPr>
        <p:spPr>
          <a:xfrm>
            <a:off x="174523" y="173396"/>
            <a:ext cx="11815916" cy="1652229"/>
          </a:xfrm>
        </p:spPr>
        <p:txBody>
          <a:bodyPr>
            <a:normAutofit/>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8 </a:t>
            </a:r>
          </a:p>
        </p:txBody>
      </p:sp>
      <p:sp>
        <p:nvSpPr>
          <p:cNvPr id="3" name="Content Placeholder 2">
            <a:extLst>
              <a:ext uri="{FF2B5EF4-FFF2-40B4-BE49-F238E27FC236}">
                <a16:creationId xmlns:a16="http://schemas.microsoft.com/office/drawing/2014/main" id="{1DDFC39A-6D55-7817-3A52-8884B0A371F4}"/>
              </a:ext>
            </a:extLst>
          </p:cNvPr>
          <p:cNvSpPr>
            <a:spLocks noGrp="1"/>
          </p:cNvSpPr>
          <p:nvPr>
            <p:ph idx="1"/>
          </p:nvPr>
        </p:nvSpPr>
        <p:spPr>
          <a:xfrm>
            <a:off x="174522" y="1707636"/>
            <a:ext cx="11815915" cy="4976967"/>
          </a:xfrm>
        </p:spPr>
        <p:txBody>
          <a:bodyPr>
            <a:normAutofit/>
          </a:bodyPr>
          <a:lstStyle/>
          <a:p>
            <a:pPr marL="0" indent="0">
              <a:buNone/>
            </a:pPr>
            <a:r>
              <a:rPr lang="en-US" sz="2400" b="1" dirty="0">
                <a:solidFill>
                  <a:srgbClr val="FF0000"/>
                </a:solidFill>
                <a:latin typeface="Times New Roman" panose="02020603050405020304" pitchFamily="18" charset="0"/>
                <a:cs typeface="Times New Roman" panose="02020603050405020304" pitchFamily="18" charset="0"/>
              </a:rPr>
              <a:t>Termination </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DNA polymerase proofreads the new DNA checking for errors and repairing them; called excision</a:t>
            </a:r>
          </a:p>
          <a:p>
            <a:pPr marL="0" indent="0">
              <a:buNone/>
            </a:pPr>
            <a:r>
              <a:rPr lang="en-US" sz="2000" b="1" dirty="0">
                <a:latin typeface="Times New Roman" panose="02020603050405020304" pitchFamily="18" charset="0"/>
                <a:cs typeface="Times New Roman" panose="02020603050405020304" pitchFamily="18" charset="0"/>
              </a:rPr>
              <a:t>    repair</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DNA ligase helps join Okazaki segments together</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Helicase recoils the two, new identical DNA molecules</a:t>
            </a:r>
          </a:p>
          <a:p>
            <a:pPr marL="0" indent="0">
              <a:buNone/>
            </a:pPr>
            <a:endParaRPr lang="en-US" sz="20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981649C-A4AE-CCAB-786A-0708E4316373}"/>
              </a:ext>
            </a:extLst>
          </p:cNvPr>
          <p:cNvPicPr>
            <a:picLocks noChangeAspect="1"/>
          </p:cNvPicPr>
          <p:nvPr/>
        </p:nvPicPr>
        <p:blipFill>
          <a:blip r:embed="rId2"/>
          <a:stretch>
            <a:fillRect/>
          </a:stretch>
        </p:blipFill>
        <p:spPr>
          <a:xfrm>
            <a:off x="4144297" y="3672348"/>
            <a:ext cx="7595419" cy="3012255"/>
          </a:xfrm>
          <a:prstGeom prst="rect">
            <a:avLst/>
          </a:prstGeom>
        </p:spPr>
      </p:pic>
      <p:pic>
        <p:nvPicPr>
          <p:cNvPr id="5" name="Picture 4">
            <a:extLst>
              <a:ext uri="{FF2B5EF4-FFF2-40B4-BE49-F238E27FC236}">
                <a16:creationId xmlns:a16="http://schemas.microsoft.com/office/drawing/2014/main" id="{1F0C6C79-23B4-90C3-D235-5AE79B600851}"/>
              </a:ext>
            </a:extLst>
          </p:cNvPr>
          <p:cNvPicPr>
            <a:picLocks noChangeAspect="1"/>
          </p:cNvPicPr>
          <p:nvPr/>
        </p:nvPicPr>
        <p:blipFill>
          <a:blip r:embed="rId3"/>
          <a:stretch>
            <a:fillRect/>
          </a:stretch>
        </p:blipFill>
        <p:spPr>
          <a:xfrm>
            <a:off x="316936" y="189268"/>
            <a:ext cx="1292464" cy="1304657"/>
          </a:xfrm>
          <a:prstGeom prst="rect">
            <a:avLst/>
          </a:prstGeom>
        </p:spPr>
      </p:pic>
      <p:pic>
        <p:nvPicPr>
          <p:cNvPr id="6" name="Picture 5">
            <a:extLst>
              <a:ext uri="{FF2B5EF4-FFF2-40B4-BE49-F238E27FC236}">
                <a16:creationId xmlns:a16="http://schemas.microsoft.com/office/drawing/2014/main" id="{24F9E445-F3EF-55B1-E524-06B69EE12D70}"/>
              </a:ext>
            </a:extLst>
          </p:cNvPr>
          <p:cNvPicPr>
            <a:picLocks noChangeAspect="1"/>
          </p:cNvPicPr>
          <p:nvPr/>
        </p:nvPicPr>
        <p:blipFill>
          <a:blip r:embed="rId4"/>
          <a:stretch>
            <a:fillRect/>
          </a:stretch>
        </p:blipFill>
        <p:spPr>
          <a:xfrm>
            <a:off x="10424090" y="156116"/>
            <a:ext cx="1450974" cy="1426588"/>
          </a:xfrm>
          <a:prstGeom prst="rect">
            <a:avLst/>
          </a:prstGeom>
        </p:spPr>
      </p:pic>
    </p:spTree>
    <p:extLst>
      <p:ext uri="{BB962C8B-B14F-4D97-AF65-F5344CB8AC3E}">
        <p14:creationId xmlns:p14="http://schemas.microsoft.com/office/powerpoint/2010/main" val="135046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D43E8-0C34-83FE-FB05-066294138574}"/>
              </a:ext>
            </a:extLst>
          </p:cNvPr>
          <p:cNvSpPr>
            <a:spLocks noGrp="1"/>
          </p:cNvSpPr>
          <p:nvPr>
            <p:ph type="title"/>
          </p:nvPr>
        </p:nvSpPr>
        <p:spPr>
          <a:xfrm>
            <a:off x="179832" y="170053"/>
            <a:ext cx="11853672" cy="1411732"/>
          </a:xfrm>
        </p:spPr>
        <p:txBody>
          <a:bodyPr>
            <a:normAutofit fontScale="90000"/>
          </a:bodyPr>
          <a:lstStyle/>
          <a:p>
            <a:pPr algn="ctr"/>
            <a:r>
              <a:rPr lang="en-US" sz="2000" dirty="0">
                <a:latin typeface="Times New Roman" panose="02020603050405020304" pitchFamily="18" charset="0"/>
                <a:cs typeface="Times New Roman" panose="02020603050405020304" pitchFamily="18" charset="0"/>
              </a:rPr>
              <a:t>Department of Anesthesia Techniques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Title of the lecture:- Bone  &amp; Cartilage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Prof. Dr. Younis A. </a:t>
            </a:r>
            <a:r>
              <a:rPr lang="en-US" sz="2000" dirty="0" err="1">
                <a:latin typeface="Times New Roman" panose="02020603050405020304" pitchFamily="18" charset="0"/>
                <a:cs typeface="Times New Roman" panose="02020603050405020304" pitchFamily="18" charset="0"/>
              </a:rPr>
              <a:t>Alkhafaji</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Younis.Abdulridha@uomus.edu.iq</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Lecture – 8 –</a:t>
            </a:r>
          </a:p>
        </p:txBody>
      </p:sp>
      <p:sp>
        <p:nvSpPr>
          <p:cNvPr id="3" name="Content Placeholder 2">
            <a:extLst>
              <a:ext uri="{FF2B5EF4-FFF2-40B4-BE49-F238E27FC236}">
                <a16:creationId xmlns:a16="http://schemas.microsoft.com/office/drawing/2014/main" id="{4F870E0B-45EC-D06B-6039-603A8093CE00}"/>
              </a:ext>
            </a:extLst>
          </p:cNvPr>
          <p:cNvSpPr>
            <a:spLocks noGrp="1"/>
          </p:cNvSpPr>
          <p:nvPr>
            <p:ph idx="1"/>
          </p:nvPr>
        </p:nvSpPr>
        <p:spPr>
          <a:xfrm>
            <a:off x="179832" y="1581785"/>
            <a:ext cx="11853672" cy="5106162"/>
          </a:xfrm>
        </p:spPr>
        <p:txBody>
          <a:bodyPr>
            <a:normAutofit lnSpcReduction="10000"/>
          </a:bodyPr>
          <a:lstStyle/>
          <a:p>
            <a:pPr marL="0" indent="0">
              <a:buNone/>
            </a:pPr>
            <a:r>
              <a:rPr lang="en-US" sz="2000" dirty="0">
                <a:solidFill>
                  <a:srgbClr val="FF0000"/>
                </a:solidFill>
                <a:latin typeface="Times New Roman" panose="02020603050405020304" pitchFamily="18" charset="0"/>
                <a:cs typeface="Times New Roman" panose="02020603050405020304" pitchFamily="18" charset="0"/>
              </a:rPr>
              <a:t>Nucleic acids </a:t>
            </a:r>
            <a:r>
              <a:rPr lang="en-US" sz="2000" dirty="0">
                <a:latin typeface="Times New Roman" panose="02020603050405020304" pitchFamily="18" charset="0"/>
                <a:cs typeface="Times New Roman" panose="02020603050405020304" pitchFamily="18" charset="0"/>
              </a:rPr>
              <a:t>are the carriers of genetic information, in all living organisms. Two major classes of nucleic acids:-</a:t>
            </a:r>
          </a:p>
          <a:p>
            <a:pPr marL="0" indent="0">
              <a:buNone/>
            </a:pPr>
            <a:r>
              <a:rPr lang="en-US" sz="2000" dirty="0">
                <a:solidFill>
                  <a:srgbClr val="CC0099"/>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Deoxyribonucleic acid (DNA): carrier of genetic information</a:t>
            </a:r>
          </a:p>
          <a:p>
            <a:pPr marL="0" indent="0">
              <a:buNone/>
            </a:pPr>
            <a:r>
              <a:rPr lang="en-US" sz="2000" dirty="0">
                <a:solidFill>
                  <a:srgbClr val="CC0099"/>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Ribonucleic acid (RNA): an intermediate in the expression of genetic.</a:t>
            </a:r>
          </a:p>
          <a:p>
            <a:pPr marL="0" indent="0">
              <a:buNone/>
            </a:pPr>
            <a:r>
              <a:rPr lang="en-US" sz="2000" dirty="0">
                <a:solidFill>
                  <a:srgbClr val="6600CC"/>
                </a:solidFill>
                <a:latin typeface="Times New Roman" panose="02020603050405020304" pitchFamily="18" charset="0"/>
                <a:cs typeface="Times New Roman" panose="02020603050405020304" pitchFamily="18" charset="0"/>
              </a:rPr>
              <a:t>The monomeric units for nucleic acids are nucleotides. </a:t>
            </a:r>
          </a:p>
          <a:p>
            <a:pPr marL="0" indent="0">
              <a:buNone/>
            </a:pPr>
            <a:r>
              <a:rPr lang="en-US" sz="2000" dirty="0">
                <a:solidFill>
                  <a:srgbClr val="6600CC"/>
                </a:solidFill>
                <a:latin typeface="Times New Roman" panose="02020603050405020304" pitchFamily="18" charset="0"/>
                <a:cs typeface="Times New Roman" panose="02020603050405020304" pitchFamily="18" charset="0"/>
              </a:rPr>
              <a:t>Nucleotides are made up of three structural subunits </a:t>
            </a:r>
          </a:p>
          <a:p>
            <a:pPr marL="0" indent="0">
              <a:buNone/>
            </a:pPr>
            <a:r>
              <a:rPr lang="en-US" sz="2000" dirty="0">
                <a:solidFill>
                  <a:srgbClr val="6600CC"/>
                </a:solidFill>
                <a:latin typeface="Times New Roman" panose="02020603050405020304" pitchFamily="18" charset="0"/>
                <a:cs typeface="Times New Roman" panose="02020603050405020304" pitchFamily="18" charset="0"/>
              </a:rPr>
              <a:t>   1.Sugar: ribose in RNA- deoxyribose in DNA </a:t>
            </a:r>
          </a:p>
          <a:p>
            <a:pPr marL="0" indent="0">
              <a:buNone/>
            </a:pPr>
            <a:r>
              <a:rPr lang="en-US" sz="2000" dirty="0">
                <a:solidFill>
                  <a:srgbClr val="6600CC"/>
                </a:solidFill>
                <a:latin typeface="Times New Roman" panose="02020603050405020304" pitchFamily="18" charset="0"/>
                <a:cs typeface="Times New Roman" panose="02020603050405020304" pitchFamily="18" charset="0"/>
              </a:rPr>
              <a:t>   2.Nitrogenous base                                                                      </a:t>
            </a:r>
          </a:p>
          <a:p>
            <a:pPr marL="0" indent="0">
              <a:buNone/>
            </a:pPr>
            <a:r>
              <a:rPr lang="en-US" sz="2000" dirty="0">
                <a:solidFill>
                  <a:srgbClr val="6600CC"/>
                </a:solidFill>
                <a:latin typeface="Times New Roman" panose="02020603050405020304" pitchFamily="18" charset="0"/>
                <a:cs typeface="Times New Roman" panose="02020603050405020304" pitchFamily="18" charset="0"/>
              </a:rPr>
              <a:t>   3.Phosphate</a:t>
            </a:r>
          </a:p>
          <a:p>
            <a:pPr marL="0" indent="0">
              <a:buNone/>
            </a:pPr>
            <a:r>
              <a:rPr lang="en-US" sz="2000" b="1" dirty="0">
                <a:solidFill>
                  <a:srgbClr val="FF00FF"/>
                </a:solidFill>
                <a:latin typeface="Times New Roman" panose="02020603050405020304" pitchFamily="18" charset="0"/>
                <a:cs typeface="Times New Roman" panose="02020603050405020304" pitchFamily="18" charset="0"/>
              </a:rPr>
              <a:t>Note:-</a:t>
            </a:r>
          </a:p>
          <a:p>
            <a:pPr marL="0" indent="0">
              <a:buNone/>
            </a:pPr>
            <a:r>
              <a:rPr lang="en-US" sz="2000" b="1" dirty="0">
                <a:solidFill>
                  <a:srgbClr val="CC0099"/>
                </a:solidFill>
                <a:latin typeface="Times New Roman" panose="02020603050405020304" pitchFamily="18" charset="0"/>
                <a:cs typeface="Times New Roman" panose="02020603050405020304" pitchFamily="18" charset="0"/>
              </a:rPr>
              <a:t>►Nucleotides = nucleoside + phosphate</a:t>
            </a:r>
          </a:p>
          <a:p>
            <a:pPr marL="0" indent="0">
              <a:buNone/>
            </a:pPr>
            <a:r>
              <a:rPr lang="en-US" sz="2000" b="1" dirty="0">
                <a:solidFill>
                  <a:srgbClr val="0070C0"/>
                </a:solidFill>
                <a:latin typeface="Times New Roman" panose="02020603050405020304" pitchFamily="18" charset="0"/>
                <a:cs typeface="Times New Roman" panose="02020603050405020304" pitchFamily="18" charset="0"/>
              </a:rPr>
              <a:t>►Nucleosides = Nitrogenous base + sugar</a:t>
            </a:r>
          </a:p>
          <a:p>
            <a:pPr marL="0" indent="0">
              <a:buNone/>
            </a:pPr>
            <a:r>
              <a:rPr lang="en-US" sz="2000" b="1" dirty="0">
                <a:solidFill>
                  <a:srgbClr val="00B050"/>
                </a:solidFill>
                <a:latin typeface="Times New Roman" panose="02020603050405020304" pitchFamily="18" charset="0"/>
                <a:cs typeface="Times New Roman" panose="02020603050405020304" pitchFamily="18" charset="0"/>
              </a:rPr>
              <a:t>►Sugar= Ribose (in RNA) , Deoxyribose(in DNA)</a:t>
            </a:r>
          </a:p>
          <a:p>
            <a:pPr marL="0" indent="0">
              <a:buNone/>
            </a:pPr>
            <a:r>
              <a:rPr lang="en-US" sz="2000" b="1" dirty="0">
                <a:solidFill>
                  <a:srgbClr val="990000"/>
                </a:solidFill>
                <a:latin typeface="Times New Roman" panose="02020603050405020304" pitchFamily="18" charset="0"/>
                <a:cs typeface="Times New Roman" panose="02020603050405020304" pitchFamily="18" charset="0"/>
              </a:rPr>
              <a:t>►Nitrogenous base ═ Purine and Pyrimidines</a:t>
            </a:r>
          </a:p>
          <a:p>
            <a:pPr marL="0" indent="0">
              <a:buNone/>
            </a:pPr>
            <a:endParaRPr lang="en-US" sz="2000" dirty="0">
              <a:solidFill>
                <a:srgbClr val="6600CC"/>
              </a:solidFill>
              <a:latin typeface="Times New Roman" panose="02020603050405020304" pitchFamily="18" charset="0"/>
              <a:cs typeface="Times New Roman" panose="02020603050405020304" pitchFamily="18" charset="0"/>
            </a:endParaRPr>
          </a:p>
          <a:p>
            <a:pPr marL="0" indent="0">
              <a:buNone/>
            </a:pPr>
            <a:endParaRPr lang="en-US" sz="2000" dirty="0">
              <a:solidFill>
                <a:srgbClr val="6600CC"/>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79DBDBA-E32B-241D-3F84-597077805E70}"/>
              </a:ext>
            </a:extLst>
          </p:cNvPr>
          <p:cNvPicPr>
            <a:picLocks noChangeAspect="1"/>
          </p:cNvPicPr>
          <p:nvPr/>
        </p:nvPicPr>
        <p:blipFill>
          <a:blip r:embed="rId2"/>
          <a:stretch>
            <a:fillRect/>
          </a:stretch>
        </p:blipFill>
        <p:spPr>
          <a:xfrm>
            <a:off x="316936" y="189268"/>
            <a:ext cx="1292464" cy="1304657"/>
          </a:xfrm>
          <a:prstGeom prst="rect">
            <a:avLst/>
          </a:prstGeom>
        </p:spPr>
      </p:pic>
      <p:pic>
        <p:nvPicPr>
          <p:cNvPr id="5" name="Picture 4">
            <a:extLst>
              <a:ext uri="{FF2B5EF4-FFF2-40B4-BE49-F238E27FC236}">
                <a16:creationId xmlns:a16="http://schemas.microsoft.com/office/drawing/2014/main" id="{B1A55B43-DDBE-C5FD-026A-F58447643C21}"/>
              </a:ext>
            </a:extLst>
          </p:cNvPr>
          <p:cNvPicPr>
            <a:picLocks noChangeAspect="1"/>
          </p:cNvPicPr>
          <p:nvPr/>
        </p:nvPicPr>
        <p:blipFill>
          <a:blip r:embed="rId3"/>
          <a:stretch>
            <a:fillRect/>
          </a:stretch>
        </p:blipFill>
        <p:spPr>
          <a:xfrm>
            <a:off x="10424090" y="128302"/>
            <a:ext cx="1450974" cy="1426588"/>
          </a:xfrm>
          <a:prstGeom prst="rect">
            <a:avLst/>
          </a:prstGeom>
        </p:spPr>
      </p:pic>
      <p:pic>
        <p:nvPicPr>
          <p:cNvPr id="6" name="صورة 3" descr="نتيجة بحث الصور عن nitrogenous base">
            <a:extLst>
              <a:ext uri="{FF2B5EF4-FFF2-40B4-BE49-F238E27FC236}">
                <a16:creationId xmlns:a16="http://schemas.microsoft.com/office/drawing/2014/main" id="{E113C2E5-563E-7A6D-0A3B-4E72DD24C30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5161" y="2684272"/>
            <a:ext cx="4097408" cy="3228848"/>
          </a:xfrm>
          <a:prstGeom prst="rect">
            <a:avLst/>
          </a:prstGeom>
          <a:noFill/>
          <a:ln>
            <a:noFill/>
          </a:ln>
        </p:spPr>
      </p:pic>
    </p:spTree>
    <p:extLst>
      <p:ext uri="{BB962C8B-B14F-4D97-AF65-F5344CB8AC3E}">
        <p14:creationId xmlns:p14="http://schemas.microsoft.com/office/powerpoint/2010/main" val="4086206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DAFAE-2C1B-F257-DDF0-AF0F5FA61AA8}"/>
              </a:ext>
            </a:extLst>
          </p:cNvPr>
          <p:cNvSpPr>
            <a:spLocks noGrp="1"/>
          </p:cNvSpPr>
          <p:nvPr>
            <p:ph type="title"/>
          </p:nvPr>
        </p:nvSpPr>
        <p:spPr>
          <a:xfrm>
            <a:off x="143256" y="170053"/>
            <a:ext cx="11905488" cy="1325563"/>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8 –</a:t>
            </a:r>
          </a:p>
        </p:txBody>
      </p:sp>
      <p:sp>
        <p:nvSpPr>
          <p:cNvPr id="3" name="Content Placeholder 2">
            <a:extLst>
              <a:ext uri="{FF2B5EF4-FFF2-40B4-BE49-F238E27FC236}">
                <a16:creationId xmlns:a16="http://schemas.microsoft.com/office/drawing/2014/main" id="{D82F0A36-78A5-2B9A-7A81-E3B6BB06DE9A}"/>
              </a:ext>
            </a:extLst>
          </p:cNvPr>
          <p:cNvSpPr>
            <a:spLocks noGrp="1"/>
          </p:cNvSpPr>
          <p:nvPr>
            <p:ph idx="1"/>
          </p:nvPr>
        </p:nvSpPr>
        <p:spPr>
          <a:xfrm>
            <a:off x="143256" y="1495615"/>
            <a:ext cx="11905488" cy="5192331"/>
          </a:xfrm>
        </p:spPr>
        <p:txBody>
          <a:bodyPr>
            <a:normAutofit/>
          </a:bodyPr>
          <a:lstStyle/>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solidFill>
                  <a:srgbClr val="990033"/>
                </a:solidFill>
                <a:latin typeface="Times New Roman" panose="02020603050405020304" pitchFamily="18" charset="0"/>
                <a:cs typeface="Times New Roman" panose="02020603050405020304" pitchFamily="18" charset="0"/>
              </a:rPr>
              <a:t>Complementary Base Pairing</a:t>
            </a:r>
          </a:p>
          <a:p>
            <a:pPr marL="0" indent="0">
              <a:buNone/>
            </a:pPr>
            <a:r>
              <a:rPr lang="en-US" sz="2000" b="1" dirty="0">
                <a:latin typeface="Times New Roman" panose="02020603050405020304" pitchFamily="18" charset="0"/>
                <a:cs typeface="Times New Roman" panose="02020603050405020304" pitchFamily="18" charset="0"/>
              </a:rPr>
              <a:t>The nitrogenous bases may form hydrogen bonds according to complementary base pairing:</a:t>
            </a:r>
          </a:p>
          <a:p>
            <a:pPr marL="0" indent="0">
              <a:buNone/>
            </a:pPr>
            <a:r>
              <a:rPr lang="en-US" sz="2000" b="1" dirty="0">
                <a:solidFill>
                  <a:srgbClr val="FF00FF"/>
                </a:solidFill>
                <a:latin typeface="Times New Roman" panose="02020603050405020304" pitchFamily="18" charset="0"/>
                <a:cs typeface="Times New Roman" panose="02020603050405020304" pitchFamily="18" charset="0"/>
              </a:rPr>
              <a:t>⁂</a:t>
            </a:r>
            <a:r>
              <a:rPr lang="en-US" sz="2000" b="1" dirty="0">
                <a:solidFill>
                  <a:srgbClr val="990033"/>
                </a:solidFill>
                <a:latin typeface="Times New Roman" panose="02020603050405020304" pitchFamily="18" charset="0"/>
                <a:cs typeface="Times New Roman" panose="02020603050405020304" pitchFamily="18" charset="0"/>
              </a:rPr>
              <a:t>Adenine</a:t>
            </a:r>
            <a:r>
              <a:rPr lang="en-US" sz="2000" b="1" dirty="0">
                <a:latin typeface="Times New Roman" panose="02020603050405020304" pitchFamily="18" charset="0"/>
                <a:cs typeface="Times New Roman" panose="02020603050405020304" pitchFamily="18" charset="0"/>
              </a:rPr>
              <a:t> always forms </a:t>
            </a:r>
            <a:r>
              <a:rPr lang="en-US" sz="2000" b="1" dirty="0">
                <a:solidFill>
                  <a:srgbClr val="990033"/>
                </a:solidFill>
                <a:latin typeface="Times New Roman" panose="02020603050405020304" pitchFamily="18" charset="0"/>
                <a:cs typeface="Times New Roman" panose="02020603050405020304" pitchFamily="18" charset="0"/>
              </a:rPr>
              <a:t>two</a:t>
            </a:r>
            <a:r>
              <a:rPr lang="en-US" sz="2000" b="1" dirty="0">
                <a:latin typeface="Times New Roman" panose="02020603050405020304" pitchFamily="18" charset="0"/>
                <a:cs typeface="Times New Roman" panose="02020603050405020304" pitchFamily="18" charset="0"/>
              </a:rPr>
              <a:t> hydrogen bonds with </a:t>
            </a:r>
            <a:r>
              <a:rPr lang="en-US" sz="2000" b="1" dirty="0">
                <a:solidFill>
                  <a:srgbClr val="990033"/>
                </a:solidFill>
                <a:latin typeface="Times New Roman" panose="02020603050405020304" pitchFamily="18" charset="0"/>
                <a:cs typeface="Times New Roman" panose="02020603050405020304" pitchFamily="18" charset="0"/>
              </a:rPr>
              <a:t>thymine / uracil</a:t>
            </a:r>
          </a:p>
          <a:p>
            <a:pPr marL="0" indent="0">
              <a:buNone/>
            </a:pPr>
            <a:r>
              <a:rPr lang="en-US" sz="2000" b="1" dirty="0">
                <a:solidFill>
                  <a:srgbClr val="FF00FF"/>
                </a:solidFill>
                <a:latin typeface="Times New Roman" panose="02020603050405020304" pitchFamily="18" charset="0"/>
                <a:cs typeface="Times New Roman" panose="02020603050405020304" pitchFamily="18" charset="0"/>
              </a:rPr>
              <a:t>⁂Guanine</a:t>
            </a:r>
            <a:r>
              <a:rPr lang="en-US" sz="2000" b="1" dirty="0">
                <a:latin typeface="Times New Roman" panose="02020603050405020304" pitchFamily="18" charset="0"/>
                <a:cs typeface="Times New Roman" panose="02020603050405020304" pitchFamily="18" charset="0"/>
              </a:rPr>
              <a:t> always forms </a:t>
            </a:r>
            <a:r>
              <a:rPr lang="en-US" sz="2000" b="1" dirty="0">
                <a:solidFill>
                  <a:srgbClr val="FF00FF"/>
                </a:solidFill>
                <a:latin typeface="Times New Roman" panose="02020603050405020304" pitchFamily="18" charset="0"/>
                <a:cs typeface="Times New Roman" panose="02020603050405020304" pitchFamily="18" charset="0"/>
              </a:rPr>
              <a:t>three</a:t>
            </a:r>
            <a:r>
              <a:rPr lang="en-US" sz="2000" b="1" dirty="0">
                <a:latin typeface="Times New Roman" panose="02020603050405020304" pitchFamily="18" charset="0"/>
                <a:cs typeface="Times New Roman" panose="02020603050405020304" pitchFamily="18" charset="0"/>
              </a:rPr>
              <a:t> hydrogen bonds with </a:t>
            </a:r>
            <a:r>
              <a:rPr lang="en-US" sz="2000" b="1" dirty="0">
                <a:solidFill>
                  <a:srgbClr val="FF00FF"/>
                </a:solidFill>
                <a:latin typeface="Times New Roman" panose="02020603050405020304" pitchFamily="18" charset="0"/>
                <a:cs typeface="Times New Roman" panose="02020603050405020304" pitchFamily="18" charset="0"/>
              </a:rPr>
              <a:t>cytosine</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C2B7594-C3BA-E23D-6D8D-964741062612}"/>
              </a:ext>
            </a:extLst>
          </p:cNvPr>
          <p:cNvPicPr>
            <a:picLocks noChangeAspect="1"/>
          </p:cNvPicPr>
          <p:nvPr/>
        </p:nvPicPr>
        <p:blipFill>
          <a:blip r:embed="rId2"/>
          <a:stretch>
            <a:fillRect/>
          </a:stretch>
        </p:blipFill>
        <p:spPr>
          <a:xfrm>
            <a:off x="316936" y="189268"/>
            <a:ext cx="1292464" cy="1304657"/>
          </a:xfrm>
          <a:prstGeom prst="rect">
            <a:avLst/>
          </a:prstGeom>
        </p:spPr>
      </p:pic>
      <p:pic>
        <p:nvPicPr>
          <p:cNvPr id="5" name="Picture 4">
            <a:extLst>
              <a:ext uri="{FF2B5EF4-FFF2-40B4-BE49-F238E27FC236}">
                <a16:creationId xmlns:a16="http://schemas.microsoft.com/office/drawing/2014/main" id="{CD7BD6B4-2BD1-B1FF-8D81-A2D5D3F36E0A}"/>
              </a:ext>
            </a:extLst>
          </p:cNvPr>
          <p:cNvPicPr>
            <a:picLocks noChangeAspect="1"/>
          </p:cNvPicPr>
          <p:nvPr/>
        </p:nvPicPr>
        <p:blipFill>
          <a:blip r:embed="rId3"/>
          <a:stretch>
            <a:fillRect/>
          </a:stretch>
        </p:blipFill>
        <p:spPr>
          <a:xfrm>
            <a:off x="10424090" y="67337"/>
            <a:ext cx="1450974" cy="1426588"/>
          </a:xfrm>
          <a:prstGeom prst="rect">
            <a:avLst/>
          </a:prstGeom>
        </p:spPr>
      </p:pic>
      <p:pic>
        <p:nvPicPr>
          <p:cNvPr id="8" name="Picture 7">
            <a:extLst>
              <a:ext uri="{FF2B5EF4-FFF2-40B4-BE49-F238E27FC236}">
                <a16:creationId xmlns:a16="http://schemas.microsoft.com/office/drawing/2014/main" id="{21554819-9BD7-49AA-0E69-AF40444E11C9}"/>
              </a:ext>
            </a:extLst>
          </p:cNvPr>
          <p:cNvPicPr>
            <a:picLocks noChangeAspect="1"/>
          </p:cNvPicPr>
          <p:nvPr/>
        </p:nvPicPr>
        <p:blipFill rotWithShape="1">
          <a:blip r:embed="rId4"/>
          <a:srcRect l="25700" t="40351" r="48600" b="42751"/>
          <a:stretch/>
        </p:blipFill>
        <p:spPr>
          <a:xfrm>
            <a:off x="2731008" y="4793208"/>
            <a:ext cx="6059424" cy="1731334"/>
          </a:xfrm>
          <a:prstGeom prst="rect">
            <a:avLst/>
          </a:prstGeom>
        </p:spPr>
      </p:pic>
      <p:pic>
        <p:nvPicPr>
          <p:cNvPr id="9" name="Picture 8">
            <a:extLst>
              <a:ext uri="{FF2B5EF4-FFF2-40B4-BE49-F238E27FC236}">
                <a16:creationId xmlns:a16="http://schemas.microsoft.com/office/drawing/2014/main" id="{B95FA43A-EA59-DAF4-19D1-6AA4FCDD215F}"/>
              </a:ext>
            </a:extLst>
          </p:cNvPr>
          <p:cNvPicPr>
            <a:picLocks noChangeAspect="1"/>
          </p:cNvPicPr>
          <p:nvPr/>
        </p:nvPicPr>
        <p:blipFill>
          <a:blip r:embed="rId5"/>
          <a:stretch>
            <a:fillRect/>
          </a:stretch>
        </p:blipFill>
        <p:spPr>
          <a:xfrm>
            <a:off x="1783080" y="1402011"/>
            <a:ext cx="7885176" cy="1731334"/>
          </a:xfrm>
          <a:prstGeom prst="rect">
            <a:avLst/>
          </a:prstGeom>
        </p:spPr>
      </p:pic>
    </p:spTree>
    <p:extLst>
      <p:ext uri="{BB962C8B-B14F-4D97-AF65-F5344CB8AC3E}">
        <p14:creationId xmlns:p14="http://schemas.microsoft.com/office/powerpoint/2010/main" val="3904419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1617-8CB3-EDDD-31BC-BF98862F24F5}"/>
              </a:ext>
            </a:extLst>
          </p:cNvPr>
          <p:cNvSpPr>
            <a:spLocks noGrp="1"/>
          </p:cNvSpPr>
          <p:nvPr>
            <p:ph type="title"/>
          </p:nvPr>
        </p:nvSpPr>
        <p:spPr>
          <a:xfrm>
            <a:off x="155448" y="206629"/>
            <a:ext cx="11878056" cy="1325563"/>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solidFill>
                  <a:srgbClr val="FF0000"/>
                </a:solidFill>
                <a:latin typeface="Times New Roman" panose="02020603050405020304" pitchFamily="18" charset="0"/>
                <a:cs typeface="Times New Roman" panose="02020603050405020304" pitchFamily="18" charset="0"/>
              </a:rPr>
              <a:t>  Lecture – 8 –</a:t>
            </a:r>
          </a:p>
        </p:txBody>
      </p:sp>
      <p:sp>
        <p:nvSpPr>
          <p:cNvPr id="3" name="Content Placeholder 2">
            <a:extLst>
              <a:ext uri="{FF2B5EF4-FFF2-40B4-BE49-F238E27FC236}">
                <a16:creationId xmlns:a16="http://schemas.microsoft.com/office/drawing/2014/main" id="{62087E3B-0AE7-FFC0-D25F-8DABEF4718ED}"/>
              </a:ext>
            </a:extLst>
          </p:cNvPr>
          <p:cNvSpPr>
            <a:spLocks noGrp="1"/>
          </p:cNvSpPr>
          <p:nvPr>
            <p:ph idx="1"/>
          </p:nvPr>
        </p:nvSpPr>
        <p:spPr>
          <a:xfrm>
            <a:off x="155448" y="1642745"/>
            <a:ext cx="11878056" cy="5008626"/>
          </a:xfrm>
        </p:spPr>
        <p:txBody>
          <a:bodyPr>
            <a:normAutofit fontScale="70000" lnSpcReduction="20000"/>
          </a:bodyPr>
          <a:lstStyle/>
          <a:p>
            <a:pPr marL="0" indent="0">
              <a:buNone/>
            </a:pPr>
            <a:r>
              <a:rPr lang="en-US" sz="2400" b="1" dirty="0">
                <a:solidFill>
                  <a:srgbClr val="6600CC"/>
                </a:solidFill>
                <a:latin typeface="Times New Roman" panose="02020603050405020304" pitchFamily="18" charset="0"/>
                <a:cs typeface="Times New Roman" panose="02020603050405020304" pitchFamily="18" charset="0"/>
              </a:rPr>
              <a:t>DNA</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Deoxyribonucleic acid is a coiled double helix carrying hereditary information of the cell. </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Erwin </a:t>
            </a:r>
            <a:r>
              <a:rPr lang="en-US" sz="2400" b="1" dirty="0" err="1">
                <a:solidFill>
                  <a:srgbClr val="6600CC"/>
                </a:solidFill>
                <a:latin typeface="Times New Roman" panose="02020603050405020304" pitchFamily="18" charset="0"/>
                <a:cs typeface="Times New Roman" panose="02020603050405020304" pitchFamily="18" charset="0"/>
              </a:rPr>
              <a:t>Chargraff</a:t>
            </a:r>
            <a:r>
              <a:rPr lang="en-US" sz="2400" b="1" dirty="0">
                <a:solidFill>
                  <a:srgbClr val="6600CC"/>
                </a:solidFill>
                <a:latin typeface="Times New Roman" panose="02020603050405020304" pitchFamily="18" charset="0"/>
                <a:cs typeface="Times New Roman" panose="02020603050405020304" pitchFamily="18" charset="0"/>
              </a:rPr>
              <a:t> (1950’s) determined that the amount of A ═ T and amount of C ═ G in DNA; called        </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Chargaff’s Rule</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Watson &amp; Crick discovered double helix shape of DNA &amp; built the 1st model </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DNA made of 4 nitrogen-containing bases held together by weak hydrogen bonds</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Purines (double carbon-nitrogen rings) include adenine (A) and guanine (G)</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Pyrimidines (single carbon-nitrogen rings) include thymine (T) and cytosine (C)</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Base pairing means a purine bonds to a pyrimidine   (Example:  A — T   and   C — G)</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Sides made of pentose (5-sided) sugars attached to phosphate groups by phosphodiester</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bonds</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Pentose sugar called Deoxyribose</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Coiled, double stranded molecule known as double helix</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Make up chromosomes in the nucleus</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Subunits of DNA called nucleotides</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Nucleotides contain a phosphate, a Deoxyribose sugar, and one nitrogen base (A,T,C, or G)</a:t>
            </a:r>
          </a:p>
          <a:p>
            <a:pPr marL="0" indent="0">
              <a:buNone/>
            </a:pPr>
            <a:endParaRPr lang="en-US" sz="2400" b="1" dirty="0">
              <a:solidFill>
                <a:srgbClr val="6600CC"/>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63206BC-D03A-0E1F-319E-F7D19C927CC1}"/>
              </a:ext>
            </a:extLst>
          </p:cNvPr>
          <p:cNvPicPr>
            <a:picLocks noChangeAspect="1"/>
          </p:cNvPicPr>
          <p:nvPr/>
        </p:nvPicPr>
        <p:blipFill>
          <a:blip r:embed="rId2"/>
          <a:stretch>
            <a:fillRect/>
          </a:stretch>
        </p:blipFill>
        <p:spPr>
          <a:xfrm>
            <a:off x="316936" y="189268"/>
            <a:ext cx="1292464" cy="1304657"/>
          </a:xfrm>
          <a:prstGeom prst="rect">
            <a:avLst/>
          </a:prstGeom>
        </p:spPr>
      </p:pic>
      <p:pic>
        <p:nvPicPr>
          <p:cNvPr id="5" name="Picture 4">
            <a:extLst>
              <a:ext uri="{FF2B5EF4-FFF2-40B4-BE49-F238E27FC236}">
                <a16:creationId xmlns:a16="http://schemas.microsoft.com/office/drawing/2014/main" id="{5332B557-A73D-FA3A-60BB-251A006C7734}"/>
              </a:ext>
            </a:extLst>
          </p:cNvPr>
          <p:cNvPicPr>
            <a:picLocks noChangeAspect="1"/>
          </p:cNvPicPr>
          <p:nvPr/>
        </p:nvPicPr>
        <p:blipFill>
          <a:blip r:embed="rId3"/>
          <a:stretch>
            <a:fillRect/>
          </a:stretch>
        </p:blipFill>
        <p:spPr>
          <a:xfrm>
            <a:off x="10424090" y="156116"/>
            <a:ext cx="1450974" cy="1426588"/>
          </a:xfrm>
          <a:prstGeom prst="rect">
            <a:avLst/>
          </a:prstGeom>
        </p:spPr>
      </p:pic>
      <p:pic>
        <p:nvPicPr>
          <p:cNvPr id="6" name="Picture 5">
            <a:extLst>
              <a:ext uri="{FF2B5EF4-FFF2-40B4-BE49-F238E27FC236}">
                <a16:creationId xmlns:a16="http://schemas.microsoft.com/office/drawing/2014/main" id="{59AF28D0-BB18-6203-2DF2-53ED1DF15180}"/>
              </a:ext>
            </a:extLst>
          </p:cNvPr>
          <p:cNvPicPr>
            <a:picLocks noChangeAspect="1"/>
          </p:cNvPicPr>
          <p:nvPr/>
        </p:nvPicPr>
        <p:blipFill rotWithShape="1">
          <a:blip r:embed="rId4"/>
          <a:srcRect l="9169" t="3891" r="5415" b="3111"/>
          <a:stretch/>
        </p:blipFill>
        <p:spPr>
          <a:xfrm>
            <a:off x="9095232" y="2487167"/>
            <a:ext cx="2779832" cy="4164203"/>
          </a:xfrm>
          <a:prstGeom prst="rect">
            <a:avLst/>
          </a:prstGeom>
        </p:spPr>
      </p:pic>
    </p:spTree>
    <p:extLst>
      <p:ext uri="{BB962C8B-B14F-4D97-AF65-F5344CB8AC3E}">
        <p14:creationId xmlns:p14="http://schemas.microsoft.com/office/powerpoint/2010/main" val="21568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EA8A-804F-512B-7F79-EF391D62FDD4}"/>
              </a:ext>
            </a:extLst>
          </p:cNvPr>
          <p:cNvSpPr>
            <a:spLocks noGrp="1"/>
          </p:cNvSpPr>
          <p:nvPr>
            <p:ph type="title"/>
          </p:nvPr>
        </p:nvSpPr>
        <p:spPr>
          <a:xfrm>
            <a:off x="167640" y="182245"/>
            <a:ext cx="11853672" cy="1325563"/>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8 –</a:t>
            </a:r>
          </a:p>
        </p:txBody>
      </p:sp>
      <p:sp>
        <p:nvSpPr>
          <p:cNvPr id="3" name="Content Placeholder 2">
            <a:extLst>
              <a:ext uri="{FF2B5EF4-FFF2-40B4-BE49-F238E27FC236}">
                <a16:creationId xmlns:a16="http://schemas.microsoft.com/office/drawing/2014/main" id="{AE3DF311-FB82-2585-30E3-A4CC19D6DD31}"/>
              </a:ext>
            </a:extLst>
          </p:cNvPr>
          <p:cNvSpPr>
            <a:spLocks noGrp="1"/>
          </p:cNvSpPr>
          <p:nvPr>
            <p:ph idx="1"/>
          </p:nvPr>
        </p:nvSpPr>
        <p:spPr>
          <a:xfrm>
            <a:off x="167640" y="1618361"/>
            <a:ext cx="11853672" cy="5057394"/>
          </a:xfrm>
        </p:spPr>
        <p:txBody>
          <a:bodyPr>
            <a:normAutofit lnSpcReduction="10000"/>
          </a:bodyPr>
          <a:lstStyle/>
          <a:p>
            <a:pPr marL="0" indent="0">
              <a:buNone/>
            </a:pPr>
            <a:r>
              <a:rPr lang="en-US" sz="2400" b="1" dirty="0">
                <a:solidFill>
                  <a:srgbClr val="FF0000"/>
                </a:solidFill>
                <a:latin typeface="Times New Roman" panose="02020603050405020304" pitchFamily="18" charset="0"/>
                <a:cs typeface="Times New Roman" panose="02020603050405020304" pitchFamily="18" charset="0"/>
              </a:rPr>
              <a:t>RNA</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 Ribonucleic acid                       </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 Single stranded molecule</a:t>
            </a:r>
          </a:p>
          <a:p>
            <a:pPr marL="342900" marR="0" lvl="0" indent="-342900" algn="just" rtl="0">
              <a:spcBef>
                <a:spcPts val="0"/>
              </a:spcBef>
              <a:spcAft>
                <a:spcPts val="0"/>
              </a:spcAft>
              <a:buFont typeface="Symbol" panose="05050102010706020507" pitchFamily="18" charset="2"/>
              <a:buChar char=""/>
            </a:pPr>
            <a:r>
              <a:rPr lang="en-US" sz="1800" b="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Found in nucleus &amp; cytoplasm</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Contains ribose sugar</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Contains the nitrogen base uracil (U) instead of thymine </a:t>
            </a:r>
          </a:p>
          <a:p>
            <a:pPr marL="0" marR="0" lvl="0" indent="0" algn="just">
              <a:spcBef>
                <a:spcPts val="0"/>
              </a:spcBef>
              <a:spcAft>
                <a:spcPts val="0"/>
              </a:spcAft>
              <a:buNone/>
            </a:pPr>
            <a:r>
              <a:rPr lang="en-US" sz="1800" b="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      So  A pairs with U</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Base pairings are A-U and C-G</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Three types of RNA exist (mRNA, tRNA, &amp; rRNA)</a:t>
            </a:r>
            <a:endParaRPr lang="en-US" sz="1800" dirty="0">
              <a:effectLst/>
              <a:latin typeface="Times New Roman" panose="02020603050405020304" pitchFamily="18" charset="0"/>
              <a:ea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6600CC"/>
                </a:solidFill>
                <a:latin typeface="Times New Roman" panose="02020603050405020304" pitchFamily="18" charset="0"/>
                <a:cs typeface="Times New Roman" panose="02020603050405020304" pitchFamily="18" charset="0"/>
              </a:rPr>
              <a:t>mRNA</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Messenger RNA</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Single, uncoiled, straight strand of nucleic acid</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Found in the nucleus &amp; cytoplasm</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Copies DNA’s instructions &amp; carries them to the ribosomes where proteins can be made</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mRNA’s base sequence is translated into the amino acid sequence of a protein</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Three consecutive bases on mRNA called a codon (e.g. UAA, CGC, AGU)</a:t>
            </a:r>
          </a:p>
          <a:p>
            <a:pPr marL="0" indent="0">
              <a:buNone/>
            </a:pPr>
            <a:endParaRPr lang="en-US" sz="2000" b="1" dirty="0">
              <a:solidFill>
                <a:srgbClr val="6600CC"/>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9AD6F29-4C47-9C70-7ADD-9BE16FE7C971}"/>
              </a:ext>
            </a:extLst>
          </p:cNvPr>
          <p:cNvPicPr>
            <a:picLocks noChangeAspect="1"/>
          </p:cNvPicPr>
          <p:nvPr/>
        </p:nvPicPr>
        <p:blipFill>
          <a:blip r:embed="rId2"/>
          <a:stretch>
            <a:fillRect/>
          </a:stretch>
        </p:blipFill>
        <p:spPr>
          <a:xfrm>
            <a:off x="316936" y="189268"/>
            <a:ext cx="1292464" cy="1304657"/>
          </a:xfrm>
          <a:prstGeom prst="rect">
            <a:avLst/>
          </a:prstGeom>
        </p:spPr>
      </p:pic>
      <p:pic>
        <p:nvPicPr>
          <p:cNvPr id="5" name="Picture 4">
            <a:extLst>
              <a:ext uri="{FF2B5EF4-FFF2-40B4-BE49-F238E27FC236}">
                <a16:creationId xmlns:a16="http://schemas.microsoft.com/office/drawing/2014/main" id="{8F7CBE76-5135-25EA-7B73-0790B7021FBE}"/>
              </a:ext>
            </a:extLst>
          </p:cNvPr>
          <p:cNvPicPr>
            <a:picLocks noChangeAspect="1"/>
          </p:cNvPicPr>
          <p:nvPr/>
        </p:nvPicPr>
        <p:blipFill>
          <a:blip r:embed="rId3"/>
          <a:stretch>
            <a:fillRect/>
          </a:stretch>
        </p:blipFill>
        <p:spPr>
          <a:xfrm>
            <a:off x="10424090" y="156116"/>
            <a:ext cx="1450974" cy="1426588"/>
          </a:xfrm>
          <a:prstGeom prst="rect">
            <a:avLst/>
          </a:prstGeom>
        </p:spPr>
      </p:pic>
      <p:pic>
        <p:nvPicPr>
          <p:cNvPr id="6" name="Picture 5">
            <a:extLst>
              <a:ext uri="{FF2B5EF4-FFF2-40B4-BE49-F238E27FC236}">
                <a16:creationId xmlns:a16="http://schemas.microsoft.com/office/drawing/2014/main" id="{60B1C024-64AB-F9E5-2FAC-208B9BC1F10C}"/>
              </a:ext>
            </a:extLst>
          </p:cNvPr>
          <p:cNvPicPr>
            <a:picLocks noChangeAspect="1"/>
          </p:cNvPicPr>
          <p:nvPr/>
        </p:nvPicPr>
        <p:blipFill>
          <a:blip r:embed="rId4"/>
          <a:stretch>
            <a:fillRect/>
          </a:stretch>
        </p:blipFill>
        <p:spPr>
          <a:xfrm>
            <a:off x="6772518" y="1608833"/>
            <a:ext cx="4797690" cy="2914399"/>
          </a:xfrm>
          <a:prstGeom prst="rect">
            <a:avLst/>
          </a:prstGeom>
        </p:spPr>
      </p:pic>
    </p:spTree>
    <p:extLst>
      <p:ext uri="{BB962C8B-B14F-4D97-AF65-F5344CB8AC3E}">
        <p14:creationId xmlns:p14="http://schemas.microsoft.com/office/powerpoint/2010/main" val="352135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3FC0E-93C2-E178-DDE5-F1B9C5CD727E}"/>
              </a:ext>
            </a:extLst>
          </p:cNvPr>
          <p:cNvSpPr>
            <a:spLocks noGrp="1"/>
          </p:cNvSpPr>
          <p:nvPr>
            <p:ph type="title"/>
          </p:nvPr>
        </p:nvSpPr>
        <p:spPr>
          <a:xfrm>
            <a:off x="179832" y="194437"/>
            <a:ext cx="11829288" cy="1325563"/>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8 –</a:t>
            </a:r>
          </a:p>
        </p:txBody>
      </p:sp>
      <p:sp>
        <p:nvSpPr>
          <p:cNvPr id="3" name="Content Placeholder 2">
            <a:extLst>
              <a:ext uri="{FF2B5EF4-FFF2-40B4-BE49-F238E27FC236}">
                <a16:creationId xmlns:a16="http://schemas.microsoft.com/office/drawing/2014/main" id="{F2637247-BA5C-172D-285E-437DA44AB995}"/>
              </a:ext>
            </a:extLst>
          </p:cNvPr>
          <p:cNvSpPr>
            <a:spLocks noGrp="1"/>
          </p:cNvSpPr>
          <p:nvPr>
            <p:ph idx="1"/>
          </p:nvPr>
        </p:nvSpPr>
        <p:spPr>
          <a:xfrm>
            <a:off x="179832" y="1493926"/>
            <a:ext cx="11829288" cy="5272634"/>
          </a:xfrm>
        </p:spPr>
        <p:txBody>
          <a:bodyPr>
            <a:noAutofit/>
          </a:bodyPr>
          <a:lstStyle/>
          <a:p>
            <a:pPr marL="0" indent="0">
              <a:buNone/>
            </a:pPr>
            <a:r>
              <a:rPr lang="en-US" sz="1600" b="1" dirty="0">
                <a:solidFill>
                  <a:srgbClr val="FF00FF"/>
                </a:solidFill>
                <a:latin typeface="Times New Roman" panose="02020603050405020304" pitchFamily="18" charset="0"/>
                <a:cs typeface="Times New Roman" panose="02020603050405020304" pitchFamily="18" charset="0"/>
              </a:rPr>
              <a:t>t-RNA   (Transfer RNA )</a:t>
            </a:r>
          </a:p>
          <a:p>
            <a:pPr marL="0" indent="0">
              <a:buNone/>
            </a:pPr>
            <a:r>
              <a:rPr lang="en-US" sz="1600" b="1" dirty="0">
                <a:solidFill>
                  <a:srgbClr val="FF00FF"/>
                </a:solidFill>
                <a:latin typeface="Times New Roman" panose="02020603050405020304" pitchFamily="18" charset="0"/>
                <a:cs typeface="Times New Roman" panose="02020603050405020304" pitchFamily="18" charset="0"/>
              </a:rPr>
              <a:t>► Single stranded molecule containing 80 nucleotides in the shape of a cloverleaf</a:t>
            </a:r>
          </a:p>
          <a:p>
            <a:pPr marL="0" indent="0">
              <a:buNone/>
            </a:pPr>
            <a:r>
              <a:rPr lang="en-US" sz="1600" b="1" dirty="0">
                <a:solidFill>
                  <a:srgbClr val="FF00FF"/>
                </a:solidFill>
                <a:latin typeface="Times New Roman" panose="02020603050405020304" pitchFamily="18" charset="0"/>
                <a:cs typeface="Times New Roman" panose="02020603050405020304" pitchFamily="18" charset="0"/>
              </a:rPr>
              <a:t>►Carries amino acids in the cytoplasm to ribosomes for protein assembly</a:t>
            </a:r>
          </a:p>
          <a:p>
            <a:pPr marL="0" indent="0">
              <a:buNone/>
            </a:pPr>
            <a:r>
              <a:rPr lang="en-US" sz="1600" b="1" dirty="0">
                <a:solidFill>
                  <a:srgbClr val="FF00FF"/>
                </a:solidFill>
                <a:latin typeface="Times New Roman" panose="02020603050405020304" pitchFamily="18" charset="0"/>
                <a:cs typeface="Times New Roman" panose="02020603050405020304" pitchFamily="18" charset="0"/>
              </a:rPr>
              <a:t>►Three bases on t-RNA that are complementary to a codon on mRNA are called anticodons (e.g.</a:t>
            </a:r>
          </a:p>
          <a:p>
            <a:pPr marL="0" indent="0">
              <a:buNone/>
            </a:pPr>
            <a:r>
              <a:rPr lang="en-US" sz="1600" b="1" dirty="0">
                <a:solidFill>
                  <a:srgbClr val="FF00FF"/>
                </a:solidFill>
                <a:latin typeface="Times New Roman" panose="02020603050405020304" pitchFamily="18" charset="0"/>
                <a:cs typeface="Times New Roman" panose="02020603050405020304" pitchFamily="18" charset="0"/>
              </a:rPr>
              <a:t>      codon- UUA; anticodon- AAU)</a:t>
            </a:r>
          </a:p>
          <a:p>
            <a:pPr marL="0" indent="0">
              <a:buNone/>
            </a:pPr>
            <a:r>
              <a:rPr lang="en-US" sz="1600" b="1" dirty="0">
                <a:solidFill>
                  <a:srgbClr val="FF00FF"/>
                </a:solidFill>
                <a:latin typeface="Times New Roman" panose="02020603050405020304" pitchFamily="18" charset="0"/>
                <a:cs typeface="Times New Roman" panose="02020603050405020304" pitchFamily="18" charset="0"/>
              </a:rPr>
              <a:t>►Amino Acid attachment site across from anticodon site on t-RNA</a:t>
            </a:r>
          </a:p>
          <a:p>
            <a:pPr marL="0" indent="0">
              <a:buNone/>
            </a:pPr>
            <a:r>
              <a:rPr lang="en-US" sz="1600" b="1" dirty="0">
                <a:solidFill>
                  <a:srgbClr val="FF00FF"/>
                </a:solidFill>
                <a:latin typeface="Times New Roman" panose="02020603050405020304" pitchFamily="18" charset="0"/>
                <a:cs typeface="Times New Roman" panose="02020603050405020304" pitchFamily="18" charset="0"/>
              </a:rPr>
              <a:t>►Enters a ribosome &amp; reads mRNA codons and links together correct sequence of amino acids to make a </a:t>
            </a:r>
          </a:p>
          <a:p>
            <a:pPr marL="0" indent="0">
              <a:buNone/>
            </a:pPr>
            <a:r>
              <a:rPr lang="en-US" sz="1600" b="1" dirty="0">
                <a:solidFill>
                  <a:srgbClr val="FF00FF"/>
                </a:solidFill>
                <a:latin typeface="Times New Roman" panose="02020603050405020304" pitchFamily="18" charset="0"/>
                <a:cs typeface="Times New Roman" panose="02020603050405020304" pitchFamily="18" charset="0"/>
              </a:rPr>
              <a:t>    protein.</a:t>
            </a:r>
          </a:p>
          <a:p>
            <a:pPr marL="0" indent="0">
              <a:buNone/>
            </a:pPr>
            <a:r>
              <a:rPr lang="en-US" sz="2000" b="1" dirty="0">
                <a:solidFill>
                  <a:srgbClr val="990033"/>
                </a:solidFill>
                <a:effectLst/>
                <a:latin typeface="Times New Roman" panose="02020603050405020304" pitchFamily="18" charset="0"/>
                <a:ea typeface="Times New Roman" panose="02020603050405020304" pitchFamily="18" charset="0"/>
                <a:cs typeface="Times New Roman" panose="02020603050405020304" pitchFamily="18" charset="0"/>
              </a:rPr>
              <a:t>r-RNA</a:t>
            </a:r>
          </a:p>
          <a:p>
            <a:pPr marL="0" indent="0">
              <a:buNone/>
            </a:pPr>
            <a:r>
              <a:rPr lang="en-US" sz="1600" b="1" dirty="0">
                <a:solidFill>
                  <a:srgbClr val="990033"/>
                </a:solidFill>
                <a:effectLst/>
                <a:latin typeface="Times New Roman" panose="02020603050405020304" pitchFamily="18" charset="0"/>
                <a:ea typeface="Times New Roman" panose="02020603050405020304" pitchFamily="18" charset="0"/>
              </a:rPr>
              <a:t>•Ribosomal RNA</a:t>
            </a:r>
          </a:p>
          <a:p>
            <a:pPr marL="0" indent="0">
              <a:buNone/>
            </a:pPr>
            <a:r>
              <a:rPr lang="en-US" sz="1600" b="1" dirty="0">
                <a:solidFill>
                  <a:srgbClr val="990033"/>
                </a:solidFill>
                <a:effectLst/>
                <a:latin typeface="Times New Roman" panose="02020603050405020304" pitchFamily="18" charset="0"/>
                <a:ea typeface="Times New Roman" panose="02020603050405020304" pitchFamily="18" charset="0"/>
              </a:rPr>
              <a:t>•Globular shape</a:t>
            </a:r>
          </a:p>
          <a:p>
            <a:pPr marL="0" indent="0">
              <a:buNone/>
            </a:pPr>
            <a:r>
              <a:rPr lang="en-US" sz="1600" b="1" dirty="0">
                <a:solidFill>
                  <a:srgbClr val="990033"/>
                </a:solidFill>
                <a:effectLst/>
                <a:latin typeface="Times New Roman" panose="02020603050405020304" pitchFamily="18" charset="0"/>
                <a:ea typeface="Times New Roman" panose="02020603050405020304" pitchFamily="18" charset="0"/>
              </a:rPr>
              <a:t>•Helps make up the structure of the ribosomes  </a:t>
            </a:r>
          </a:p>
          <a:p>
            <a:pPr marL="0" indent="0">
              <a:buNone/>
            </a:pPr>
            <a:r>
              <a:rPr lang="en-US" sz="1600" b="1" dirty="0">
                <a:solidFill>
                  <a:srgbClr val="990033"/>
                </a:solidFill>
                <a:effectLst/>
                <a:latin typeface="Times New Roman" panose="02020603050405020304" pitchFamily="18" charset="0"/>
                <a:ea typeface="Times New Roman" panose="02020603050405020304" pitchFamily="18" charset="0"/>
              </a:rPr>
              <a:t>•rRNA &amp; protein make up the large &amp; small subunits of ribosomes</a:t>
            </a:r>
          </a:p>
          <a:p>
            <a:pPr marL="0" indent="0">
              <a:buNone/>
            </a:pPr>
            <a:r>
              <a:rPr lang="en-US" sz="1600" b="1" dirty="0">
                <a:solidFill>
                  <a:srgbClr val="990033"/>
                </a:solidFill>
                <a:effectLst/>
                <a:latin typeface="Times New Roman" panose="02020603050405020304" pitchFamily="18" charset="0"/>
                <a:ea typeface="Times New Roman" panose="02020603050405020304" pitchFamily="18" charset="0"/>
              </a:rPr>
              <a:t>•Ribosomes are the site of translation (making polypeptides)</a:t>
            </a:r>
          </a:p>
          <a:p>
            <a:pPr marL="0" indent="0">
              <a:buNone/>
            </a:pPr>
            <a:r>
              <a:rPr lang="en-US" sz="1600" b="1" dirty="0">
                <a:solidFill>
                  <a:srgbClr val="990033"/>
                </a:solidFill>
                <a:effectLst/>
                <a:latin typeface="Times New Roman" panose="02020603050405020304" pitchFamily="18" charset="0"/>
                <a:ea typeface="Times New Roman" panose="02020603050405020304" pitchFamily="18" charset="0"/>
              </a:rPr>
              <a:t>•Aids in moving ribosomes along the mRNA strand as amino acids are linked together to make a protein</a:t>
            </a:r>
          </a:p>
          <a:p>
            <a:pPr marL="0" indent="0">
              <a:buNone/>
            </a:pPr>
            <a:endParaRPr lang="en-US" sz="1600" b="1" dirty="0">
              <a:solidFill>
                <a:srgbClr val="990033"/>
              </a:solidFill>
              <a:effectLst/>
              <a:latin typeface="Times New Roman" panose="02020603050405020304" pitchFamily="18" charset="0"/>
              <a:ea typeface="Times New Roman" panose="02020603050405020304" pitchFamily="18" charset="0"/>
            </a:endParaRPr>
          </a:p>
          <a:p>
            <a:pPr marL="0" indent="0">
              <a:buNone/>
            </a:pPr>
            <a:r>
              <a:rPr lang="en-US" sz="1600" b="1" dirty="0">
                <a:solidFill>
                  <a:srgbClr val="FF00FF"/>
                </a:solidFill>
                <a:latin typeface="Times New Roman" panose="02020603050405020304" pitchFamily="18" charset="0"/>
                <a:cs typeface="Times New Roman" panose="02020603050405020304" pitchFamily="18" charset="0"/>
              </a:rPr>
              <a:t>  </a:t>
            </a:r>
          </a:p>
          <a:p>
            <a:pPr marL="0" indent="0">
              <a:buNone/>
            </a:pPr>
            <a:endParaRPr lang="en-US" sz="1600" b="1" dirty="0">
              <a:solidFill>
                <a:srgbClr val="FF00FF"/>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00DF8F4-84DB-1111-1EC2-FBAA388A1B11}"/>
              </a:ext>
            </a:extLst>
          </p:cNvPr>
          <p:cNvPicPr>
            <a:picLocks noChangeAspect="1"/>
          </p:cNvPicPr>
          <p:nvPr/>
        </p:nvPicPr>
        <p:blipFill>
          <a:blip r:embed="rId2"/>
          <a:stretch>
            <a:fillRect/>
          </a:stretch>
        </p:blipFill>
        <p:spPr>
          <a:xfrm>
            <a:off x="316936" y="189268"/>
            <a:ext cx="1292464" cy="1304657"/>
          </a:xfrm>
          <a:prstGeom prst="rect">
            <a:avLst/>
          </a:prstGeom>
        </p:spPr>
      </p:pic>
      <p:pic>
        <p:nvPicPr>
          <p:cNvPr id="6" name="Picture 5">
            <a:extLst>
              <a:ext uri="{FF2B5EF4-FFF2-40B4-BE49-F238E27FC236}">
                <a16:creationId xmlns:a16="http://schemas.microsoft.com/office/drawing/2014/main" id="{D7D8DE61-73A5-C0B1-7FFF-ABDA0F70DB3C}"/>
              </a:ext>
            </a:extLst>
          </p:cNvPr>
          <p:cNvPicPr>
            <a:picLocks noChangeAspect="1"/>
          </p:cNvPicPr>
          <p:nvPr/>
        </p:nvPicPr>
        <p:blipFill>
          <a:blip r:embed="rId3"/>
          <a:stretch>
            <a:fillRect/>
          </a:stretch>
        </p:blipFill>
        <p:spPr>
          <a:xfrm>
            <a:off x="10424090" y="156116"/>
            <a:ext cx="1450974" cy="1426588"/>
          </a:xfrm>
          <a:prstGeom prst="rect">
            <a:avLst/>
          </a:prstGeom>
        </p:spPr>
      </p:pic>
    </p:spTree>
    <p:extLst>
      <p:ext uri="{BB962C8B-B14F-4D97-AF65-F5344CB8AC3E}">
        <p14:creationId xmlns:p14="http://schemas.microsoft.com/office/powerpoint/2010/main" val="139100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E6A9D-0517-F1F7-FAE6-BEE0247AE687}"/>
              </a:ext>
            </a:extLst>
          </p:cNvPr>
          <p:cNvSpPr>
            <a:spLocks noGrp="1"/>
          </p:cNvSpPr>
          <p:nvPr>
            <p:ph type="title"/>
          </p:nvPr>
        </p:nvSpPr>
        <p:spPr>
          <a:xfrm>
            <a:off x="143256" y="170053"/>
            <a:ext cx="11817096" cy="1325563"/>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8 –</a:t>
            </a:r>
          </a:p>
        </p:txBody>
      </p:sp>
      <p:sp>
        <p:nvSpPr>
          <p:cNvPr id="3" name="Content Placeholder 2">
            <a:extLst>
              <a:ext uri="{FF2B5EF4-FFF2-40B4-BE49-F238E27FC236}">
                <a16:creationId xmlns:a16="http://schemas.microsoft.com/office/drawing/2014/main" id="{8C1019C0-2DFE-D8FA-6AD0-83300CC941E4}"/>
              </a:ext>
            </a:extLst>
          </p:cNvPr>
          <p:cNvSpPr>
            <a:spLocks noGrp="1"/>
          </p:cNvSpPr>
          <p:nvPr>
            <p:ph idx="1"/>
          </p:nvPr>
        </p:nvSpPr>
        <p:spPr>
          <a:xfrm>
            <a:off x="143256" y="1581785"/>
            <a:ext cx="11817096" cy="5106162"/>
          </a:xfrm>
        </p:spPr>
        <p:txBody>
          <a:bodyPr>
            <a:normAutofit/>
          </a:bodyPr>
          <a:lstStyle/>
          <a:p>
            <a:pPr marL="0" indent="0">
              <a:buNone/>
            </a:pPr>
            <a:r>
              <a:rPr lang="en-US" sz="2000" b="1" dirty="0">
                <a:solidFill>
                  <a:srgbClr val="C00000"/>
                </a:solidFill>
                <a:latin typeface="Times New Roman" panose="02020603050405020304" pitchFamily="18" charset="0"/>
                <a:cs typeface="Times New Roman" panose="02020603050405020304" pitchFamily="18" charset="0"/>
              </a:rPr>
              <a:t>DNA Replication</a:t>
            </a:r>
          </a:p>
          <a:p>
            <a:pPr marL="0" indent="0">
              <a:buNone/>
            </a:pPr>
            <a:r>
              <a:rPr lang="en-US" sz="2000" b="1" dirty="0">
                <a:solidFill>
                  <a:srgbClr val="C00000"/>
                </a:solidFill>
                <a:latin typeface="Times New Roman" panose="02020603050405020304" pitchFamily="18" charset="0"/>
                <a:cs typeface="Times New Roman" panose="02020603050405020304" pitchFamily="18" charset="0"/>
              </a:rPr>
              <a:t>Replication is the process by which a double-stranded DNA molecule is copied to produce two identical DNA molecules.</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Occurs during S phase of interphase before cell division </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Each strand of the double-stranded DNA molecule serves as a template for the synthesis of the new DNA   molecule.</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DNA are antiparallel – they have opposite directions    </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The double stranded DNA molecule should be unwounded prior to undergoing the replication. </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DNA replication occurs in a semi-conservative manner which means that each newly-synthesized, double-stranded DNA molecule contains an old DNA molecule.</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The process of DNA replication, include three steps are initiation, elongation and termination.</a:t>
            </a:r>
          </a:p>
          <a:p>
            <a:pPr marL="0" indent="0">
              <a:buNone/>
            </a:pPr>
            <a:r>
              <a:rPr lang="en-US" sz="2000" b="1" dirty="0">
                <a:solidFill>
                  <a:srgbClr val="C00000"/>
                </a:solidFill>
                <a:latin typeface="Times New Roman" panose="02020603050405020304" pitchFamily="18" charset="0"/>
                <a:cs typeface="Times New Roman" panose="02020603050405020304" pitchFamily="18" charset="0"/>
              </a:rPr>
              <a:t>There were three basic models for DNA replication </a:t>
            </a:r>
          </a:p>
        </p:txBody>
      </p:sp>
      <p:pic>
        <p:nvPicPr>
          <p:cNvPr id="4" name="Picture 3">
            <a:extLst>
              <a:ext uri="{FF2B5EF4-FFF2-40B4-BE49-F238E27FC236}">
                <a16:creationId xmlns:a16="http://schemas.microsoft.com/office/drawing/2014/main" id="{70BED739-E0BD-D30C-050E-50768D464CDE}"/>
              </a:ext>
            </a:extLst>
          </p:cNvPr>
          <p:cNvPicPr>
            <a:picLocks noChangeAspect="1"/>
          </p:cNvPicPr>
          <p:nvPr/>
        </p:nvPicPr>
        <p:blipFill>
          <a:blip r:embed="rId2"/>
          <a:stretch>
            <a:fillRect/>
          </a:stretch>
        </p:blipFill>
        <p:spPr>
          <a:xfrm>
            <a:off x="316936" y="189268"/>
            <a:ext cx="1292464" cy="1304657"/>
          </a:xfrm>
          <a:prstGeom prst="rect">
            <a:avLst/>
          </a:prstGeom>
        </p:spPr>
      </p:pic>
      <p:pic>
        <p:nvPicPr>
          <p:cNvPr id="5" name="Picture 4">
            <a:extLst>
              <a:ext uri="{FF2B5EF4-FFF2-40B4-BE49-F238E27FC236}">
                <a16:creationId xmlns:a16="http://schemas.microsoft.com/office/drawing/2014/main" id="{2A5796A6-B82E-29DC-E228-A3AAFF01FFF2}"/>
              </a:ext>
            </a:extLst>
          </p:cNvPr>
          <p:cNvPicPr>
            <a:picLocks noChangeAspect="1"/>
          </p:cNvPicPr>
          <p:nvPr/>
        </p:nvPicPr>
        <p:blipFill>
          <a:blip r:embed="rId3"/>
          <a:stretch>
            <a:fillRect/>
          </a:stretch>
        </p:blipFill>
        <p:spPr>
          <a:xfrm>
            <a:off x="10424090" y="156116"/>
            <a:ext cx="1450974" cy="1426588"/>
          </a:xfrm>
          <a:prstGeom prst="rect">
            <a:avLst/>
          </a:prstGeom>
        </p:spPr>
      </p:pic>
    </p:spTree>
    <p:extLst>
      <p:ext uri="{BB962C8B-B14F-4D97-AF65-F5344CB8AC3E}">
        <p14:creationId xmlns:p14="http://schemas.microsoft.com/office/powerpoint/2010/main" val="85923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8821-07F3-366C-B948-6AF29FE5D347}"/>
              </a:ext>
            </a:extLst>
          </p:cNvPr>
          <p:cNvSpPr>
            <a:spLocks noGrp="1"/>
          </p:cNvSpPr>
          <p:nvPr>
            <p:ph type="title"/>
          </p:nvPr>
        </p:nvSpPr>
        <p:spPr>
          <a:xfrm>
            <a:off x="86031" y="232390"/>
            <a:ext cx="11904407" cy="1325563"/>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8 –</a:t>
            </a:r>
          </a:p>
        </p:txBody>
      </p:sp>
      <p:sp>
        <p:nvSpPr>
          <p:cNvPr id="3" name="Content Placeholder 2">
            <a:extLst>
              <a:ext uri="{FF2B5EF4-FFF2-40B4-BE49-F238E27FC236}">
                <a16:creationId xmlns:a16="http://schemas.microsoft.com/office/drawing/2014/main" id="{718B99B7-157B-5175-2D35-475A8D84C978}"/>
              </a:ext>
            </a:extLst>
          </p:cNvPr>
          <p:cNvSpPr>
            <a:spLocks noGrp="1"/>
          </p:cNvSpPr>
          <p:nvPr>
            <p:ph idx="1"/>
          </p:nvPr>
        </p:nvSpPr>
        <p:spPr>
          <a:xfrm>
            <a:off x="113070" y="1692890"/>
            <a:ext cx="11877368" cy="4932720"/>
          </a:xfrm>
        </p:spPr>
        <p:txBody>
          <a:bodyPr>
            <a:normAutofit/>
          </a:bodyPr>
          <a:lstStyle/>
          <a:p>
            <a:pPr marL="0" indent="0">
              <a:buNone/>
            </a:pPr>
            <a:r>
              <a:rPr lang="en-US" sz="2400" b="1" dirty="0">
                <a:solidFill>
                  <a:srgbClr val="FF0000"/>
                </a:solidFill>
                <a:latin typeface="Times New Roman" panose="02020603050405020304" pitchFamily="18" charset="0"/>
                <a:cs typeface="Times New Roman" panose="02020603050405020304" pitchFamily="18" charset="0"/>
              </a:rPr>
              <a:t>1. Conservative:</a:t>
            </a:r>
            <a:r>
              <a:rPr lang="en-US" sz="2000" b="1" dirty="0">
                <a:latin typeface="Times New Roman" panose="02020603050405020304" pitchFamily="18" charset="0"/>
                <a:cs typeface="Times New Roman" panose="02020603050405020304" pitchFamily="18" charset="0"/>
              </a:rPr>
              <a:t> In this model, DNA replication results in one molecule that consists of both original DNA strands (identical to the original DNA molecule) and another molecule that consists of two new strands (with exactly the same sequences as the original molecule).</a:t>
            </a:r>
          </a:p>
          <a:p>
            <a:pPr marL="0" indent="0">
              <a:buNone/>
            </a:pPr>
            <a:r>
              <a:rPr lang="en-US" sz="2400" b="1" dirty="0">
                <a:solidFill>
                  <a:srgbClr val="FF0000"/>
                </a:solidFill>
                <a:latin typeface="Times New Roman" panose="02020603050405020304" pitchFamily="18" charset="0"/>
                <a:cs typeface="Times New Roman" panose="02020603050405020304" pitchFamily="18" charset="0"/>
              </a:rPr>
              <a:t>2. Semi-conservative: </a:t>
            </a:r>
            <a:r>
              <a:rPr lang="en-US" sz="2000" b="1" dirty="0">
                <a:latin typeface="Times New Roman" panose="02020603050405020304" pitchFamily="18" charset="0"/>
                <a:cs typeface="Times New Roman" panose="02020603050405020304" pitchFamily="18" charset="0"/>
              </a:rPr>
              <a:t>In this model, whole double-stranded molecule could act as a template for the synthesis of a completely new double-stranded molecule, complementary strand. This results in two DNA molecules with one original strand and one new strand.  </a:t>
            </a:r>
          </a:p>
          <a:p>
            <a:pPr marL="0" indent="0">
              <a:buNone/>
            </a:pPr>
            <a:r>
              <a:rPr lang="en-US" sz="2400" b="1" dirty="0">
                <a:solidFill>
                  <a:srgbClr val="FF0000"/>
                </a:solidFill>
                <a:latin typeface="Times New Roman" panose="02020603050405020304" pitchFamily="18" charset="0"/>
                <a:cs typeface="Times New Roman" panose="02020603050405020304" pitchFamily="18" charset="0"/>
              </a:rPr>
              <a:t>3.  Dispersive: </a:t>
            </a:r>
            <a:r>
              <a:rPr lang="en-US" sz="2000" b="1" dirty="0">
                <a:latin typeface="Times New Roman" panose="02020603050405020304" pitchFamily="18" charset="0"/>
                <a:cs typeface="Times New Roman" panose="02020603050405020304" pitchFamily="18" charset="0"/>
              </a:rPr>
              <a:t>In the dispersive model, DNA replication results in two DNA molecules that are mixtures, or “hybrids,” of parental and daughter DNA. In this model, each individual strand is a patchwork of original and new DNA</a:t>
            </a:r>
          </a:p>
          <a:p>
            <a:pPr marL="0" indent="0">
              <a:buNone/>
            </a:pPr>
            <a:endParaRPr lang="en-US" sz="20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1C1FA7F-14D5-825C-0A77-E480B3C8D9AF}"/>
              </a:ext>
            </a:extLst>
          </p:cNvPr>
          <p:cNvPicPr>
            <a:picLocks noChangeAspect="1"/>
          </p:cNvPicPr>
          <p:nvPr/>
        </p:nvPicPr>
        <p:blipFill>
          <a:blip r:embed="rId2"/>
          <a:stretch>
            <a:fillRect/>
          </a:stretch>
        </p:blipFill>
        <p:spPr>
          <a:xfrm>
            <a:off x="316936" y="189268"/>
            <a:ext cx="1292464" cy="1304657"/>
          </a:xfrm>
          <a:prstGeom prst="rect">
            <a:avLst/>
          </a:prstGeom>
        </p:spPr>
      </p:pic>
      <p:pic>
        <p:nvPicPr>
          <p:cNvPr id="5" name="Picture 4">
            <a:extLst>
              <a:ext uri="{FF2B5EF4-FFF2-40B4-BE49-F238E27FC236}">
                <a16:creationId xmlns:a16="http://schemas.microsoft.com/office/drawing/2014/main" id="{9B5855B0-D1B2-D5A7-B8F4-0B7B4F782497}"/>
              </a:ext>
            </a:extLst>
          </p:cNvPr>
          <p:cNvPicPr>
            <a:picLocks noChangeAspect="1"/>
          </p:cNvPicPr>
          <p:nvPr/>
        </p:nvPicPr>
        <p:blipFill>
          <a:blip r:embed="rId3"/>
          <a:stretch>
            <a:fillRect/>
          </a:stretch>
        </p:blipFill>
        <p:spPr>
          <a:xfrm>
            <a:off x="10424090" y="156116"/>
            <a:ext cx="1450974" cy="1426588"/>
          </a:xfrm>
          <a:prstGeom prst="rect">
            <a:avLst/>
          </a:prstGeom>
        </p:spPr>
      </p:pic>
    </p:spTree>
    <p:extLst>
      <p:ext uri="{BB962C8B-B14F-4D97-AF65-F5344CB8AC3E}">
        <p14:creationId xmlns:p14="http://schemas.microsoft.com/office/powerpoint/2010/main" val="1591593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DEF14-15B3-E36A-B4D6-4FE6E1AEF52F}"/>
              </a:ext>
            </a:extLst>
          </p:cNvPr>
          <p:cNvSpPr>
            <a:spLocks noGrp="1"/>
          </p:cNvSpPr>
          <p:nvPr>
            <p:ph type="title"/>
          </p:nvPr>
        </p:nvSpPr>
        <p:spPr>
          <a:xfrm>
            <a:off x="189270" y="217641"/>
            <a:ext cx="11845413" cy="1607984"/>
          </a:xfrm>
        </p:spPr>
        <p:txBody>
          <a:bodyPr>
            <a:normAutofit/>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8 –</a:t>
            </a:r>
          </a:p>
        </p:txBody>
      </p:sp>
      <p:pic>
        <p:nvPicPr>
          <p:cNvPr id="4" name="Picture 3">
            <a:extLst>
              <a:ext uri="{FF2B5EF4-FFF2-40B4-BE49-F238E27FC236}">
                <a16:creationId xmlns:a16="http://schemas.microsoft.com/office/drawing/2014/main" id="{7340CB62-4F3E-A548-7699-2E3D955D776C}"/>
              </a:ext>
            </a:extLst>
          </p:cNvPr>
          <p:cNvPicPr>
            <a:picLocks noChangeAspect="1"/>
          </p:cNvPicPr>
          <p:nvPr/>
        </p:nvPicPr>
        <p:blipFill>
          <a:blip r:embed="rId2"/>
          <a:stretch>
            <a:fillRect/>
          </a:stretch>
        </p:blipFill>
        <p:spPr>
          <a:xfrm>
            <a:off x="316936" y="189268"/>
            <a:ext cx="1292464" cy="1304657"/>
          </a:xfrm>
          <a:prstGeom prst="rect">
            <a:avLst/>
          </a:prstGeom>
        </p:spPr>
      </p:pic>
      <p:pic>
        <p:nvPicPr>
          <p:cNvPr id="5" name="Picture 4">
            <a:extLst>
              <a:ext uri="{FF2B5EF4-FFF2-40B4-BE49-F238E27FC236}">
                <a16:creationId xmlns:a16="http://schemas.microsoft.com/office/drawing/2014/main" id="{792D301A-E64E-5F50-5E2A-7A26C820F816}"/>
              </a:ext>
            </a:extLst>
          </p:cNvPr>
          <p:cNvPicPr>
            <a:picLocks noChangeAspect="1"/>
          </p:cNvPicPr>
          <p:nvPr/>
        </p:nvPicPr>
        <p:blipFill>
          <a:blip r:embed="rId3"/>
          <a:stretch>
            <a:fillRect/>
          </a:stretch>
        </p:blipFill>
        <p:spPr>
          <a:xfrm>
            <a:off x="10424090" y="156116"/>
            <a:ext cx="1450974" cy="1426588"/>
          </a:xfrm>
          <a:prstGeom prst="rect">
            <a:avLst/>
          </a:prstGeom>
        </p:spPr>
      </p:pic>
      <p:sp>
        <p:nvSpPr>
          <p:cNvPr id="8" name="Content Placeholder 7">
            <a:extLst>
              <a:ext uri="{FF2B5EF4-FFF2-40B4-BE49-F238E27FC236}">
                <a16:creationId xmlns:a16="http://schemas.microsoft.com/office/drawing/2014/main" id="{30DD84EA-3CA3-20B5-B453-9DA99C3EF22D}"/>
              </a:ext>
            </a:extLst>
          </p:cNvPr>
          <p:cNvSpPr>
            <a:spLocks noGrp="1"/>
          </p:cNvSpPr>
          <p:nvPr>
            <p:ph idx="1"/>
          </p:nvPr>
        </p:nvSpPr>
        <p:spPr>
          <a:xfrm>
            <a:off x="157317" y="1825625"/>
            <a:ext cx="11877365" cy="4876258"/>
          </a:xfrm>
        </p:spPr>
        <p:txBody>
          <a:bodyPr>
            <a:normAutofit fontScale="92500" lnSpcReduction="20000"/>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sz="3000" b="1" dirty="0">
                <a:solidFill>
                  <a:srgbClr val="6600CC"/>
                </a:solidFill>
                <a:latin typeface="Times New Roman" panose="02020603050405020304" pitchFamily="18" charset="0"/>
                <a:cs typeface="Times New Roman" panose="02020603050405020304" pitchFamily="18" charset="0"/>
              </a:rPr>
              <a:t>Steps of DNA replication</a:t>
            </a:r>
          </a:p>
          <a:p>
            <a:pPr marL="0" indent="0">
              <a:buNone/>
            </a:pPr>
            <a:r>
              <a:rPr lang="en-US" b="1" dirty="0">
                <a:latin typeface="Times New Roman" panose="02020603050405020304" pitchFamily="18" charset="0"/>
                <a:cs typeface="Times New Roman" panose="02020603050405020304" pitchFamily="18" charset="0"/>
              </a:rPr>
              <a:t>►Initiation </a:t>
            </a:r>
          </a:p>
          <a:p>
            <a:pPr marL="0" indent="0">
              <a:buNone/>
            </a:pPr>
            <a:r>
              <a:rPr lang="en-US" b="1" dirty="0">
                <a:latin typeface="Times New Roman" panose="02020603050405020304" pitchFamily="18" charset="0"/>
                <a:cs typeface="Times New Roman" panose="02020603050405020304" pitchFamily="18" charset="0"/>
              </a:rPr>
              <a:t>► Begins at special sites along DNA called origins of replication where 2 strands open &amp; separate making  a replication fork</a:t>
            </a:r>
          </a:p>
          <a:p>
            <a:pPr marL="0" indent="0">
              <a:buNone/>
            </a:pPr>
            <a:r>
              <a:rPr lang="en-US" b="1" dirty="0">
                <a:latin typeface="Times New Roman" panose="02020603050405020304" pitchFamily="18" charset="0"/>
                <a:cs typeface="Times New Roman" panose="02020603050405020304" pitchFamily="18" charset="0"/>
              </a:rPr>
              <a:t>► DNA helicase (enzyme) uncoils &amp; breaks the weak hydrogen bonds between complementary bases (strands separate)</a:t>
            </a:r>
          </a:p>
          <a:p>
            <a:pPr marL="0" indent="0">
              <a:buNone/>
            </a:pPr>
            <a:endParaRPr lang="en-US" b="1" dirty="0"/>
          </a:p>
        </p:txBody>
      </p:sp>
      <p:pic>
        <p:nvPicPr>
          <p:cNvPr id="9" name="Picture 8">
            <a:extLst>
              <a:ext uri="{FF2B5EF4-FFF2-40B4-BE49-F238E27FC236}">
                <a16:creationId xmlns:a16="http://schemas.microsoft.com/office/drawing/2014/main" id="{84BC235B-B5BD-07BD-035A-6F0F7EC6BE4D}"/>
              </a:ext>
            </a:extLst>
          </p:cNvPr>
          <p:cNvPicPr>
            <a:picLocks noChangeAspect="1"/>
          </p:cNvPicPr>
          <p:nvPr/>
        </p:nvPicPr>
        <p:blipFill>
          <a:blip r:embed="rId4"/>
          <a:stretch>
            <a:fillRect/>
          </a:stretch>
        </p:blipFill>
        <p:spPr>
          <a:xfrm>
            <a:off x="4144297" y="1825624"/>
            <a:ext cx="7567625" cy="3041343"/>
          </a:xfrm>
          <a:prstGeom prst="rect">
            <a:avLst/>
          </a:prstGeom>
        </p:spPr>
      </p:pic>
    </p:spTree>
    <p:extLst>
      <p:ext uri="{BB962C8B-B14F-4D97-AF65-F5344CB8AC3E}">
        <p14:creationId xmlns:p14="http://schemas.microsoft.com/office/powerpoint/2010/main" val="1911721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1718</Words>
  <Application>Microsoft Office PowerPoint</Application>
  <PresentationFormat>Widescreen</PresentationFormat>
  <Paragraphs>120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Symbol</vt:lpstr>
      <vt:lpstr>Times New Roman</vt:lpstr>
      <vt:lpstr>Office Theme</vt:lpstr>
      <vt:lpstr>Department of Anesthesia Techniques    Title of the lecture:- Bone  &amp; Cartilage     Prof. Dr. Younis A. Alkhafaji                                   Younis.Abdulridha@uomus.edu.iq   Lecture – 8 –</vt:lpstr>
      <vt:lpstr>Department of Anesthesia Techniques    Title of the lecture:- Bone  &amp; Cartilage     Prof. Dr. Younis A. Alkhafaji                                   Younis.Abdulridha@uomus.edu.iq   Lecture – 8 –</vt:lpstr>
      <vt:lpstr>Department of Anesthesia Techniques    Title of the lecture:- Bone  &amp; Cartilage     Prof. Dr. Younis A. Alkhafaji                                   Younis.Abdulridha@uomus.edu.iq   Lecture – 8 –</vt:lpstr>
      <vt:lpstr>Department of Anesthesia Techniques    Title of the lecture:- Bone  &amp; Cartilage     Prof. Dr. Younis A. Alkhafaji                                 Younis.Abdulridha@uomus.edu.iq   Lecture – 8 –</vt:lpstr>
      <vt:lpstr>Department of Anesthesia Techniques   Title of the lecture:- Bone  &amp; Cartilage     Prof. Dr. Younis A. Alkhafaji                                 Younis.Abdulridha@uomus.edu.iq   Lecture – 8 –</vt:lpstr>
      <vt:lpstr>Department of Anesthesia Techniques   Title of the lecture:- Bone  &amp; Cartilage     Prof. Dr. Younis A. Alkhafaji                                 Younis.Abdulridha@uomus.edu.iq   Lecture – 8 –</vt:lpstr>
      <vt:lpstr>Department of Anesthesia Techniques  Title of the lecture:- Bone  &amp; Cartilage     Prof. Dr. Younis A. Alkhafaji                                 Younis.Abdulridha@uomus.edu.iq   Lecture – 8 –</vt:lpstr>
      <vt:lpstr>Department of Anesthesia Techniques  Title of the lecture:- Bone  &amp; Cartilage     Prof. Dr. Younis A. Alkhafaji                                 Younis.Abdulridha@uomus.edu.iq   Lecture – 8 –</vt:lpstr>
      <vt:lpstr>Department of Anesthesia Techniques  Title of the lecture:- Bone  &amp; Cartilage     Prof. Dr. Younis A. Alkhafaji                                 Younis.Abdulridha@uomus.edu.iq   Lecture – 8 –</vt:lpstr>
      <vt:lpstr>Department of Anesthesia Techniques  Title of the lecture:- Bone  &amp; Cartilage     Prof. Dr. Younis A. Alkhafaji                                 Younis.Abdulridha@uomus.edu.iq   Lecture – 8 </vt:lpstr>
      <vt:lpstr>Department of Anesthesia Techniques  Title of the lecture:- Bone  &amp; Cartilage     Prof. Dr. Younis A. Alkhafaji                                 Younis.Abdulridha@uomus.edu.iq   Lecture – 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Anesthesia Techniques    Title of the lecture:- Bone  &amp; Cartilage     Prof. Dr. Younis A. Alkhafaji                                   Younis.Abdulridha@uomus.edu.iq   Lecture – 8 –</dc:title>
  <dc:creator>younis</dc:creator>
  <cp:lastModifiedBy>younis</cp:lastModifiedBy>
  <cp:revision>2</cp:revision>
  <dcterms:created xsi:type="dcterms:W3CDTF">2024-02-02T14:51:47Z</dcterms:created>
  <dcterms:modified xsi:type="dcterms:W3CDTF">2024-02-02T19:05:41Z</dcterms:modified>
</cp:coreProperties>
</file>