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3" r:id="rId1"/>
  </p:sldMasterIdLst>
  <p:notesMasterIdLst>
    <p:notesMasterId r:id="rId17"/>
  </p:notesMasterIdLst>
  <p:sldIdLst>
    <p:sldId id="256" r:id="rId2"/>
    <p:sldId id="338" r:id="rId3"/>
    <p:sldId id="330" r:id="rId4"/>
    <p:sldId id="360" r:id="rId5"/>
    <p:sldId id="335" r:id="rId6"/>
    <p:sldId id="339" r:id="rId7"/>
    <p:sldId id="315" r:id="rId8"/>
    <p:sldId id="319" r:id="rId9"/>
    <p:sldId id="299" r:id="rId10"/>
    <p:sldId id="354" r:id="rId11"/>
    <p:sldId id="355" r:id="rId12"/>
    <p:sldId id="356" r:id="rId13"/>
    <p:sldId id="359" r:id="rId14"/>
    <p:sldId id="358" r:id="rId15"/>
    <p:sldId id="35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9900"/>
    <a:srgbClr val="FFCC00"/>
    <a:srgbClr val="ECE717"/>
    <a:srgbClr val="CC99FF"/>
    <a:srgbClr val="FFCC66"/>
    <a:srgbClr val="9900FF"/>
    <a:srgbClr val="FFCCFF"/>
    <a:srgbClr val="ABAEEF"/>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5" autoAdjust="0"/>
    <p:restoredTop sz="92832" autoAdjust="0"/>
  </p:normalViewPr>
  <p:slideViewPr>
    <p:cSldViewPr>
      <p:cViewPr>
        <p:scale>
          <a:sx n="100" d="100"/>
          <a:sy n="100" d="100"/>
        </p:scale>
        <p:origin x="-504" y="12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3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A5749F1D-1E11-42FF-90C0-96FD82788B70}" type="datetimeFigureOut">
              <a:rPr lang="en-US"/>
              <a:pPr>
                <a:defRPr/>
              </a:pPr>
              <a:t>3/4/2024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6574C3E0-1BAA-46C0-B102-9B78D4C7DE7C}" type="slidenum">
              <a:rPr lang="en-US"/>
              <a:pPr>
                <a:defRPr/>
              </a:pPr>
              <a:t>‹#›</a:t>
            </a:fld>
            <a:endParaRPr lang="en-US" dirty="0"/>
          </a:p>
        </p:txBody>
      </p:sp>
    </p:spTree>
    <p:extLst>
      <p:ext uri="{BB962C8B-B14F-4D97-AF65-F5344CB8AC3E}">
        <p14:creationId xmlns:p14="http://schemas.microsoft.com/office/powerpoint/2010/main" val="26968332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F7B2DD3-750A-4D94-A81B-725614442784}" type="slidenum">
              <a:rPr lang="en-US" smtClean="0"/>
              <a:pPr>
                <a:defRPr/>
              </a:pPr>
              <a:t>1</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574C3E0-1BAA-46C0-B102-9B78D4C7DE7C}"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MY" dirty="0" smtClean="0"/>
          </a:p>
        </p:txBody>
      </p:sp>
      <p:sp>
        <p:nvSpPr>
          <p:cNvPr id="4" name="Slide Number Placeholder 3"/>
          <p:cNvSpPr>
            <a:spLocks noGrp="1"/>
          </p:cNvSpPr>
          <p:nvPr>
            <p:ph type="sldNum" sz="quarter" idx="5"/>
          </p:nvPr>
        </p:nvSpPr>
        <p:spPr/>
        <p:txBody>
          <a:bodyPr/>
          <a:lstStyle/>
          <a:p>
            <a:pPr>
              <a:defRPr/>
            </a:pPr>
            <a:fld id="{62545F22-1F1A-4BF2-9DEA-0551D248EF97}"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4C3E0-1BAA-46C0-B102-9B78D4C7DE7C}" type="slidenum">
              <a:rPr lang="en-US" smtClean="0"/>
              <a:pPr>
                <a:defRPr/>
              </a:pPr>
              <a:t>5</a:t>
            </a:fld>
            <a:endParaRPr lang="en-US" dirty="0"/>
          </a:p>
        </p:txBody>
      </p:sp>
    </p:spTree>
    <p:extLst>
      <p:ext uri="{BB962C8B-B14F-4D97-AF65-F5344CB8AC3E}">
        <p14:creationId xmlns:p14="http://schemas.microsoft.com/office/powerpoint/2010/main" val="243554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MY" dirty="0" smtClean="0"/>
          </a:p>
        </p:txBody>
      </p:sp>
      <p:sp>
        <p:nvSpPr>
          <p:cNvPr id="4" name="Slide Number Placeholder 3"/>
          <p:cNvSpPr>
            <a:spLocks noGrp="1"/>
          </p:cNvSpPr>
          <p:nvPr>
            <p:ph type="sldNum" sz="quarter" idx="5"/>
          </p:nvPr>
        </p:nvSpPr>
        <p:spPr/>
        <p:txBody>
          <a:bodyPr/>
          <a:lstStyle/>
          <a:p>
            <a:pPr>
              <a:defRPr/>
            </a:pPr>
            <a:fld id="{EB77D76F-C348-460A-BD3F-5FEB49809653}" type="slidenum">
              <a:rPr lang="en-US" smtClean="0"/>
              <a:pPr>
                <a:defRPr/>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MY" dirty="0" smtClean="0"/>
          </a:p>
        </p:txBody>
      </p:sp>
      <p:sp>
        <p:nvSpPr>
          <p:cNvPr id="4" name="Slide Number Placeholder 3"/>
          <p:cNvSpPr>
            <a:spLocks noGrp="1"/>
          </p:cNvSpPr>
          <p:nvPr>
            <p:ph type="sldNum" sz="quarter" idx="5"/>
          </p:nvPr>
        </p:nvSpPr>
        <p:spPr/>
        <p:txBody>
          <a:bodyPr/>
          <a:lstStyle/>
          <a:p>
            <a:pPr>
              <a:defRPr/>
            </a:pPr>
            <a:fld id="{51418A37-6107-4CE9-B857-AC186D8FD365}" type="slidenum">
              <a:rPr lang="en-US" smtClean="0"/>
              <a:pPr>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MY" dirty="0" smtClean="0"/>
          </a:p>
        </p:txBody>
      </p:sp>
      <p:sp>
        <p:nvSpPr>
          <p:cNvPr id="4" name="Slide Number Placeholder 3"/>
          <p:cNvSpPr>
            <a:spLocks noGrp="1"/>
          </p:cNvSpPr>
          <p:nvPr>
            <p:ph type="sldNum" sz="quarter" idx="5"/>
          </p:nvPr>
        </p:nvSpPr>
        <p:spPr/>
        <p:txBody>
          <a:bodyPr/>
          <a:lstStyle/>
          <a:p>
            <a:pPr>
              <a:defRPr/>
            </a:pPr>
            <a:fld id="{134C4974-D714-45FF-AF1E-02D2B902CEF1}" type="slidenum">
              <a:rPr lang="en-US" smtClean="0"/>
              <a:pPr>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pPr>
              <a:defRPr/>
            </a:pPr>
            <a:fld id="{6574C3E0-1BAA-46C0-B102-9B78D4C7DE7C}" type="slidenum">
              <a:rPr lang="en-US" smtClean="0"/>
              <a:pPr>
                <a:defRPr/>
              </a:pPr>
              <a:t>12</a:t>
            </a:fld>
            <a:endParaRPr lang="en-US" dirty="0"/>
          </a:p>
        </p:txBody>
      </p:sp>
    </p:spTree>
    <p:extLst>
      <p:ext uri="{BB962C8B-B14F-4D97-AF65-F5344CB8AC3E}">
        <p14:creationId xmlns:p14="http://schemas.microsoft.com/office/powerpoint/2010/main" val="22775022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DD7BD6BC-70F6-4346-A4B6-D2D4AD1C0001}" type="datetimeFigureOut">
              <a:rPr lang="en-US" smtClean="0"/>
              <a:pPr>
                <a:defRPr/>
              </a:pPr>
              <a:t>3/4/2024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A0F3C36D-838A-4504-9AF9-0E037796640F}"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CC85A803-8BFB-458D-9D76-9C9F2B844292}" type="datetimeFigureOut">
              <a:rPr lang="en-US" smtClean="0"/>
              <a:pPr>
                <a:defRPr/>
              </a:pPr>
              <a:t>3/4/2024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B9068E8E-B67B-423A-B272-649525262659}"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AAE788D2-B1E8-4CCD-939D-335DCE345078}" type="datetimeFigureOut">
              <a:rPr lang="en-US" smtClean="0"/>
              <a:pPr>
                <a:defRPr/>
              </a:pPr>
              <a:t>3/4/2024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D7EBBE43-E335-4843-B0BB-91A184EBFDF6}"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E732820D-F4FC-4507-B160-88356EF036CB}" type="datetimeFigureOut">
              <a:rPr lang="en-US" smtClean="0"/>
              <a:pPr>
                <a:defRPr/>
              </a:pPr>
              <a:t>3/4/2024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D82A075-74E0-4F4F-900A-6C95186F29E4}"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64E1075-1EB5-41AF-9105-0107E759782F}" type="datetimeFigureOut">
              <a:rPr lang="en-US" smtClean="0"/>
              <a:pPr>
                <a:defRPr/>
              </a:pPr>
              <a:t>3/4/2024</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ED1BBAE-A605-4054-927F-858A5F388AE6}"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5C324C60-8110-4D01-BA54-A2FB5AA0AAE6}" type="datetimeFigureOut">
              <a:rPr lang="en-US" smtClean="0"/>
              <a:pPr>
                <a:defRPr/>
              </a:pPr>
              <a:t>3/4/2024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D65CC206-F524-4ED7-9C72-49536A3D6E59}"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A1CE3067-BEF4-4349-A155-1B6C10E8568B}" type="datetimeFigureOut">
              <a:rPr lang="en-US" smtClean="0"/>
              <a:pPr>
                <a:defRPr/>
              </a:pPr>
              <a:t>3/4/2024</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95D336EF-A505-4B74-9DE1-5B6DA297AB56}"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8A99DBAD-DFBC-4FFA-9B74-BFDF5D7C59CD}" type="datetimeFigureOut">
              <a:rPr lang="en-US" smtClean="0"/>
              <a:pPr>
                <a:defRPr/>
              </a:pPr>
              <a:t>3/4/2024</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9449AF68-F75D-4361-A63B-E06E48B0B09A}"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D585AB0-E424-483D-8C67-4CA731CB221E}" type="datetimeFigureOut">
              <a:rPr lang="en-US" smtClean="0"/>
              <a:pPr>
                <a:defRPr/>
              </a:pPr>
              <a:t>3/4/2024</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17F6DAD6-40BF-4D21-ACEC-24CBC5EC171A}"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322C9672-99BC-4A7A-AD7B-032C7DB69413}" type="datetimeFigureOut">
              <a:rPr lang="en-US" smtClean="0"/>
              <a:pPr>
                <a:defRPr/>
              </a:pPr>
              <a:t>3/4/2024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4469CC51-3D59-493C-8707-65D0D182B5E3}"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0E407DCB-8A8A-441E-AD16-6880098A374D}" type="datetimeFigureOut">
              <a:rPr lang="en-US" smtClean="0"/>
              <a:pPr>
                <a:defRPr/>
              </a:pPr>
              <a:t>3/4/2024</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4CB7E4B-8C97-4973-802E-A2E34A136630}"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025AC02B-065C-40B9-B31E-1F0F64F3547B}" type="datetimeFigureOut">
              <a:rPr lang="en-US" smtClean="0"/>
              <a:pPr>
                <a:defRPr/>
              </a:pPr>
              <a:t>3/4/2024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B22DD75-13F0-4633-8F7E-2A3E15C9CA71}"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44" r:id="rId1"/>
    <p:sldLayoutId id="2147483845" r:id="rId2"/>
    <p:sldLayoutId id="2147483846" r:id="rId3"/>
    <p:sldLayoutId id="2147483847" r:id="rId4"/>
    <p:sldLayoutId id="2147483848" r:id="rId5"/>
    <p:sldLayoutId id="2147483849" r:id="rId6"/>
    <p:sldLayoutId id="2147483850" r:id="rId7"/>
    <p:sldLayoutId id="2147483851" r:id="rId8"/>
    <p:sldLayoutId id="2147483852" r:id="rId9"/>
    <p:sldLayoutId id="2147483853" r:id="rId10"/>
    <p:sldLayoutId id="21474838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image" Target="../media/image22.tiff"/><Relationship Id="rId3" Type="http://schemas.openxmlformats.org/officeDocument/2006/relationships/image" Target="../media/image7.png"/><Relationship Id="rId7" Type="http://schemas.openxmlformats.org/officeDocument/2006/relationships/image" Target="../media/image21.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24.jpeg"/><Relationship Id="rId5" Type="http://schemas.openxmlformats.org/officeDocument/2006/relationships/image" Target="../media/image23.jpeg"/><Relationship Id="rId4" Type="http://schemas.openxmlformats.org/officeDocument/2006/relationships/image" Target="../media/image22.png"/></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25.tiff"/><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8" Type="http://schemas.openxmlformats.org/officeDocument/2006/relationships/image" Target="../media/image26.gif"/><Relationship Id="rId3" Type="http://schemas.openxmlformats.org/officeDocument/2006/relationships/image" Target="../media/image7.png"/><Relationship Id="rId7" Type="http://schemas.openxmlformats.org/officeDocument/2006/relationships/image" Target="../media/image29.pn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31.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27.jpe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7.jpeg"/><Relationship Id="rId5" Type="http://schemas.openxmlformats.org/officeDocument/2006/relationships/image" Target="../media/image160.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4" descr="C:\Users\fauzisukiman\Desktop\template pp USM\USM logo.jpg"/>
          <p:cNvPicPr>
            <a:picLocks noChangeAspect="1" noChangeArrowheads="1"/>
          </p:cNvPicPr>
          <p:nvPr/>
        </p:nvPicPr>
        <p:blipFill>
          <a:blip r:embed="rId3" cstate="print"/>
          <a:srcRect/>
          <a:stretch>
            <a:fillRect/>
          </a:stretch>
        </p:blipFill>
        <p:spPr bwMode="auto">
          <a:xfrm>
            <a:off x="467544" y="3284984"/>
            <a:ext cx="3214687" cy="1006475"/>
          </a:xfrm>
          <a:prstGeom prst="rect">
            <a:avLst/>
          </a:prstGeom>
          <a:noFill/>
          <a:ln w="9525">
            <a:noFill/>
            <a:miter lim="800000"/>
            <a:headEnd/>
            <a:tailEnd/>
          </a:ln>
        </p:spPr>
      </p:pic>
      <p:pic>
        <p:nvPicPr>
          <p:cNvPr id="14338" name="Picture 3" descr="C:\Users\fauzisukiman\Desktop\template pp USM\Line.jpg"/>
          <p:cNvPicPr>
            <a:picLocks noChangeAspect="1" noChangeArrowheads="1"/>
          </p:cNvPicPr>
          <p:nvPr/>
        </p:nvPicPr>
        <p:blipFill>
          <a:blip r:embed="rId4" cstate="print"/>
          <a:srcRect l="833" t="10988"/>
          <a:stretch>
            <a:fillRect/>
          </a:stretch>
        </p:blipFill>
        <p:spPr bwMode="auto">
          <a:xfrm>
            <a:off x="0" y="1196752"/>
            <a:ext cx="9144000" cy="357188"/>
          </a:xfrm>
          <a:prstGeom prst="rect">
            <a:avLst/>
          </a:prstGeom>
          <a:noFill/>
          <a:ln w="9525">
            <a:noFill/>
            <a:miter lim="800000"/>
            <a:headEnd/>
            <a:tailEnd/>
          </a:ln>
        </p:spPr>
      </p:pic>
      <p:pic>
        <p:nvPicPr>
          <p:cNvPr id="14339" name="Picture 6" descr="C:\Users\fauzisukiman\Desktop\template pp USM\line kebawah.jpg"/>
          <p:cNvPicPr>
            <a:picLocks noChangeAspect="1" noChangeArrowheads="1"/>
          </p:cNvPicPr>
          <p:nvPr/>
        </p:nvPicPr>
        <p:blipFill>
          <a:blip r:embed="rId5" cstate="print"/>
          <a:srcRect/>
          <a:stretch>
            <a:fillRect/>
          </a:stretch>
        </p:blipFill>
        <p:spPr bwMode="auto">
          <a:xfrm>
            <a:off x="1139825" y="1981200"/>
            <a:ext cx="1509713" cy="4495800"/>
          </a:xfrm>
          <a:prstGeom prst="rect">
            <a:avLst/>
          </a:prstGeom>
          <a:noFill/>
          <a:ln w="9525">
            <a:noFill/>
            <a:miter lim="800000"/>
            <a:headEnd/>
            <a:tailEnd/>
          </a:ln>
        </p:spPr>
      </p:pic>
      <p:pic>
        <p:nvPicPr>
          <p:cNvPr id="14340" name="Picture 5" descr="C:\Users\fauzisukiman\Desktop\template pp USM\Bucu petak.jpg"/>
          <p:cNvPicPr>
            <a:picLocks noChangeAspect="1" noChangeArrowheads="1"/>
          </p:cNvPicPr>
          <p:nvPr/>
        </p:nvPicPr>
        <p:blipFill>
          <a:blip r:embed="rId6" cstate="print"/>
          <a:srcRect/>
          <a:stretch>
            <a:fillRect/>
          </a:stretch>
        </p:blipFill>
        <p:spPr bwMode="auto">
          <a:xfrm>
            <a:off x="6573838" y="4876800"/>
            <a:ext cx="2570162" cy="1981200"/>
          </a:xfrm>
          <a:prstGeom prst="rect">
            <a:avLst/>
          </a:prstGeom>
          <a:noFill/>
          <a:ln w="9525">
            <a:noFill/>
            <a:miter lim="800000"/>
            <a:headEnd/>
            <a:tailEnd/>
          </a:ln>
        </p:spPr>
      </p:pic>
      <p:pic>
        <p:nvPicPr>
          <p:cNvPr id="14341" name="Picture 2" descr="C:\Users\fauzisukiman\Desktop\template pp USM\purple.jpg"/>
          <p:cNvPicPr>
            <a:picLocks noChangeAspect="1" noChangeArrowheads="1"/>
          </p:cNvPicPr>
          <p:nvPr/>
        </p:nvPicPr>
        <p:blipFill>
          <a:blip r:embed="rId7" cstate="print">
            <a:lum bright="70000" contrast="-70000"/>
          </a:blip>
          <a:srcRect/>
          <a:stretch>
            <a:fillRect/>
          </a:stretch>
        </p:blipFill>
        <p:spPr bwMode="auto">
          <a:xfrm>
            <a:off x="0" y="1856184"/>
            <a:ext cx="9144000" cy="5029200"/>
          </a:xfrm>
          <a:prstGeom prst="rect">
            <a:avLst/>
          </a:prstGeom>
          <a:noFill/>
          <a:ln w="9525">
            <a:noFill/>
            <a:miter lim="800000"/>
            <a:headEnd/>
            <a:tailEnd/>
          </a:ln>
        </p:spPr>
      </p:pic>
      <p:sp>
        <p:nvSpPr>
          <p:cNvPr id="8" name="Rectangle 1"/>
          <p:cNvSpPr>
            <a:spLocks noChangeArrowheads="1"/>
          </p:cNvSpPr>
          <p:nvPr/>
        </p:nvSpPr>
        <p:spPr bwMode="auto">
          <a:xfrm>
            <a:off x="556792" y="3105715"/>
            <a:ext cx="7848872" cy="2246769"/>
          </a:xfrm>
          <a:prstGeom prst="rect">
            <a:avLst/>
          </a:prstGeom>
          <a:noFill/>
          <a:ln w="9525">
            <a:noFill/>
            <a:miter lim="800000"/>
            <a:headEnd/>
            <a:tailEnd/>
          </a:ln>
          <a:effectLst/>
        </p:spPr>
        <p:txBody>
          <a:bodyPr wrap="square" anchor="ctr">
            <a:spAutoFit/>
          </a:bodyPr>
          <a:lstStyle/>
          <a:p>
            <a:pPr algn="ctr">
              <a:defRPr/>
            </a:pPr>
            <a:r>
              <a:rPr lang="en-MY" sz="2800" b="1" dirty="0" smtClean="0">
                <a:latin typeface="Times New Roman" pitchFamily="18" charset="0"/>
                <a:cs typeface="Times New Roman" pitchFamily="18" charset="0"/>
              </a:rPr>
              <a:t>Prof</a:t>
            </a:r>
            <a:r>
              <a:rPr lang="en-MY" sz="2800" b="1" dirty="0" smtClean="0">
                <a:latin typeface="Times New Roman" pitchFamily="18" charset="0"/>
                <a:cs typeface="Times New Roman" pitchFamily="18" charset="0"/>
              </a:rPr>
              <a:t>. Dr. Anees Ali Hassan</a:t>
            </a:r>
          </a:p>
          <a:p>
            <a:pPr algn="ctr">
              <a:defRPr/>
            </a:pPr>
            <a:r>
              <a:rPr lang="en-US" altLang="zh-CN" sz="2800" b="1" dirty="0" smtClean="0">
                <a:latin typeface="Times New Roman" pitchFamily="18" charset="0"/>
                <a:cs typeface="Times New Roman" pitchFamily="18" charset="0"/>
              </a:rPr>
              <a:t>Department </a:t>
            </a:r>
            <a:r>
              <a:rPr lang="en-US" altLang="zh-CN" sz="2800" b="1" dirty="0" smtClean="0">
                <a:latin typeface="Times New Roman" pitchFamily="18" charset="0"/>
                <a:cs typeface="Times New Roman" pitchFamily="18" charset="0"/>
              </a:rPr>
              <a:t>of Medical </a:t>
            </a:r>
            <a:r>
              <a:rPr lang="en-US" altLang="zh-CN" sz="2800" b="1" dirty="0" smtClean="0">
                <a:latin typeface="Times New Roman" pitchFamily="18" charset="0"/>
                <a:cs typeface="Times New Roman" pitchFamily="18" charset="0"/>
              </a:rPr>
              <a:t>Physics</a:t>
            </a:r>
          </a:p>
          <a:p>
            <a:pPr algn="ctr">
              <a:defRPr/>
            </a:pPr>
            <a:r>
              <a:rPr lang="en-US" altLang="zh-CN" sz="2800" b="1" dirty="0" smtClean="0">
                <a:latin typeface="Times New Roman" pitchFamily="18" charset="0"/>
                <a:cs typeface="Times New Roman" pitchFamily="18" charset="0"/>
              </a:rPr>
              <a:t>College of Sciences</a:t>
            </a:r>
            <a:r>
              <a:rPr lang="en-US" altLang="zh-CN" sz="2800" b="1" dirty="0" smtClean="0">
                <a:latin typeface="Times New Roman" pitchFamily="18" charset="0"/>
                <a:cs typeface="Times New Roman" pitchFamily="18" charset="0"/>
              </a:rPr>
              <a:t> </a:t>
            </a: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Al- Mustaqbal University </a:t>
            </a:r>
            <a:endParaRPr lang="en-US" altLang="zh-CN" sz="2800" b="1" dirty="0" smtClean="0">
              <a:latin typeface="Times New Roman" pitchFamily="18" charset="0"/>
              <a:cs typeface="Times New Roman" pitchFamily="18" charset="0"/>
            </a:endParaRPr>
          </a:p>
          <a:p>
            <a:pPr algn="ctr">
              <a:defRPr/>
            </a:pPr>
            <a:r>
              <a:rPr lang="en-US" altLang="zh-CN" sz="2800" b="1" dirty="0" smtClean="0">
                <a:latin typeface="Times New Roman" pitchFamily="18" charset="0"/>
                <a:cs typeface="Times New Roman" pitchFamily="18" charset="0"/>
              </a:rPr>
              <a:t>2023 </a:t>
            </a:r>
            <a:r>
              <a:rPr lang="en-US" altLang="zh-CN" sz="2800" b="1" dirty="0" smtClean="0">
                <a:latin typeface="Times New Roman" pitchFamily="18" charset="0"/>
                <a:cs typeface="Times New Roman" pitchFamily="18" charset="0"/>
              </a:rPr>
              <a:t>- </a:t>
            </a:r>
            <a:r>
              <a:rPr lang="en-US" altLang="zh-CN" sz="2800" b="1" dirty="0" smtClean="0">
                <a:latin typeface="Times New Roman" pitchFamily="18" charset="0"/>
                <a:cs typeface="Times New Roman" pitchFamily="18" charset="0"/>
              </a:rPr>
              <a:t>2024</a:t>
            </a:r>
            <a:endParaRPr lang="en-US" altLang="zh-CN" sz="2800" b="1" dirty="0">
              <a:latin typeface="Times New Roman" pitchFamily="18" charset="0"/>
              <a:cs typeface="Times New Roman" pitchFamily="18" charset="0"/>
            </a:endParaRPr>
          </a:p>
        </p:txBody>
      </p:sp>
      <p:sp>
        <p:nvSpPr>
          <p:cNvPr id="14343" name="Rectangle 1"/>
          <p:cNvSpPr>
            <a:spLocks noChangeArrowheads="1"/>
          </p:cNvSpPr>
          <p:nvPr/>
        </p:nvSpPr>
        <p:spPr bwMode="auto">
          <a:xfrm>
            <a:off x="179512" y="2040523"/>
            <a:ext cx="8136904" cy="707886"/>
          </a:xfrm>
          <a:prstGeom prst="rect">
            <a:avLst/>
          </a:prstGeom>
          <a:noFill/>
          <a:ln w="9525">
            <a:noFill/>
            <a:miter lim="800000"/>
            <a:headEnd/>
            <a:tailEnd/>
          </a:ln>
        </p:spPr>
        <p:txBody>
          <a:bodyPr wrap="square" anchor="ctr">
            <a:spAutoFit/>
          </a:bodyPr>
          <a:lstStyle/>
          <a:p>
            <a:pPr algn="just"/>
            <a:r>
              <a:rPr lang="en-US" sz="4000" b="1" dirty="0" smtClean="0"/>
              <a:t> </a:t>
            </a:r>
            <a:r>
              <a:rPr lang="en-US" sz="3600" b="1" dirty="0" smtClean="0"/>
              <a:t>Interaction of Radiation  with Matter</a:t>
            </a:r>
            <a:endParaRPr lang="en-US" sz="3600" dirty="0"/>
          </a:p>
        </p:txBody>
      </p:sp>
      <p:pic>
        <p:nvPicPr>
          <p:cNvPr id="9" name="Picture 8" descr="C:\Users\fauzisukiman\Desktop\template pp USM\page 2 n seterusnya\Header.jpg"/>
          <p:cNvPicPr>
            <a:picLocks noChangeAspect="1" noChangeArrowheads="1"/>
          </p:cNvPicPr>
          <p:nvPr/>
        </p:nvPicPr>
        <p:blipFill>
          <a:blip r:embed="rId8" cstate="print"/>
          <a:srcRect/>
          <a:stretch>
            <a:fillRect/>
          </a:stretch>
        </p:blipFill>
        <p:spPr bwMode="auto">
          <a:xfrm>
            <a:off x="-36512" y="-27384"/>
            <a:ext cx="9035480" cy="1285860"/>
          </a:xfrm>
          <a:prstGeom prst="rect">
            <a:avLst/>
          </a:prstGeom>
          <a:ln>
            <a:noFill/>
          </a:ln>
          <a:effectLst>
            <a:softEdge rad="112500"/>
          </a:effectLst>
        </p:spPr>
      </p:pic>
      <p:sp>
        <p:nvSpPr>
          <p:cNvPr id="11" name="TextBox 10"/>
          <p:cNvSpPr txBox="1"/>
          <p:nvPr/>
        </p:nvSpPr>
        <p:spPr>
          <a:xfrm>
            <a:off x="1475656" y="188640"/>
            <a:ext cx="4032448" cy="523220"/>
          </a:xfrm>
          <a:prstGeom prst="rect">
            <a:avLst/>
          </a:prstGeom>
          <a:noFill/>
        </p:spPr>
        <p:txBody>
          <a:bodyPr wrap="square" rtlCol="0">
            <a:spAutoFit/>
          </a:bodyPr>
          <a:lstStyle/>
          <a:p>
            <a:pPr algn="ctr"/>
            <a:r>
              <a:rPr lang="en-GB" sz="2800" b="1" dirty="0" smtClean="0">
                <a:solidFill>
                  <a:srgbClr val="FFFF00"/>
                </a:solidFill>
                <a:latin typeface="Times New Roman" pitchFamily="18" charset="0"/>
                <a:cs typeface="Times New Roman" pitchFamily="18" charset="0"/>
              </a:rPr>
              <a:t>Chapter T</a:t>
            </a:r>
            <a:r>
              <a:rPr lang="en-US" sz="2800" b="1" dirty="0" err="1" smtClean="0">
                <a:solidFill>
                  <a:srgbClr val="FFFF00"/>
                </a:solidFill>
                <a:latin typeface="Times New Roman" pitchFamily="18" charset="0"/>
                <a:cs typeface="Times New Roman" pitchFamily="18" charset="0"/>
              </a:rPr>
              <a:t>wo</a:t>
            </a:r>
            <a:r>
              <a:rPr lang="en-GB" sz="2800" b="1" dirty="0" smtClean="0">
                <a:solidFill>
                  <a:srgbClr val="FFFF00"/>
                </a:solidFill>
                <a:latin typeface="Times New Roman" pitchFamily="18" charset="0"/>
                <a:cs typeface="Times New Roman" pitchFamily="18" charset="0"/>
              </a:rPr>
              <a:t> </a:t>
            </a:r>
            <a:endParaRPr lang="en-GB" dirty="0"/>
          </a:p>
        </p:txBody>
      </p:sp>
      <p:pic>
        <p:nvPicPr>
          <p:cNvPr id="2" name="Picture 2" descr="C:\Users\smart touch\Desktop\download.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21363" y="1"/>
            <a:ext cx="2143125" cy="182879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circle(in)">
                                      <p:cBhvr>
                                        <p:cTn id="7" dur="2000"/>
                                        <p:tgtEl>
                                          <p:spTgt spid="14343"/>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edg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434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36512" y="67022"/>
            <a:ext cx="9144000" cy="1129730"/>
          </a:xfrm>
          <a:prstGeom prst="rect">
            <a:avLst/>
          </a:prstGeom>
          <a:noFill/>
          <a:ln w="9525">
            <a:noFill/>
            <a:miter lim="800000"/>
            <a:headEnd/>
            <a:tailEnd/>
          </a:ln>
        </p:spPr>
      </p:pic>
      <p:pic>
        <p:nvPicPr>
          <p:cNvPr id="9"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4288" y="47204"/>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a:spLocks noChangeArrowheads="1"/>
          </p:cNvSpPr>
          <p:nvPr/>
        </p:nvSpPr>
        <p:spPr bwMode="auto">
          <a:xfrm>
            <a:off x="1370569" y="188640"/>
            <a:ext cx="572171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gamma ray with matter</a:t>
            </a:r>
            <a:endParaRPr lang="en-US" sz="2400" dirty="0">
              <a:solidFill>
                <a:srgbClr val="FFFF00"/>
              </a:solidFill>
            </a:endParaRPr>
          </a:p>
        </p:txBody>
      </p:sp>
      <p:sp>
        <p:nvSpPr>
          <p:cNvPr id="5" name="Rectangle 4"/>
          <p:cNvSpPr/>
          <p:nvPr/>
        </p:nvSpPr>
        <p:spPr>
          <a:xfrm>
            <a:off x="35496" y="1268760"/>
            <a:ext cx="9073008" cy="1107996"/>
          </a:xfrm>
          <a:prstGeom prst="rect">
            <a:avLst/>
          </a:prstGeom>
        </p:spPr>
        <p:txBody>
          <a:bodyPr wrap="square">
            <a:spAutoFit/>
          </a:bodyPr>
          <a:lstStyle/>
          <a:p>
            <a:pPr marL="285750" lvl="0" indent="-285750" algn="just">
              <a:buFont typeface="Courier New" pitchFamily="49" charset="0"/>
              <a:buChar char="o"/>
            </a:pPr>
            <a:r>
              <a:rPr lang="en-GB" b="1" dirty="0">
                <a:latin typeface="Times New Roman" pitchFamily="18" charset="0"/>
                <a:cs typeface="Times New Roman" pitchFamily="18" charset="0"/>
              </a:rPr>
              <a:t>Compton scattering:</a:t>
            </a:r>
            <a:r>
              <a:rPr lang="en-GB" dirty="0">
                <a:latin typeface="Times New Roman" pitchFamily="18" charset="0"/>
                <a:cs typeface="Times New Roman" pitchFamily="18" charset="0"/>
              </a:rPr>
              <a:t> </a:t>
            </a:r>
            <a:r>
              <a:rPr lang="en-US" sz="1600" dirty="0">
                <a:latin typeface="Times New Roman" pitchFamily="18" charset="0"/>
                <a:cs typeface="Times New Roman" pitchFamily="18" charset="0"/>
              </a:rPr>
              <a:t>The Compton </a:t>
            </a:r>
            <a:r>
              <a:rPr lang="en-US" sz="1600" dirty="0" smtClean="0">
                <a:latin typeface="Times New Roman" pitchFamily="18" charset="0"/>
                <a:cs typeface="Times New Roman" pitchFamily="18" charset="0"/>
              </a:rPr>
              <a:t>scattering </a:t>
            </a:r>
            <a:r>
              <a:rPr lang="en-US" sz="1600" dirty="0">
                <a:latin typeface="Times New Roman" pitchFamily="18" charset="0"/>
                <a:cs typeface="Times New Roman" pitchFamily="18" charset="0"/>
              </a:rPr>
              <a:t>is evident for photons with </a:t>
            </a:r>
            <a:r>
              <a:rPr lang="en-US" sz="1600" dirty="0" smtClean="0">
                <a:latin typeface="Times New Roman" pitchFamily="18" charset="0"/>
                <a:cs typeface="Times New Roman" pitchFamily="18" charset="0"/>
              </a:rPr>
              <a:t>energy (0.1 </a:t>
            </a:r>
            <a:r>
              <a:rPr lang="en-US" sz="1600" dirty="0">
                <a:latin typeface="Times New Roman" pitchFamily="18" charset="0"/>
                <a:cs typeface="Times New Roman" pitchFamily="18" charset="0"/>
              </a:rPr>
              <a:t>to 10 MeV</a:t>
            </a:r>
            <a:r>
              <a:rPr lang="en-US" sz="1600" dirty="0" smtClean="0">
                <a:latin typeface="Times New Roman" pitchFamily="18" charset="0"/>
                <a:cs typeface="Times New Roman" pitchFamily="18" charset="0"/>
              </a:rPr>
              <a:t>). </a:t>
            </a:r>
            <a:r>
              <a:rPr lang="en-US" sz="1600" dirty="0">
                <a:latin typeface="Times New Roman" pitchFamily="18" charset="0"/>
                <a:cs typeface="Times New Roman" pitchFamily="18" charset="0"/>
              </a:rPr>
              <a:t>T</a:t>
            </a:r>
            <a:r>
              <a:rPr lang="en-US" sz="1600" dirty="0" smtClean="0">
                <a:latin typeface="Times New Roman" pitchFamily="18" charset="0"/>
                <a:cs typeface="Times New Roman" pitchFamily="18" charset="0"/>
              </a:rPr>
              <a:t>he incident </a:t>
            </a:r>
            <a:r>
              <a:rPr lang="en-US" sz="1600" dirty="0">
                <a:latin typeface="Times New Roman" pitchFamily="18" charset="0"/>
                <a:cs typeface="Times New Roman" pitchFamily="18" charset="0"/>
              </a:rPr>
              <a:t>(photons) interact with one of the outer orbital electrons of the </a:t>
            </a:r>
            <a:r>
              <a:rPr lang="en-US" sz="1600" dirty="0" smtClean="0">
                <a:latin typeface="Times New Roman" pitchFamily="18" charset="0"/>
                <a:cs typeface="Times New Roman" pitchFamily="18" charset="0"/>
              </a:rPr>
              <a:t>atom, and </a:t>
            </a:r>
            <a:r>
              <a:rPr lang="en-US" sz="1600" dirty="0">
                <a:latin typeface="Times New Roman" pitchFamily="18" charset="0"/>
                <a:cs typeface="Times New Roman" pitchFamily="18" charset="0"/>
              </a:rPr>
              <a:t>transfer part of the energy of the photon to the free electron, so it is liberated from the atom and a photon is emitted with energy less than the energy of the incident photon, and by applying the energy conservation </a:t>
            </a:r>
            <a:r>
              <a:rPr lang="en-US" sz="1600" dirty="0" smtClean="0">
                <a:latin typeface="Times New Roman" pitchFamily="18" charset="0"/>
                <a:cs typeface="Times New Roman" pitchFamily="18" charset="0"/>
              </a:rPr>
              <a:t>law:</a:t>
            </a:r>
            <a:endParaRPr lang="en-US" sz="1600" dirty="0">
              <a:latin typeface="Times New Roman" pitchFamily="18" charset="0"/>
              <a:cs typeface="Times New Roman" pitchFamily="18" charset="0"/>
            </a:endParaRPr>
          </a:p>
        </p:txBody>
      </p:sp>
      <mc:AlternateContent xmlns:mc="http://schemas.openxmlformats.org/markup-compatibility/2006" xmlns:a14="http://schemas.microsoft.com/office/drawing/2010/main">
        <mc:Choice Requires="a14">
          <p:sp>
            <p:nvSpPr>
              <p:cNvPr id="7" name="Rectangle 6"/>
              <p:cNvSpPr/>
              <p:nvPr/>
            </p:nvSpPr>
            <p:spPr>
              <a:xfrm>
                <a:off x="35496" y="2618909"/>
                <a:ext cx="3510136" cy="954107"/>
              </a:xfrm>
              <a:prstGeom prst="rect">
                <a:avLst/>
              </a:prstGeom>
            </p:spPr>
            <p:txBody>
              <a:bodyPr wrap="square">
                <a:spAutoFit/>
              </a:bodyPr>
              <a:lstStyle/>
              <a:p>
                <a:pPr algn="ctr"/>
                <a14:m>
                  <m:oMathPara xmlns:m="http://schemas.openxmlformats.org/officeDocument/2006/math">
                    <m:oMathParaPr>
                      <m:jc m:val="centerGroup"/>
                    </m:oMathParaPr>
                    <m:oMath xmlns:m="http://schemas.openxmlformats.org/officeDocument/2006/math">
                      <m:r>
                        <a:rPr lang="en-US" sz="1400" i="1">
                          <a:latin typeface="Cambria Math"/>
                        </a:rPr>
                        <m:t>h</m:t>
                      </m:r>
                      <m:r>
                        <a:rPr lang="en-US" sz="1400" i="1">
                          <a:latin typeface="Cambria Math"/>
                        </a:rPr>
                        <m:t>𝑣</m:t>
                      </m:r>
                      <m:r>
                        <a:rPr lang="en-US" sz="1400" i="1">
                          <a:latin typeface="Cambria Math"/>
                        </a:rPr>
                        <m:t>=</m:t>
                      </m:r>
                      <m:r>
                        <a:rPr lang="en-US" sz="1400" i="1">
                          <a:latin typeface="Cambria Math"/>
                        </a:rPr>
                        <m:t>h</m:t>
                      </m:r>
                      <m:sSup>
                        <m:sSupPr>
                          <m:ctrlPr>
                            <a:rPr lang="en-US" sz="1400" i="1">
                              <a:latin typeface="Cambria Math"/>
                            </a:rPr>
                          </m:ctrlPr>
                        </m:sSupPr>
                        <m:e>
                          <m:r>
                            <a:rPr lang="en-US" sz="1400" i="1">
                              <a:latin typeface="Cambria Math"/>
                            </a:rPr>
                            <m:t>𝑣</m:t>
                          </m:r>
                        </m:e>
                        <m:sup>
                          <m:r>
                            <a:rPr lang="en-US" sz="1400" i="1">
                              <a:latin typeface="Cambria Math"/>
                            </a:rPr>
                            <m:t>−</m:t>
                          </m:r>
                        </m:sup>
                      </m:sSup>
                      <m:r>
                        <a:rPr lang="en-US" sz="1400" i="1">
                          <a:latin typeface="Cambria Math"/>
                        </a:rPr>
                        <m:t>+</m:t>
                      </m:r>
                      <m:sSub>
                        <m:sSubPr>
                          <m:ctrlPr>
                            <a:rPr lang="en-US" sz="1400" i="1">
                              <a:latin typeface="Cambria Math"/>
                            </a:rPr>
                          </m:ctrlPr>
                        </m:sSubPr>
                        <m:e>
                          <m:r>
                            <a:rPr lang="en-US" sz="1400" i="1">
                              <a:latin typeface="Cambria Math"/>
                            </a:rPr>
                            <m:t>𝐸</m:t>
                          </m:r>
                        </m:e>
                        <m:sub>
                          <m:r>
                            <a:rPr lang="en-US" sz="1400" i="1">
                              <a:latin typeface="Cambria Math"/>
                            </a:rPr>
                            <m:t>𝐾</m:t>
                          </m:r>
                        </m:sub>
                      </m:sSub>
                    </m:oMath>
                  </m:oMathPara>
                </a14:m>
                <a:endParaRPr lang="en-US" sz="1400" dirty="0">
                  <a:latin typeface="Times New Roman" pitchFamily="18" charset="0"/>
                  <a:cs typeface="Times New Roman" pitchFamily="18" charset="0"/>
                </a:endParaRPr>
              </a:p>
              <a:p>
                <a:pPr algn="ctr"/>
                <a:r>
                  <a:rPr lang="en-US" sz="1400" dirty="0">
                    <a:latin typeface="Times New Roman" pitchFamily="18" charset="0"/>
                    <a:cs typeface="Times New Roman" pitchFamily="18" charset="0"/>
                  </a:rPr>
                  <a:t>Where: </a:t>
                </a:r>
                <a14:m>
                  <m:oMath xmlns:m="http://schemas.openxmlformats.org/officeDocument/2006/math">
                    <m:r>
                      <a:rPr lang="en-US" sz="1400" i="1">
                        <a:latin typeface="Cambria Math"/>
                      </a:rPr>
                      <m:t>h</m:t>
                    </m:r>
                    <m:r>
                      <a:rPr lang="en-US" sz="1400" i="1">
                        <a:latin typeface="Cambria Math"/>
                      </a:rPr>
                      <m:t>𝑣</m:t>
                    </m:r>
                  </m:oMath>
                </a14:m>
                <a:r>
                  <a:rPr lang="en-US" sz="1400" dirty="0">
                    <a:latin typeface="Times New Roman" pitchFamily="18" charset="0"/>
                    <a:cs typeface="Times New Roman" pitchFamily="18" charset="0"/>
                  </a:rPr>
                  <a:t> = Energy of incident photon.</a:t>
                </a:r>
              </a:p>
              <a:p>
                <a:pPr algn="ctr"/>
                <a14:m>
                  <m:oMath xmlns:m="http://schemas.openxmlformats.org/officeDocument/2006/math">
                    <m:r>
                      <a:rPr lang="en-US" sz="1400" i="1">
                        <a:latin typeface="Cambria Math"/>
                      </a:rPr>
                      <m:t>h</m:t>
                    </m:r>
                    <m:sSup>
                      <m:sSupPr>
                        <m:ctrlPr>
                          <a:rPr lang="en-US" sz="1400" i="1">
                            <a:latin typeface="Cambria Math"/>
                          </a:rPr>
                        </m:ctrlPr>
                      </m:sSupPr>
                      <m:e>
                        <m:r>
                          <a:rPr lang="en-US" sz="1400" i="1">
                            <a:latin typeface="Cambria Math"/>
                          </a:rPr>
                          <m:t>𝑣</m:t>
                        </m:r>
                      </m:e>
                      <m:sup>
                        <m:r>
                          <a:rPr lang="en-US" sz="1400" i="1">
                            <a:latin typeface="Cambria Math"/>
                          </a:rPr>
                          <m:t>−</m:t>
                        </m:r>
                      </m:sup>
                    </m:sSup>
                  </m:oMath>
                </a14:m>
                <a:r>
                  <a:rPr lang="en-US" sz="1400" dirty="0">
                    <a:latin typeface="Times New Roman" pitchFamily="18" charset="0"/>
                    <a:cs typeface="Times New Roman" pitchFamily="18" charset="0"/>
                  </a:rPr>
                  <a:t> = Energy of scattered photon.</a:t>
                </a:r>
              </a:p>
              <a:p>
                <a:pPr algn="ctr"/>
                <a14:m>
                  <m:oMath xmlns:m="http://schemas.openxmlformats.org/officeDocument/2006/math">
                    <m:sSub>
                      <m:sSubPr>
                        <m:ctrlPr>
                          <a:rPr lang="en-US" sz="1400" i="1">
                            <a:latin typeface="Cambria Math"/>
                          </a:rPr>
                        </m:ctrlPr>
                      </m:sSubPr>
                      <m:e>
                        <m:r>
                          <a:rPr lang="en-US" sz="1400" i="1">
                            <a:latin typeface="Cambria Math"/>
                          </a:rPr>
                          <m:t>𝐸</m:t>
                        </m:r>
                      </m:e>
                      <m:sub>
                        <m:r>
                          <a:rPr lang="en-US" sz="1400" i="1">
                            <a:latin typeface="Cambria Math"/>
                          </a:rPr>
                          <m:t>𝐾</m:t>
                        </m:r>
                      </m:sub>
                    </m:sSub>
                  </m:oMath>
                </a14:m>
                <a:r>
                  <a:rPr lang="en-US" sz="1400" dirty="0">
                    <a:latin typeface="Times New Roman" pitchFamily="18" charset="0"/>
                    <a:cs typeface="Times New Roman" pitchFamily="18" charset="0"/>
                  </a:rPr>
                  <a:t> = Kinetic energy of electron.</a:t>
                </a:r>
              </a:p>
            </p:txBody>
          </p:sp>
        </mc:Choice>
        <mc:Fallback xmlns="">
          <p:sp>
            <p:nvSpPr>
              <p:cNvPr id="7" name="Rectangle 6"/>
              <p:cNvSpPr>
                <a:spLocks noRot="1" noChangeAspect="1" noMove="1" noResize="1" noEditPoints="1" noAdjustHandles="1" noChangeArrowheads="1" noChangeShapeType="1" noTextEdit="1"/>
              </p:cNvSpPr>
              <p:nvPr/>
            </p:nvSpPr>
            <p:spPr>
              <a:xfrm>
                <a:off x="35496" y="2618909"/>
                <a:ext cx="3510136" cy="954107"/>
              </a:xfrm>
              <a:prstGeom prst="rect">
                <a:avLst/>
              </a:prstGeom>
              <a:blipFill rotWithShape="1">
                <a:blip r:embed="rId4"/>
                <a:stretch>
                  <a:fillRect b="-5769"/>
                </a:stretch>
              </a:blipFill>
            </p:spPr>
            <p:txBody>
              <a:bodyPr/>
              <a:lstStyle/>
              <a:p>
                <a:r>
                  <a:rPr lang="en-US">
                    <a:noFill/>
                  </a:rPr>
                  <a:t> </a:t>
                </a:r>
              </a:p>
            </p:txBody>
          </p:sp>
        </mc:Fallback>
      </mc:AlternateContent>
      <p:sp>
        <p:nvSpPr>
          <p:cNvPr id="8" name="Rectangle 7"/>
          <p:cNvSpPr/>
          <p:nvPr/>
        </p:nvSpPr>
        <p:spPr>
          <a:xfrm>
            <a:off x="-36512" y="3769295"/>
            <a:ext cx="5760640" cy="307777"/>
          </a:xfrm>
          <a:prstGeom prst="rect">
            <a:avLst/>
          </a:prstGeom>
        </p:spPr>
        <p:txBody>
          <a:bodyPr wrap="square">
            <a:spAutoFit/>
          </a:bodyPr>
          <a:lstStyle/>
          <a:p>
            <a:pPr marL="285750" indent="-285750" algn="just">
              <a:buFont typeface="Wingdings" pitchFamily="2" charset="2"/>
              <a:buChar char="ü"/>
            </a:pPr>
            <a:r>
              <a:rPr lang="en-GB" sz="1400" dirty="0">
                <a:latin typeface="Times New Roman" pitchFamily="18" charset="0"/>
                <a:cs typeface="Times New Roman" pitchFamily="18" charset="0"/>
              </a:rPr>
              <a:t>The relation between the incident and scattered photon can </a:t>
            </a:r>
            <a:r>
              <a:rPr lang="en-GB" sz="1400" dirty="0" smtClean="0">
                <a:latin typeface="Times New Roman" pitchFamily="18" charset="0"/>
                <a:cs typeface="Times New Roman" pitchFamily="18" charset="0"/>
              </a:rPr>
              <a:t>expressed as:</a:t>
            </a:r>
            <a:endParaRPr lang="en-US" sz="1400" dirty="0">
              <a:latin typeface="Times New Roman" pitchFamily="18" charset="0"/>
              <a:cs typeface="Times New Roman" pitchFamily="18" charset="0"/>
            </a:endParaRPr>
          </a:p>
        </p:txBody>
      </p:sp>
      <p:pic>
        <p:nvPicPr>
          <p:cNvPr id="71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4226793"/>
            <a:ext cx="1857375" cy="71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13"/>
          <p:cNvSpPr/>
          <p:nvPr/>
        </p:nvSpPr>
        <p:spPr>
          <a:xfrm>
            <a:off x="0" y="5065439"/>
            <a:ext cx="4860032" cy="307777"/>
          </a:xfrm>
          <a:prstGeom prst="rect">
            <a:avLst/>
          </a:prstGeom>
        </p:spPr>
        <p:txBody>
          <a:bodyPr wrap="square">
            <a:spAutoFit/>
          </a:bodyPr>
          <a:lstStyle/>
          <a:p>
            <a:pPr marL="285750" indent="-285750" algn="just">
              <a:buFont typeface="Wingdings" pitchFamily="2" charset="2"/>
              <a:buChar char="ü"/>
            </a:pPr>
            <a:r>
              <a:rPr lang="en-US" sz="1400" dirty="0">
                <a:latin typeface="Times New Roman" pitchFamily="18" charset="0"/>
                <a:cs typeface="Times New Roman" pitchFamily="18" charset="0"/>
              </a:rPr>
              <a:t>The kinetic energy of the ejected electron can be </a:t>
            </a:r>
            <a:r>
              <a:rPr lang="en-US" sz="1400" dirty="0" smtClean="0">
                <a:latin typeface="Times New Roman" pitchFamily="18" charset="0"/>
                <a:cs typeface="Times New Roman" pitchFamily="18" charset="0"/>
              </a:rPr>
              <a:t>calculated: </a:t>
            </a:r>
            <a:endParaRPr lang="en-US" sz="1400" dirty="0">
              <a:latin typeface="Times New Roman" pitchFamily="18" charset="0"/>
              <a:cs typeface="Times New Roman" pitchFamily="18" charset="0"/>
            </a:endParaRPr>
          </a:p>
        </p:txBody>
      </p:sp>
      <p:pic>
        <p:nvPicPr>
          <p:cNvPr id="717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3322" y="5582369"/>
            <a:ext cx="287655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17" descr="C:\Users\Murtadha\Desktop\images.jpg"/>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12160" y="2376661"/>
            <a:ext cx="2523490" cy="1828800"/>
          </a:xfrm>
          <a:prstGeom prst="rect">
            <a:avLst/>
          </a:prstGeom>
          <a:noFill/>
          <a:ln w="9525">
            <a:noFill/>
            <a:miter lim="800000"/>
            <a:headEnd/>
            <a:tailEnd/>
          </a:ln>
        </p:spPr>
      </p:pic>
      <p:pic>
        <p:nvPicPr>
          <p:cNvPr id="1026" name="Picture 2" descr="E:\ملفاتي\My lectures\ماجستير صف الكتروني\nnnnnn.t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21315" y="4311352"/>
            <a:ext cx="2755141" cy="228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243408"/>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3061" y="1196752"/>
            <a:ext cx="8931427" cy="615553"/>
          </a:xfrm>
          <a:prstGeom prst="rect">
            <a:avLst/>
          </a:prstGeom>
        </p:spPr>
        <p:txBody>
          <a:bodyPr wrap="square">
            <a:spAutoFit/>
          </a:bodyPr>
          <a:lstStyle/>
          <a:p>
            <a:pPr marL="285750" indent="-285750" algn="just">
              <a:buFont typeface="Wingdings" pitchFamily="2" charset="2"/>
              <a:buChar char="v"/>
            </a:pPr>
            <a:r>
              <a:rPr lang="en-GB" b="1" dirty="0">
                <a:solidFill>
                  <a:srgbClr val="FF0000"/>
                </a:solidFill>
              </a:rPr>
              <a:t>Pair production:</a:t>
            </a:r>
            <a:r>
              <a:rPr lang="en-US" dirty="0"/>
              <a:t> </a:t>
            </a:r>
            <a:r>
              <a:rPr lang="en-US" sz="1600" dirty="0"/>
              <a:t>In this type of interaction, gamma rays are absorbed by matter in the production of an electron-positron pair.</a:t>
            </a:r>
          </a:p>
        </p:txBody>
      </p:sp>
      <p:sp>
        <p:nvSpPr>
          <p:cNvPr id="8" name="Rectangle 7"/>
          <p:cNvSpPr/>
          <p:nvPr/>
        </p:nvSpPr>
        <p:spPr>
          <a:xfrm>
            <a:off x="1475656" y="182704"/>
            <a:ext cx="4224233" cy="369332"/>
          </a:xfrm>
          <a:prstGeom prst="rect">
            <a:avLst/>
          </a:prstGeom>
        </p:spPr>
        <p:txBody>
          <a:bodyPr wrap="none">
            <a:spAutoFit/>
          </a:bodyPr>
          <a:lstStyle/>
          <a:p>
            <a:pPr algn="ctr"/>
            <a:r>
              <a:rPr lang="en-US" b="1" dirty="0">
                <a:solidFill>
                  <a:srgbClr val="FFFF00"/>
                </a:solidFill>
              </a:rPr>
              <a:t>Interaction of gamma ray with matter</a:t>
            </a:r>
            <a:endParaRPr lang="en-US" dirty="0">
              <a:solidFill>
                <a:srgbClr val="FFFF00"/>
              </a:solidFill>
            </a:endParaRPr>
          </a:p>
        </p:txBody>
      </p:sp>
      <p:sp>
        <p:nvSpPr>
          <p:cNvPr id="9" name="Rectangle 8"/>
          <p:cNvSpPr/>
          <p:nvPr/>
        </p:nvSpPr>
        <p:spPr>
          <a:xfrm>
            <a:off x="35496" y="1836113"/>
            <a:ext cx="9073008" cy="830997"/>
          </a:xfrm>
          <a:prstGeom prst="rect">
            <a:avLst/>
          </a:prstGeom>
        </p:spPr>
        <p:txBody>
          <a:bodyPr wrap="square">
            <a:spAutoFit/>
          </a:bodyPr>
          <a:lstStyle/>
          <a:p>
            <a:pPr marL="285750" indent="-285750">
              <a:buFont typeface="Wingdings" pitchFamily="2" charset="2"/>
              <a:buChar char="Ø"/>
            </a:pPr>
            <a:r>
              <a:rPr lang="en-GB" sz="1600" dirty="0"/>
              <a:t>If any electron present in </a:t>
            </a:r>
            <a:r>
              <a:rPr lang="en-GB" sz="1600" dirty="0" smtClean="0"/>
              <a:t>negative </a:t>
            </a:r>
            <a:r>
              <a:rPr lang="en-GB" sz="1600" dirty="0"/>
              <a:t>energy </a:t>
            </a:r>
            <a:r>
              <a:rPr lang="en-GB" sz="1600" dirty="0" smtClean="0"/>
              <a:t>level </a:t>
            </a:r>
            <a:r>
              <a:rPr lang="en-GB" sz="1600" dirty="0"/>
              <a:t>is given energy </a:t>
            </a:r>
            <a:r>
              <a:rPr lang="en-GB" sz="1600" dirty="0" smtClean="0"/>
              <a:t>equals </a:t>
            </a:r>
            <a:r>
              <a:rPr lang="en-GB" sz="1600" dirty="0"/>
              <a:t>to or greater than 2 </a:t>
            </a:r>
            <a:r>
              <a:rPr lang="en-GB" sz="1600" i="1" dirty="0"/>
              <a:t>m</a:t>
            </a:r>
            <a:r>
              <a:rPr lang="en-GB" sz="1600" i="1" baseline="-25000" dirty="0"/>
              <a:t>o</a:t>
            </a:r>
            <a:r>
              <a:rPr lang="en-GB" sz="1600" i="1" dirty="0"/>
              <a:t>c</a:t>
            </a:r>
            <a:r>
              <a:rPr lang="en-GB" sz="1600" i="1" baseline="30000" dirty="0"/>
              <a:t>2</a:t>
            </a:r>
            <a:r>
              <a:rPr lang="en-GB" sz="1600" i="1" dirty="0"/>
              <a:t> </a:t>
            </a:r>
            <a:r>
              <a:rPr lang="en-GB" sz="1600" dirty="0"/>
              <a:t>which equals to </a:t>
            </a:r>
            <a:r>
              <a:rPr lang="en-GB" sz="1600" dirty="0" smtClean="0"/>
              <a:t>1.022 MeV. </a:t>
            </a:r>
            <a:r>
              <a:rPr lang="en-GB" sz="1600" dirty="0"/>
              <a:t>The electron will rise from the negative energy level to the positive energy </a:t>
            </a:r>
            <a:r>
              <a:rPr lang="en-GB" sz="1600" dirty="0" smtClean="0"/>
              <a:t>level.</a:t>
            </a:r>
            <a:endParaRPr lang="en-US" sz="1600" dirty="0"/>
          </a:p>
        </p:txBody>
      </p:sp>
      <p:sp>
        <p:nvSpPr>
          <p:cNvPr id="10" name="Rectangle 9"/>
          <p:cNvSpPr/>
          <p:nvPr/>
        </p:nvSpPr>
        <p:spPr>
          <a:xfrm>
            <a:off x="0" y="2628201"/>
            <a:ext cx="9036496" cy="584775"/>
          </a:xfrm>
          <a:prstGeom prst="rect">
            <a:avLst/>
          </a:prstGeom>
        </p:spPr>
        <p:txBody>
          <a:bodyPr wrap="square">
            <a:spAutoFit/>
          </a:bodyPr>
          <a:lstStyle/>
          <a:p>
            <a:pPr marL="285750" indent="-285750" algn="just">
              <a:buFont typeface="Wingdings" pitchFamily="2" charset="2"/>
              <a:buChar char="Ø"/>
            </a:pPr>
            <a:r>
              <a:rPr lang="en-US" sz="1600" dirty="0"/>
              <a:t>The process of pair production usually takes place in the electric field of the </a:t>
            </a:r>
            <a:r>
              <a:rPr lang="en-US" sz="1600" dirty="0" smtClean="0"/>
              <a:t>nucleus. Energy </a:t>
            </a:r>
            <a:r>
              <a:rPr lang="en-US" sz="1600" dirty="0"/>
              <a:t>transfer to the electron and positron takes place, and thus the nucleus conserves </a:t>
            </a:r>
            <a:r>
              <a:rPr lang="en-US" sz="1600" dirty="0" smtClean="0"/>
              <a:t>energy.</a:t>
            </a:r>
            <a:endParaRPr lang="en-US" sz="1600" dirty="0"/>
          </a:p>
        </p:txBody>
      </p:sp>
      <mc:AlternateContent xmlns:mc="http://schemas.openxmlformats.org/markup-compatibility/2006" xmlns:a14="http://schemas.microsoft.com/office/drawing/2010/main">
        <mc:Choice Requires="a14">
          <p:sp>
            <p:nvSpPr>
              <p:cNvPr id="11" name="Rectangle 10"/>
              <p:cNvSpPr/>
              <p:nvPr/>
            </p:nvSpPr>
            <p:spPr>
              <a:xfrm>
                <a:off x="251520" y="3429000"/>
                <a:ext cx="3761286" cy="41902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GB" i="1">
                          <a:latin typeface="Cambria Math"/>
                        </a:rPr>
                        <m:t>h</m:t>
                      </m:r>
                      <m:r>
                        <a:rPr lang="en-GB" i="1">
                          <a:latin typeface="Cambria Math"/>
                        </a:rPr>
                        <m:t>𝑣</m:t>
                      </m:r>
                      <m:r>
                        <a:rPr lang="en-GB" i="1">
                          <a:latin typeface="Cambria Math"/>
                        </a:rPr>
                        <m:t>=</m:t>
                      </m:r>
                      <m:sSub>
                        <m:sSubPr>
                          <m:ctrlPr>
                            <a:rPr lang="en-US" i="1">
                              <a:latin typeface="Cambria Math"/>
                            </a:rPr>
                          </m:ctrlPr>
                        </m:sSubPr>
                        <m:e>
                          <m:r>
                            <a:rPr lang="en-GB" i="1">
                              <a:latin typeface="Cambria Math"/>
                            </a:rPr>
                            <m:t>𝑚</m:t>
                          </m:r>
                        </m:e>
                        <m:sub>
                          <m:sSub>
                            <m:sSubPr>
                              <m:ctrlPr>
                                <a:rPr lang="en-US" i="1">
                                  <a:latin typeface="Cambria Math"/>
                                </a:rPr>
                              </m:ctrlPr>
                            </m:sSubPr>
                            <m:e>
                              <m:r>
                                <a:rPr lang="en-GB" i="1">
                                  <a:latin typeface="Cambria Math"/>
                                </a:rPr>
                                <m:t>𝑜</m:t>
                              </m:r>
                            </m:e>
                            <m:sub>
                              <m:r>
                                <a:rPr lang="en-GB" i="1">
                                  <a:latin typeface="Cambria Math"/>
                                </a:rPr>
                                <m:t>𝑒</m:t>
                              </m:r>
                              <m:r>
                                <a:rPr lang="en-GB" i="1">
                                  <a:latin typeface="Cambria Math"/>
                                </a:rPr>
                                <m:t>−</m:t>
                              </m:r>
                            </m:sub>
                          </m:sSub>
                        </m:sub>
                      </m:sSub>
                      <m:sSup>
                        <m:sSupPr>
                          <m:ctrlPr>
                            <a:rPr lang="en-US" i="1">
                              <a:latin typeface="Cambria Math"/>
                            </a:rPr>
                          </m:ctrlPr>
                        </m:sSupPr>
                        <m:e>
                          <m:r>
                            <a:rPr lang="en-GB" i="1">
                              <a:latin typeface="Cambria Math"/>
                            </a:rPr>
                            <m:t>𝐶</m:t>
                          </m:r>
                        </m:e>
                        <m:sup>
                          <m:r>
                            <a:rPr lang="en-GB" i="1">
                              <a:latin typeface="Cambria Math"/>
                            </a:rPr>
                            <m:t>2</m:t>
                          </m:r>
                        </m:sup>
                      </m:sSup>
                      <m:r>
                        <a:rPr lang="en-GB" i="1">
                          <a:latin typeface="Cambria Math"/>
                        </a:rPr>
                        <m:t>+</m:t>
                      </m:r>
                      <m:sSub>
                        <m:sSubPr>
                          <m:ctrlPr>
                            <a:rPr lang="en-US" i="1">
                              <a:latin typeface="Cambria Math"/>
                            </a:rPr>
                          </m:ctrlPr>
                        </m:sSubPr>
                        <m:e>
                          <m:r>
                            <a:rPr lang="en-GB" i="1">
                              <a:latin typeface="Cambria Math"/>
                            </a:rPr>
                            <m:t>𝑚</m:t>
                          </m:r>
                        </m:e>
                        <m:sub>
                          <m:sSub>
                            <m:sSubPr>
                              <m:ctrlPr>
                                <a:rPr lang="en-US" i="1">
                                  <a:latin typeface="Cambria Math"/>
                                </a:rPr>
                              </m:ctrlPr>
                            </m:sSubPr>
                            <m:e>
                              <m:r>
                                <a:rPr lang="en-GB" i="1">
                                  <a:latin typeface="Cambria Math"/>
                                </a:rPr>
                                <m:t>𝑜</m:t>
                              </m:r>
                            </m:e>
                            <m:sub>
                              <m:r>
                                <a:rPr lang="en-GB" i="1">
                                  <a:latin typeface="Cambria Math"/>
                                </a:rPr>
                                <m:t>𝑒</m:t>
                              </m:r>
                            </m:sub>
                          </m:sSub>
                        </m:sub>
                      </m:sSub>
                      <m:sSup>
                        <m:sSupPr>
                          <m:ctrlPr>
                            <a:rPr lang="en-US" i="1">
                              <a:latin typeface="Cambria Math"/>
                            </a:rPr>
                          </m:ctrlPr>
                        </m:sSupPr>
                        <m:e>
                          <m:r>
                            <a:rPr lang="en-GB" i="1">
                              <a:latin typeface="Cambria Math"/>
                            </a:rPr>
                            <m:t>𝐶</m:t>
                          </m:r>
                        </m:e>
                        <m:sup>
                          <m:r>
                            <a:rPr lang="en-GB" i="1">
                              <a:latin typeface="Cambria Math"/>
                            </a:rPr>
                            <m:t>2</m:t>
                          </m:r>
                        </m:sup>
                      </m:sSup>
                      <m:r>
                        <a:rPr lang="en-GB" i="1">
                          <a:latin typeface="Cambria Math"/>
                        </a:rPr>
                        <m:t>+</m:t>
                      </m:r>
                      <m:sSub>
                        <m:sSubPr>
                          <m:ctrlPr>
                            <a:rPr lang="en-US" i="1">
                              <a:latin typeface="Cambria Math"/>
                            </a:rPr>
                          </m:ctrlPr>
                        </m:sSubPr>
                        <m:e>
                          <m:r>
                            <a:rPr lang="en-GB" i="1">
                              <a:latin typeface="Cambria Math"/>
                            </a:rPr>
                            <m:t>𝐸</m:t>
                          </m:r>
                        </m:e>
                        <m:sub>
                          <m:sSub>
                            <m:sSubPr>
                              <m:ctrlPr>
                                <a:rPr lang="en-US" i="1">
                                  <a:latin typeface="Cambria Math"/>
                                </a:rPr>
                              </m:ctrlPr>
                            </m:sSubPr>
                            <m:e>
                              <m:r>
                                <a:rPr lang="en-GB" i="1">
                                  <a:latin typeface="Cambria Math"/>
                                </a:rPr>
                                <m:t>𝐾</m:t>
                              </m:r>
                            </m:e>
                            <m:sub>
                              <m:r>
                                <a:rPr lang="en-GB" i="1">
                                  <a:latin typeface="Cambria Math"/>
                                </a:rPr>
                                <m:t>𝑒</m:t>
                              </m:r>
                              <m:r>
                                <a:rPr lang="en-GB" i="1">
                                  <a:latin typeface="Cambria Math"/>
                                </a:rPr>
                                <m:t>−</m:t>
                              </m:r>
                            </m:sub>
                          </m:sSub>
                        </m:sub>
                      </m:sSub>
                      <m:r>
                        <a:rPr lang="en-GB" i="1">
                          <a:latin typeface="Cambria Math"/>
                        </a:rPr>
                        <m:t>+</m:t>
                      </m:r>
                      <m:sSub>
                        <m:sSubPr>
                          <m:ctrlPr>
                            <a:rPr lang="en-US" i="1">
                              <a:latin typeface="Cambria Math"/>
                            </a:rPr>
                          </m:ctrlPr>
                        </m:sSubPr>
                        <m:e>
                          <m:r>
                            <a:rPr lang="en-GB" i="1">
                              <a:latin typeface="Cambria Math"/>
                            </a:rPr>
                            <m:t>𝐸</m:t>
                          </m:r>
                        </m:e>
                        <m:sub>
                          <m:sSub>
                            <m:sSubPr>
                              <m:ctrlPr>
                                <a:rPr lang="en-US" i="1">
                                  <a:latin typeface="Cambria Math"/>
                                </a:rPr>
                              </m:ctrlPr>
                            </m:sSubPr>
                            <m:e>
                              <m:r>
                                <a:rPr lang="en-GB" i="1">
                                  <a:latin typeface="Cambria Math"/>
                                </a:rPr>
                                <m:t>𝐾</m:t>
                              </m:r>
                            </m:e>
                            <m:sub>
                              <m:r>
                                <a:rPr lang="en-GB" i="1">
                                  <a:latin typeface="Cambria Math"/>
                                </a:rPr>
                                <m:t>𝑒</m:t>
                              </m:r>
                            </m:sub>
                          </m:sSub>
                        </m:sub>
                      </m:sSub>
                    </m:oMath>
                  </m:oMathPara>
                </a14:m>
                <a:endParaRPr lang="en-US" dirty="0"/>
              </a:p>
            </p:txBody>
          </p:sp>
        </mc:Choice>
        <mc:Fallback xmlns="">
          <p:sp>
            <p:nvSpPr>
              <p:cNvPr id="11" name="Rectangle 10"/>
              <p:cNvSpPr>
                <a:spLocks noRot="1" noChangeAspect="1" noMove="1" noResize="1" noEditPoints="1" noAdjustHandles="1" noChangeArrowheads="1" noChangeShapeType="1" noTextEdit="1"/>
              </p:cNvSpPr>
              <p:nvPr/>
            </p:nvSpPr>
            <p:spPr>
              <a:xfrm>
                <a:off x="251520" y="3429000"/>
                <a:ext cx="3761286" cy="419025"/>
              </a:xfrm>
              <a:prstGeom prst="rect">
                <a:avLst/>
              </a:prstGeom>
              <a:blipFill rotWithShape="1">
                <a:blip r:embed="rId4"/>
                <a:stretch>
                  <a:fillRect/>
                </a:stretch>
              </a:blipFill>
            </p:spPr>
            <p:txBody>
              <a:bodyPr/>
              <a:lstStyle/>
              <a:p>
                <a:r>
                  <a:rPr lang="en-US">
                    <a:noFill/>
                  </a:rPr>
                  <a:t> </a:t>
                </a:r>
              </a:p>
            </p:txBody>
          </p:sp>
        </mc:Fallback>
      </mc:AlternateContent>
      <p:pic>
        <p:nvPicPr>
          <p:cNvPr id="12" name="Picture 11" descr="C:\Users\Murtadha\Desktop\download.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292081" y="4005064"/>
            <a:ext cx="3744416" cy="2448272"/>
          </a:xfrm>
          <a:prstGeom prst="rect">
            <a:avLst/>
          </a:prstGeom>
          <a:noFill/>
          <a:ln w="9525">
            <a:noFill/>
            <a:miter lim="800000"/>
            <a:headEnd/>
            <a:tailEnd/>
          </a:ln>
        </p:spPr>
      </p:pic>
      <p:pic>
        <p:nvPicPr>
          <p:cNvPr id="13" name="Picture 12" descr="C:\Users\Murtadha\Desktop\11774567_1612027002399411_1395975582_n.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9559" y="4149080"/>
            <a:ext cx="2948305" cy="2286000"/>
          </a:xfrm>
          <a:prstGeom prst="rect">
            <a:avLst/>
          </a:prstGeom>
          <a:noFill/>
          <a:ln w="9525">
            <a:noFill/>
            <a:miter lim="800000"/>
            <a:headEnd/>
            <a:tailEnd/>
          </a:ln>
        </p:spPr>
      </p:pic>
    </p:spTree>
    <p:extLst>
      <p:ext uri="{BB962C8B-B14F-4D97-AF65-F5344CB8AC3E}">
        <p14:creationId xmlns:p14="http://schemas.microsoft.com/office/powerpoint/2010/main" val="2153480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243408"/>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591074" y="182704"/>
            <a:ext cx="3993401" cy="369332"/>
          </a:xfrm>
          <a:prstGeom prst="rect">
            <a:avLst/>
          </a:prstGeom>
        </p:spPr>
        <p:txBody>
          <a:bodyPr wrap="none">
            <a:spAutoFit/>
          </a:bodyPr>
          <a:lstStyle/>
          <a:p>
            <a:pPr algn="ctr"/>
            <a:r>
              <a:rPr lang="en-US" b="1" dirty="0">
                <a:solidFill>
                  <a:srgbClr val="FFFF00"/>
                </a:solidFill>
              </a:rPr>
              <a:t>Interaction of </a:t>
            </a:r>
            <a:r>
              <a:rPr lang="en-US" b="1" dirty="0" smtClean="0">
                <a:solidFill>
                  <a:srgbClr val="FFFF00"/>
                </a:solidFill>
              </a:rPr>
              <a:t>neutrons with </a:t>
            </a:r>
            <a:r>
              <a:rPr lang="en-US" b="1" dirty="0">
                <a:solidFill>
                  <a:srgbClr val="FFFF00"/>
                </a:solidFill>
              </a:rPr>
              <a:t>matter</a:t>
            </a:r>
            <a:endParaRPr lang="en-US" dirty="0">
              <a:solidFill>
                <a:srgbClr val="FFFF00"/>
              </a:solidFill>
            </a:endParaRPr>
          </a:p>
        </p:txBody>
      </p:sp>
      <p:sp>
        <p:nvSpPr>
          <p:cNvPr id="4" name="Rectangle 3"/>
          <p:cNvSpPr/>
          <p:nvPr/>
        </p:nvSpPr>
        <p:spPr>
          <a:xfrm>
            <a:off x="179512" y="1305342"/>
            <a:ext cx="8856984" cy="3539430"/>
          </a:xfrm>
          <a:prstGeom prst="rect">
            <a:avLst/>
          </a:prstGeom>
        </p:spPr>
        <p:txBody>
          <a:bodyPr wrap="square">
            <a:spAutoFit/>
          </a:bodyPr>
          <a:lstStyle/>
          <a:p>
            <a:pPr algn="just"/>
            <a:r>
              <a:rPr lang="en-US" sz="1600" dirty="0"/>
              <a:t>Neutrons are neutral in charge, so they do not interact with orbital electrons at all, and thus reach the nucleus, cutting the Coulomb barrier without hindrance. The fast neutrons collide with the nuclei of the target material, thus forming the combined nucleus, which is in the maximum excited state. The combined nucleus is eliminated from excitation by one of the following decay channels</a:t>
            </a:r>
            <a:r>
              <a:rPr lang="en-US" sz="1600" dirty="0" smtClean="0"/>
              <a:t>:</a:t>
            </a:r>
          </a:p>
          <a:p>
            <a:pPr algn="just"/>
            <a:endParaRPr lang="en-US" sz="1600" dirty="0" smtClean="0"/>
          </a:p>
          <a:p>
            <a:pPr algn="just"/>
            <a:endParaRPr lang="en-US" sz="1600" dirty="0"/>
          </a:p>
          <a:p>
            <a:pPr algn="just"/>
            <a:endParaRPr lang="en-US" sz="1600" dirty="0" smtClean="0"/>
          </a:p>
          <a:p>
            <a:pPr algn="just"/>
            <a:endParaRPr lang="en-US" sz="1600" dirty="0"/>
          </a:p>
          <a:p>
            <a:pPr marL="285750" lvl="0" indent="-285750" algn="just">
              <a:buFont typeface="Wingdings" pitchFamily="2" charset="2"/>
              <a:buChar char="§"/>
            </a:pPr>
            <a:r>
              <a:rPr lang="en-US" sz="1600" dirty="0"/>
              <a:t>Elastic scattering </a:t>
            </a:r>
            <a:r>
              <a:rPr lang="en-US" sz="1600" dirty="0" smtClean="0"/>
              <a:t>channel</a:t>
            </a:r>
            <a:endParaRPr lang="en-US" sz="1600" dirty="0"/>
          </a:p>
          <a:p>
            <a:pPr marL="285750" lvl="0" indent="-285750" algn="just">
              <a:buFont typeface="Wingdings" pitchFamily="2" charset="2"/>
              <a:buChar char="§"/>
            </a:pPr>
            <a:r>
              <a:rPr lang="en-US" sz="1600" dirty="0"/>
              <a:t>Inelastic scattering </a:t>
            </a:r>
            <a:r>
              <a:rPr lang="en-US" sz="1600" dirty="0" smtClean="0"/>
              <a:t>channel</a:t>
            </a:r>
            <a:endParaRPr lang="en-US" sz="1600" dirty="0"/>
          </a:p>
          <a:p>
            <a:pPr marL="285750" lvl="0" indent="-285750" algn="just">
              <a:buFont typeface="Wingdings" pitchFamily="2" charset="2"/>
              <a:buChar char="§"/>
            </a:pPr>
            <a:r>
              <a:rPr lang="en-US" sz="1600" dirty="0"/>
              <a:t>Interaction (</a:t>
            </a:r>
            <a:r>
              <a:rPr lang="en-US" sz="1600" i="1" dirty="0"/>
              <a:t>n, p</a:t>
            </a:r>
            <a:r>
              <a:rPr lang="en-US" sz="1600" dirty="0"/>
              <a:t>) channel.</a:t>
            </a:r>
          </a:p>
          <a:p>
            <a:pPr marL="285750" lvl="0" indent="-285750" algn="just">
              <a:buFont typeface="Wingdings" pitchFamily="2" charset="2"/>
              <a:buChar char="§"/>
            </a:pPr>
            <a:r>
              <a:rPr lang="en-US" sz="1600" dirty="0"/>
              <a:t>Interaction (</a:t>
            </a:r>
            <a:r>
              <a:rPr lang="en-US" sz="1600" i="1" dirty="0"/>
              <a:t>n, 2n</a:t>
            </a:r>
            <a:r>
              <a:rPr lang="en-US" sz="1600" dirty="0"/>
              <a:t>) channel.</a:t>
            </a:r>
          </a:p>
          <a:p>
            <a:pPr marL="285750" indent="-285750" algn="just">
              <a:buFont typeface="Wingdings" pitchFamily="2" charset="2"/>
              <a:buChar char="§"/>
            </a:pPr>
            <a:r>
              <a:rPr lang="en-US" sz="1600" dirty="0"/>
              <a:t>Interaction (n, γ) channel. </a:t>
            </a:r>
          </a:p>
        </p:txBody>
      </p:sp>
      <p:pic>
        <p:nvPicPr>
          <p:cNvPr id="2051" name="Picture 3" descr="C:\Users\smart touch\Desktop\neutrons interaction.t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6016" y="2795364"/>
            <a:ext cx="4019550" cy="3009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176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60" y="-243408"/>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5496" y="1229851"/>
            <a:ext cx="9036496" cy="830997"/>
          </a:xfrm>
          <a:prstGeom prst="rect">
            <a:avLst/>
          </a:prstGeom>
        </p:spPr>
        <p:txBody>
          <a:bodyPr wrap="square">
            <a:spAutoFit/>
          </a:bodyPr>
          <a:lstStyle/>
          <a:p>
            <a:pPr marL="285750" lvl="0" indent="-285750" algn="just">
              <a:buFont typeface="Wingdings" pitchFamily="2" charset="2"/>
              <a:buChar char="Ø"/>
            </a:pPr>
            <a:r>
              <a:rPr lang="en-US" sz="1600" b="1" dirty="0">
                <a:solidFill>
                  <a:srgbClr val="FF0000"/>
                </a:solidFill>
              </a:rPr>
              <a:t>Laws of Absorption: </a:t>
            </a:r>
            <a:r>
              <a:rPr lang="en-US" sz="1600" dirty="0"/>
              <a:t>When gamma or X-rays interact, the decrease in the intensity of the rays when they fall on a material is directly proportional to the intensity (</a:t>
            </a:r>
            <a:r>
              <a:rPr lang="en-US" sz="1600" i="1" dirty="0"/>
              <a:t>I</a:t>
            </a:r>
            <a:r>
              <a:rPr lang="en-US" sz="1600" dirty="0"/>
              <a:t>) and the thickness of the material </a:t>
            </a:r>
            <a:r>
              <a:rPr lang="en-US" sz="1600" dirty="0" smtClean="0"/>
              <a:t>(</a:t>
            </a:r>
            <a:r>
              <a:rPr lang="en-US" sz="1600" i="1" dirty="0" smtClean="0"/>
              <a:t>x</a:t>
            </a:r>
            <a:r>
              <a:rPr lang="en-US" sz="1600" dirty="0"/>
              <a:t>), so:</a:t>
            </a:r>
          </a:p>
        </p:txBody>
      </p:sp>
      <mc:AlternateContent xmlns:mc="http://schemas.openxmlformats.org/markup-compatibility/2006" xmlns:a14="http://schemas.microsoft.com/office/drawing/2010/main">
        <mc:Choice Requires="a14">
          <p:sp>
            <p:nvSpPr>
              <p:cNvPr id="5" name="Rectangle 4"/>
              <p:cNvSpPr/>
              <p:nvPr/>
            </p:nvSpPr>
            <p:spPr>
              <a:xfrm>
                <a:off x="1835696" y="1988840"/>
                <a:ext cx="1253740"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i="1">
                          <a:latin typeface="Cambria Math"/>
                        </a:rPr>
                        <m:t>𝐼</m:t>
                      </m:r>
                      <m:r>
                        <a:rPr lang="en-US" i="1">
                          <a:latin typeface="Cambria Math"/>
                        </a:rPr>
                        <m:t>=</m:t>
                      </m:r>
                      <m:sSub>
                        <m:sSubPr>
                          <m:ctrlPr>
                            <a:rPr lang="en-US" i="1">
                              <a:latin typeface="Cambria Math"/>
                            </a:rPr>
                          </m:ctrlPr>
                        </m:sSubPr>
                        <m:e>
                          <m:r>
                            <a:rPr lang="en-US" i="1">
                              <a:latin typeface="Cambria Math"/>
                            </a:rPr>
                            <m:t>𝐼</m:t>
                          </m:r>
                        </m:e>
                        <m:sub>
                          <m:r>
                            <a:rPr lang="en-US" i="1">
                              <a:latin typeface="Cambria Math"/>
                            </a:rPr>
                            <m:t>𝑜</m:t>
                          </m:r>
                        </m:sub>
                      </m:sSub>
                      <m:sSup>
                        <m:sSupPr>
                          <m:ctrlPr>
                            <a:rPr lang="en-US" i="1">
                              <a:latin typeface="Cambria Math"/>
                            </a:rPr>
                          </m:ctrlPr>
                        </m:sSupPr>
                        <m:e>
                          <m:r>
                            <a:rPr lang="en-US" i="1">
                              <a:latin typeface="Cambria Math"/>
                            </a:rPr>
                            <m:t>𝑒</m:t>
                          </m:r>
                        </m:e>
                        <m:sup>
                          <m:r>
                            <a:rPr lang="en-US" i="1">
                              <a:latin typeface="Cambria Math"/>
                            </a:rPr>
                            <m:t>−</m:t>
                          </m:r>
                          <m:r>
                            <a:rPr lang="en-US" i="1">
                              <a:latin typeface="Cambria Math"/>
                            </a:rPr>
                            <m:t>𝜇</m:t>
                          </m:r>
                          <m:r>
                            <a:rPr lang="en-US" i="1">
                              <a:latin typeface="Cambria Math"/>
                            </a:rPr>
                            <m:t>𝑥</m:t>
                          </m:r>
                        </m:sup>
                      </m:sSup>
                    </m:oMath>
                  </m:oMathPara>
                </a14:m>
                <a:endParaRPr lang="en-US" dirty="0"/>
              </a:p>
            </p:txBody>
          </p:sp>
        </mc:Choice>
        <mc:Fallback xmlns="">
          <p:sp>
            <p:nvSpPr>
              <p:cNvPr id="5" name="Rectangle 4"/>
              <p:cNvSpPr>
                <a:spLocks noRot="1" noChangeAspect="1" noMove="1" noResize="1" noEditPoints="1" noAdjustHandles="1" noChangeArrowheads="1" noChangeShapeType="1" noTextEdit="1"/>
              </p:cNvSpPr>
              <p:nvPr/>
            </p:nvSpPr>
            <p:spPr>
              <a:xfrm>
                <a:off x="1835696" y="1988840"/>
                <a:ext cx="1253740" cy="369332"/>
              </a:xfrm>
              <a:prstGeom prst="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p:cNvSpPr/>
              <p:nvPr/>
            </p:nvSpPr>
            <p:spPr>
              <a:xfrm>
                <a:off x="107504" y="2412177"/>
                <a:ext cx="8352928" cy="338554"/>
              </a:xfrm>
              <a:prstGeom prst="rect">
                <a:avLst/>
              </a:prstGeom>
            </p:spPr>
            <p:txBody>
              <a:bodyPr wrap="square">
                <a:spAutoFit/>
              </a:bodyPr>
              <a:lstStyle/>
              <a:p>
                <a:pPr algn="just"/>
                <a:r>
                  <a:rPr lang="en-GB" sz="1600" dirty="0"/>
                  <a:t>Where (</a:t>
                </a:r>
                <a14:m>
                  <m:oMath xmlns:m="http://schemas.openxmlformats.org/officeDocument/2006/math">
                    <m:r>
                      <a:rPr lang="en-US" sz="1600" i="1">
                        <a:latin typeface="Cambria Math"/>
                      </a:rPr>
                      <m:t>𝐼</m:t>
                    </m:r>
                  </m:oMath>
                </a14:m>
                <a:r>
                  <a:rPr lang="en-GB" sz="1600" dirty="0"/>
                  <a:t>) is the intensity of the rays after passing through the thickness (</a:t>
                </a:r>
                <a:r>
                  <a:rPr lang="en-GB" sz="1600" i="1" dirty="0"/>
                  <a:t>x)</a:t>
                </a:r>
                <a:r>
                  <a:rPr lang="en-GB" sz="1600" dirty="0"/>
                  <a:t> of the material. </a:t>
                </a:r>
                <a:endParaRPr lang="en-US" sz="1600" dirty="0"/>
              </a:p>
            </p:txBody>
          </p:sp>
        </mc:Choice>
        <mc:Fallback xmlns="">
          <p:sp>
            <p:nvSpPr>
              <p:cNvPr id="6" name="Rectangle 5"/>
              <p:cNvSpPr>
                <a:spLocks noRot="1" noChangeAspect="1" noMove="1" noResize="1" noEditPoints="1" noAdjustHandles="1" noChangeArrowheads="1" noChangeShapeType="1" noTextEdit="1"/>
              </p:cNvSpPr>
              <p:nvPr/>
            </p:nvSpPr>
            <p:spPr>
              <a:xfrm>
                <a:off x="107504" y="2412177"/>
                <a:ext cx="8352928" cy="338554"/>
              </a:xfrm>
              <a:prstGeom prst="rect">
                <a:avLst/>
              </a:prstGeom>
              <a:blipFill rotWithShape="1">
                <a:blip r:embed="rId5"/>
                <a:stretch>
                  <a:fillRect l="-438" t="-5455" b="-2363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p:cNvSpPr/>
              <p:nvPr/>
            </p:nvSpPr>
            <p:spPr>
              <a:xfrm>
                <a:off x="35496" y="2756187"/>
                <a:ext cx="8928992" cy="600805"/>
              </a:xfrm>
              <a:prstGeom prst="rect">
                <a:avLst/>
              </a:prstGeom>
            </p:spPr>
            <p:txBody>
              <a:bodyPr wrap="square">
                <a:spAutoFit/>
              </a:bodyPr>
              <a:lstStyle/>
              <a:p>
                <a:pPr marL="285750" lvl="0" indent="-285750" algn="just">
                  <a:buFont typeface="Wingdings" pitchFamily="2" charset="2"/>
                  <a:buChar char="Ø"/>
                </a:pPr>
                <a:r>
                  <a:rPr lang="en-GB" sz="1600" dirty="0" smtClean="0"/>
                  <a:t>Half – thickness: Thickness </a:t>
                </a:r>
                <a:r>
                  <a:rPr lang="en-GB" sz="1600" dirty="0"/>
                  <a:t>of the absorbent material that reduces the number of penetrating particles to half of its original number and is denoted by the symbol </a:t>
                </a:r>
                <a14:m>
                  <m:oMath xmlns:m="http://schemas.openxmlformats.org/officeDocument/2006/math">
                    <m:sSub>
                      <m:sSubPr>
                        <m:ctrlPr>
                          <a:rPr lang="en-US" sz="1600" i="1">
                            <a:latin typeface="Cambria Math"/>
                          </a:rPr>
                        </m:ctrlPr>
                      </m:sSubPr>
                      <m:e>
                        <m:r>
                          <a:rPr lang="en-US" sz="1600" i="1">
                            <a:latin typeface="Cambria Math"/>
                          </a:rPr>
                          <m:t>𝑥</m:t>
                        </m:r>
                      </m:e>
                      <m:sub>
                        <m:f>
                          <m:fPr>
                            <m:type m:val="lin"/>
                            <m:ctrlPr>
                              <a:rPr lang="en-US" sz="1600" i="1">
                                <a:latin typeface="Cambria Math"/>
                              </a:rPr>
                            </m:ctrlPr>
                          </m:fPr>
                          <m:num>
                            <m:r>
                              <a:rPr lang="en-US" sz="1600" i="1">
                                <a:latin typeface="Cambria Math"/>
                              </a:rPr>
                              <m:t>1</m:t>
                            </m:r>
                          </m:num>
                          <m:den>
                            <m:r>
                              <a:rPr lang="en-US" sz="1600" i="1">
                                <a:latin typeface="Cambria Math"/>
                              </a:rPr>
                              <m:t>2</m:t>
                            </m:r>
                            <m:r>
                              <a:rPr lang="en-US" sz="1600" b="0" i="1" smtClean="0">
                                <a:latin typeface="Cambria Math"/>
                              </a:rPr>
                              <m:t>.</m:t>
                            </m:r>
                          </m:den>
                        </m:f>
                      </m:sub>
                    </m:sSub>
                  </m:oMath>
                </a14:m>
                <a:endParaRPr lang="en-US" sz="1600" dirty="0"/>
              </a:p>
            </p:txBody>
          </p:sp>
        </mc:Choice>
        <mc:Fallback xmlns="">
          <p:sp>
            <p:nvSpPr>
              <p:cNvPr id="7" name="Rectangle 6"/>
              <p:cNvSpPr>
                <a:spLocks noRot="1" noChangeAspect="1" noMove="1" noResize="1" noEditPoints="1" noAdjustHandles="1" noChangeArrowheads="1" noChangeShapeType="1" noTextEdit="1"/>
              </p:cNvSpPr>
              <p:nvPr/>
            </p:nvSpPr>
            <p:spPr>
              <a:xfrm>
                <a:off x="35496" y="2756187"/>
                <a:ext cx="8928992" cy="600805"/>
              </a:xfrm>
              <a:prstGeom prst="rect">
                <a:avLst/>
              </a:prstGeom>
              <a:blipFill rotWithShape="1">
                <a:blip r:embed="rId6"/>
                <a:stretch>
                  <a:fillRect l="-273" t="-3030" r="-341" b="-6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Rectangle 7"/>
              <p:cNvSpPr/>
              <p:nvPr/>
            </p:nvSpPr>
            <p:spPr>
              <a:xfrm>
                <a:off x="35495" y="3684482"/>
                <a:ext cx="5112569" cy="2037161"/>
              </a:xfrm>
              <a:prstGeom prst="rect">
                <a:avLst/>
              </a:prstGeom>
            </p:spPr>
            <p:txBody>
              <a:bodyPr wrap="square">
                <a:spAutoFit/>
              </a:bodyPr>
              <a:lstStyle/>
              <a:p>
                <a:pPr marL="285750" lvl="0" indent="-285750" algn="just">
                  <a:buFont typeface="Wingdings" pitchFamily="2" charset="2"/>
                  <a:buChar char="Ø"/>
                </a:pPr>
                <a:r>
                  <a:rPr lang="en-GB" sz="1600" dirty="0"/>
                  <a:t>T</a:t>
                </a:r>
                <a:r>
                  <a:rPr lang="en-GB" sz="1600" dirty="0" smtClean="0"/>
                  <a:t>here </a:t>
                </a:r>
                <a:r>
                  <a:rPr lang="en-GB" sz="1600" dirty="0"/>
                  <a:t>are two types of absorption coefficient:</a:t>
                </a:r>
                <a:endParaRPr lang="en-US" sz="1600" dirty="0"/>
              </a:p>
              <a:p>
                <a:pPr algn="just"/>
                <a:endParaRPr lang="en-US" sz="1600" dirty="0" smtClean="0"/>
              </a:p>
              <a:p>
                <a:pPr algn="just"/>
                <a:r>
                  <a:rPr lang="en-US" sz="1600" dirty="0" smtClean="0"/>
                  <a:t>1</a:t>
                </a:r>
                <a:r>
                  <a:rPr lang="en-US" sz="1600" dirty="0"/>
                  <a:t>. Linear absorption coefficient (</a:t>
                </a:r>
                <a14:m>
                  <m:oMath xmlns:m="http://schemas.openxmlformats.org/officeDocument/2006/math">
                    <m:sSub>
                      <m:sSubPr>
                        <m:ctrlPr>
                          <a:rPr lang="en-US" sz="1600" i="1">
                            <a:latin typeface="Cambria Math"/>
                          </a:rPr>
                        </m:ctrlPr>
                      </m:sSubPr>
                      <m:e>
                        <m:r>
                          <a:rPr lang="en-US" sz="1600" i="1">
                            <a:latin typeface="Cambria Math"/>
                          </a:rPr>
                          <m:t>𝜇</m:t>
                        </m:r>
                      </m:e>
                      <m:sub>
                        <m:r>
                          <a:rPr lang="en-US" sz="1600" i="1">
                            <a:latin typeface="Cambria Math"/>
                          </a:rPr>
                          <m:t>𝑙</m:t>
                        </m:r>
                      </m:sub>
                    </m:sSub>
                  </m:oMath>
                </a14:m>
                <a:r>
                  <a:rPr lang="en-GB" sz="1600" dirty="0"/>
                  <a:t>) its unit </a:t>
                </a:r>
                <a14:m>
                  <m:oMath xmlns:m="http://schemas.openxmlformats.org/officeDocument/2006/math">
                    <m:sSup>
                      <m:sSupPr>
                        <m:ctrlPr>
                          <a:rPr lang="en-US" sz="1600" i="1">
                            <a:latin typeface="Cambria Math"/>
                          </a:rPr>
                        </m:ctrlPr>
                      </m:sSupPr>
                      <m:e>
                        <m:r>
                          <a:rPr lang="en-GB" sz="1600" i="1">
                            <a:latin typeface="Cambria Math"/>
                          </a:rPr>
                          <m:t>𝑚</m:t>
                        </m:r>
                      </m:e>
                      <m:sup>
                        <m:r>
                          <a:rPr lang="en-GB" sz="1600" i="1">
                            <a:latin typeface="Cambria Math"/>
                          </a:rPr>
                          <m:t>−</m:t>
                        </m:r>
                        <m:r>
                          <a:rPr lang="en-GB" sz="1600" i="1">
                            <a:latin typeface="Cambria Math"/>
                          </a:rPr>
                          <m:t>1</m:t>
                        </m:r>
                      </m:sup>
                    </m:sSup>
                    <m:r>
                      <a:rPr lang="en-GB" sz="1600" i="1">
                        <a:latin typeface="Cambria Math"/>
                      </a:rPr>
                      <m:t>  </m:t>
                    </m:r>
                    <m:r>
                      <a:rPr lang="ar-SA" sz="1600">
                        <a:latin typeface="Cambria Math"/>
                      </a:rPr>
                      <m:t>،</m:t>
                    </m:r>
                  </m:oMath>
                </a14:m>
                <a:r>
                  <a:rPr lang="ar-SA" sz="1600" dirty="0"/>
                  <a:t> </a:t>
                </a:r>
                <a14:m>
                  <m:oMath xmlns:m="http://schemas.openxmlformats.org/officeDocument/2006/math">
                    <m:sSup>
                      <m:sSupPr>
                        <m:ctrlPr>
                          <a:rPr lang="en-US" sz="1600" i="1">
                            <a:latin typeface="Cambria Math"/>
                          </a:rPr>
                        </m:ctrlPr>
                      </m:sSupPr>
                      <m:e>
                        <m:r>
                          <a:rPr lang="en-US" sz="1600" i="1">
                            <a:latin typeface="Cambria Math"/>
                          </a:rPr>
                          <m:t>𝑐𝑚</m:t>
                        </m:r>
                      </m:e>
                      <m:sup>
                        <m:r>
                          <a:rPr lang="en-US" sz="1600" i="1">
                            <a:latin typeface="Cambria Math"/>
                          </a:rPr>
                          <m:t>−</m:t>
                        </m:r>
                        <m:r>
                          <a:rPr lang="en-US" sz="1600" i="1">
                            <a:latin typeface="Cambria Math"/>
                          </a:rPr>
                          <m:t>1</m:t>
                        </m:r>
                      </m:sup>
                    </m:sSup>
                  </m:oMath>
                </a14:m>
                <a:endParaRPr lang="en-US" sz="1600" dirty="0"/>
              </a:p>
              <a:p>
                <a:pPr algn="just"/>
                <a:endParaRPr lang="en-US" sz="1600" dirty="0" smtClean="0"/>
              </a:p>
              <a:p>
                <a:pPr algn="just"/>
                <a:r>
                  <a:rPr lang="en-US" sz="1600" dirty="0" smtClean="0"/>
                  <a:t>2</a:t>
                </a:r>
                <a:r>
                  <a:rPr lang="en-US" sz="1600" dirty="0"/>
                  <a:t>. Mass absorption coefficient (</a:t>
                </a:r>
                <a14:m>
                  <m:oMath xmlns:m="http://schemas.openxmlformats.org/officeDocument/2006/math">
                    <m:sSub>
                      <m:sSubPr>
                        <m:ctrlPr>
                          <a:rPr lang="en-US" sz="1600" i="1">
                            <a:latin typeface="Cambria Math"/>
                          </a:rPr>
                        </m:ctrlPr>
                      </m:sSubPr>
                      <m:e>
                        <m:r>
                          <a:rPr lang="en-US" sz="1600" i="1">
                            <a:latin typeface="Cambria Math"/>
                          </a:rPr>
                          <m:t>𝜇</m:t>
                        </m:r>
                      </m:e>
                      <m:sub>
                        <m:r>
                          <a:rPr lang="en-US" sz="1600" i="1">
                            <a:latin typeface="Cambria Math"/>
                          </a:rPr>
                          <m:t>𝑚</m:t>
                        </m:r>
                      </m:sub>
                    </m:sSub>
                  </m:oMath>
                </a14:m>
                <a:r>
                  <a:rPr lang="en-GB" sz="1600" dirty="0"/>
                  <a:t>) It is the result of </a:t>
                </a:r>
                <a:endParaRPr lang="en-GB" sz="1600" dirty="0" smtClean="0"/>
              </a:p>
              <a:p>
                <a:pPr algn="just"/>
                <a:r>
                  <a:rPr lang="en-GB" sz="1600" dirty="0" smtClean="0"/>
                  <a:t>dividing the </a:t>
                </a:r>
                <a:r>
                  <a:rPr lang="en-GB" sz="1600" dirty="0"/>
                  <a:t>linear absorption coefficient by the density </a:t>
                </a:r>
                <a:endParaRPr lang="en-GB" sz="1600" dirty="0" smtClean="0"/>
              </a:p>
              <a:p>
                <a:pPr algn="just"/>
                <a:r>
                  <a:rPr lang="en-GB" sz="1600" dirty="0" smtClean="0"/>
                  <a:t>of </a:t>
                </a:r>
                <a:r>
                  <a:rPr lang="en-GB" sz="1600" dirty="0"/>
                  <a:t>the absorbent </a:t>
                </a:r>
                <a:r>
                  <a:rPr lang="en-GB" sz="1600" dirty="0" smtClean="0"/>
                  <a:t>material, its units </a:t>
                </a:r>
                <a14:m>
                  <m:oMath xmlns:m="http://schemas.openxmlformats.org/officeDocument/2006/math">
                    <m:f>
                      <m:fPr>
                        <m:ctrlPr>
                          <a:rPr lang="en-US" sz="1600" i="1">
                            <a:latin typeface="Cambria Math"/>
                          </a:rPr>
                        </m:ctrlPr>
                      </m:fPr>
                      <m:num>
                        <m:sSup>
                          <m:sSupPr>
                            <m:ctrlPr>
                              <a:rPr lang="en-US" sz="1600" i="1">
                                <a:latin typeface="Cambria Math"/>
                              </a:rPr>
                            </m:ctrlPr>
                          </m:sSupPr>
                          <m:e>
                            <m:r>
                              <a:rPr lang="en-US" sz="1600" i="1">
                                <a:latin typeface="Cambria Math"/>
                              </a:rPr>
                              <m:t>𝑐𝑚</m:t>
                            </m:r>
                          </m:e>
                          <m:sup>
                            <m:r>
                              <a:rPr lang="en-US" sz="1600" i="1">
                                <a:latin typeface="Cambria Math"/>
                              </a:rPr>
                              <m:t>2</m:t>
                            </m:r>
                          </m:sup>
                        </m:sSup>
                      </m:num>
                      <m:den>
                        <m:r>
                          <a:rPr lang="en-US" sz="1600" i="1">
                            <a:latin typeface="Cambria Math"/>
                          </a:rPr>
                          <m:t>𝑔</m:t>
                        </m:r>
                      </m:den>
                    </m:f>
                  </m:oMath>
                </a14:m>
                <a:r>
                  <a:rPr lang="ar-SA" sz="1600" dirty="0"/>
                  <a:t>، </a:t>
                </a:r>
                <a14:m>
                  <m:oMath xmlns:m="http://schemas.openxmlformats.org/officeDocument/2006/math">
                    <m:f>
                      <m:fPr>
                        <m:ctrlPr>
                          <a:rPr lang="en-US" sz="1600" i="1">
                            <a:latin typeface="Cambria Math"/>
                          </a:rPr>
                        </m:ctrlPr>
                      </m:fPr>
                      <m:num>
                        <m:sSup>
                          <m:sSupPr>
                            <m:ctrlPr>
                              <a:rPr lang="en-US" sz="1600" i="1">
                                <a:latin typeface="Cambria Math"/>
                              </a:rPr>
                            </m:ctrlPr>
                          </m:sSupPr>
                          <m:e>
                            <m:r>
                              <a:rPr lang="en-US" sz="1600" i="1">
                                <a:latin typeface="Cambria Math"/>
                              </a:rPr>
                              <m:t>𝑚</m:t>
                            </m:r>
                          </m:e>
                          <m:sup>
                            <m:r>
                              <a:rPr lang="en-US" sz="1600" i="1">
                                <a:latin typeface="Cambria Math"/>
                              </a:rPr>
                              <m:t>2</m:t>
                            </m:r>
                          </m:sup>
                        </m:sSup>
                      </m:num>
                      <m:den>
                        <m:r>
                          <a:rPr lang="en-US" sz="1600" i="1">
                            <a:latin typeface="Cambria Math"/>
                          </a:rPr>
                          <m:t>𝐾𝑔</m:t>
                        </m:r>
                      </m:den>
                    </m:f>
                  </m:oMath>
                </a14:m>
                <a:r>
                  <a:rPr lang="en-US" sz="1600" dirty="0" smtClean="0"/>
                  <a:t>.</a:t>
                </a:r>
                <a:endParaRPr lang="en-US" sz="1600" dirty="0"/>
              </a:p>
            </p:txBody>
          </p:sp>
        </mc:Choice>
        <mc:Fallback xmlns="">
          <p:sp>
            <p:nvSpPr>
              <p:cNvPr id="8" name="Rectangle 7"/>
              <p:cNvSpPr>
                <a:spLocks noRot="1" noChangeAspect="1" noMove="1" noResize="1" noEditPoints="1" noAdjustHandles="1" noChangeArrowheads="1" noChangeShapeType="1" noTextEdit="1"/>
              </p:cNvSpPr>
              <p:nvPr/>
            </p:nvSpPr>
            <p:spPr>
              <a:xfrm>
                <a:off x="35495" y="3684482"/>
                <a:ext cx="5112569" cy="2037161"/>
              </a:xfrm>
              <a:prstGeom prst="rect">
                <a:avLst/>
              </a:prstGeom>
              <a:blipFill rotWithShape="1">
                <a:blip r:embed="rId7"/>
                <a:stretch>
                  <a:fillRect l="-716" t="-896"/>
                </a:stretch>
              </a:blipFill>
            </p:spPr>
            <p:txBody>
              <a:bodyPr/>
              <a:lstStyle/>
              <a:p>
                <a:r>
                  <a:rPr lang="en-US">
                    <a:noFill/>
                  </a:rPr>
                  <a:t> </a:t>
                </a:r>
              </a:p>
            </p:txBody>
          </p:sp>
        </mc:Fallback>
      </mc:AlternateContent>
      <p:pic>
        <p:nvPicPr>
          <p:cNvPr id="9" name="Picture 8" descr="C:\Users\Murtadha\Desktop\gammaAbsorb.gif"/>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292080" y="3721576"/>
            <a:ext cx="3703320" cy="3019792"/>
          </a:xfrm>
          <a:prstGeom prst="rect">
            <a:avLst/>
          </a:prstGeom>
          <a:ln w="254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1677252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243408"/>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547664" y="167315"/>
            <a:ext cx="1728192" cy="400110"/>
          </a:xfrm>
          <a:prstGeom prst="rect">
            <a:avLst/>
          </a:prstGeom>
          <a:noFill/>
        </p:spPr>
        <p:txBody>
          <a:bodyPr wrap="square" rtlCol="0">
            <a:spAutoFit/>
          </a:bodyPr>
          <a:lstStyle/>
          <a:p>
            <a:r>
              <a:rPr lang="en-US" sz="2000" b="1" dirty="0" smtClean="0">
                <a:solidFill>
                  <a:srgbClr val="FFFF00"/>
                </a:solidFill>
              </a:rPr>
              <a:t>Home Work </a:t>
            </a:r>
            <a:endParaRPr lang="en-US" sz="2000" b="1" dirty="0">
              <a:solidFill>
                <a:srgbClr val="FFFF00"/>
              </a:solidFill>
            </a:endParaRPr>
          </a:p>
        </p:txBody>
      </p:sp>
      <mc:AlternateContent xmlns:mc="http://schemas.openxmlformats.org/markup-compatibility/2006" xmlns:a14="http://schemas.microsoft.com/office/drawing/2010/main">
        <mc:Choice Requires="a14">
          <p:sp>
            <p:nvSpPr>
              <p:cNvPr id="8" name="Rectangle 7"/>
              <p:cNvSpPr/>
              <p:nvPr/>
            </p:nvSpPr>
            <p:spPr>
              <a:xfrm>
                <a:off x="35496" y="1268760"/>
                <a:ext cx="9001000" cy="3315331"/>
              </a:xfrm>
              <a:prstGeom prst="rect">
                <a:avLst/>
              </a:prstGeom>
            </p:spPr>
            <p:txBody>
              <a:bodyPr wrap="square">
                <a:spAutoFit/>
              </a:bodyPr>
              <a:lstStyle/>
              <a:p>
                <a:pPr algn="just"/>
                <a:r>
                  <a:rPr lang="en-US" sz="1600" dirty="0" smtClean="0">
                    <a:latin typeface="Times New Roman" pitchFamily="18" charset="0"/>
                    <a:cs typeface="Times New Roman" pitchFamily="18" charset="0"/>
                  </a:rPr>
                  <a:t>Example </a:t>
                </a:r>
                <a:r>
                  <a:rPr lang="en-US" sz="1600" dirty="0">
                    <a:latin typeface="Times New Roman" pitchFamily="18" charset="0"/>
                    <a:cs typeface="Times New Roman" pitchFamily="18" charset="0"/>
                  </a:rPr>
                  <a:t>1:  Gamma photon emitted from the cesium source </a:t>
                </a:r>
                <a:r>
                  <a:rPr lang="en-US" sz="1600" baseline="30000" dirty="0">
                    <a:latin typeface="Times New Roman" pitchFamily="18" charset="0"/>
                    <a:cs typeface="Times New Roman" pitchFamily="18" charset="0"/>
                  </a:rPr>
                  <a:t>137</a:t>
                </a:r>
                <a:r>
                  <a:rPr lang="en-US" sz="1600" dirty="0">
                    <a:latin typeface="Times New Roman" pitchFamily="18" charset="0"/>
                    <a:cs typeface="Times New Roman" pitchFamily="18" charset="0"/>
                  </a:rPr>
                  <a:t>Cs, has energy 0.662 μeV, was absorbed with the electron in the ground level of the hydrogen atom by the photoelectric interaction. Hydrogen binding energy 13.6 eV, calculate the kinetic energy of the electron?</a:t>
                </a:r>
              </a:p>
              <a:p>
                <a:pPr algn="just"/>
                <a:endParaRPr lang="en-US" sz="1600" dirty="0" smtClean="0">
                  <a:cs typeface="+mj-cs"/>
                </a:endParaRPr>
              </a:p>
              <a:p>
                <a:pPr algn="just"/>
                <a:r>
                  <a:rPr lang="en-US" sz="1600" dirty="0" smtClean="0">
                    <a:latin typeface="Times New Roman" pitchFamily="18" charset="0"/>
                    <a:cs typeface="Times New Roman" pitchFamily="18" charset="0"/>
                  </a:rPr>
                  <a:t>Example </a:t>
                </a:r>
                <a:r>
                  <a:rPr lang="en-US" sz="1600" dirty="0">
                    <a:latin typeface="Times New Roman" pitchFamily="18" charset="0"/>
                    <a:cs typeface="Times New Roman" pitchFamily="18" charset="0"/>
                  </a:rPr>
                  <a:t>2: Calculate the energy, frequency and wavelength of the scattered photons at an angle Φ = 90</a:t>
                </a:r>
                <a:r>
                  <a:rPr lang="ar-SA" sz="1600" baseline="30000" dirty="0">
                    <a:latin typeface="Times New Roman" pitchFamily="18" charset="0"/>
                    <a:cs typeface="Times New Roman" pitchFamily="18" charset="0"/>
                  </a:rPr>
                  <a:t>٥</a:t>
                </a:r>
                <a:r>
                  <a:rPr lang="en-US" sz="1600" dirty="0">
                    <a:latin typeface="Times New Roman" pitchFamily="18" charset="0"/>
                    <a:cs typeface="Times New Roman" pitchFamily="18" charset="0"/>
                  </a:rPr>
                  <a:t> when the energy of the incident photons is 1.173 μeV; Calculate the kinetic energy of the outgoing electron? </a:t>
                </a:r>
              </a:p>
              <a:p>
                <a:pPr algn="just"/>
                <a:endParaRPr lang="en-US" sz="1600" dirty="0" smtClean="0">
                  <a:cs typeface="+mj-cs"/>
                </a:endParaRPr>
              </a:p>
              <a:p>
                <a:pPr algn="just"/>
                <a:r>
                  <a:rPr lang="en-US" sz="1600" dirty="0" smtClean="0">
                    <a:latin typeface="Times New Roman" pitchFamily="18" charset="0"/>
                    <a:cs typeface="Times New Roman" pitchFamily="18" charset="0"/>
                  </a:rPr>
                  <a:t>Example </a:t>
                </a:r>
                <a:r>
                  <a:rPr lang="en-US" sz="1600" dirty="0">
                    <a:latin typeface="Times New Roman" pitchFamily="18" charset="0"/>
                    <a:cs typeface="Times New Roman" pitchFamily="18" charset="0"/>
                  </a:rPr>
                  <a:t>3: Calculate the kinetic energy of the positron resulting from the pair production interaction when the energy of the incident photon is 2.022 μeV? </a:t>
                </a:r>
              </a:p>
              <a:p>
                <a:pPr algn="just"/>
                <a:endParaRPr lang="en-US" sz="1600" dirty="0" smtClean="0">
                  <a:cs typeface="+mj-cs"/>
                </a:endParaRPr>
              </a:p>
              <a:p>
                <a:pPr algn="just"/>
                <a:r>
                  <a:rPr lang="en-US" sz="1600" dirty="0" smtClean="0">
                    <a:latin typeface="Times New Roman" pitchFamily="18" charset="0"/>
                    <a:cs typeface="Times New Roman" pitchFamily="18" charset="0"/>
                  </a:rPr>
                  <a:t>Example </a:t>
                </a:r>
                <a:r>
                  <a:rPr lang="en-US" sz="1600" dirty="0">
                    <a:latin typeface="Times New Roman" pitchFamily="18" charset="0"/>
                    <a:cs typeface="Times New Roman" pitchFamily="18" charset="0"/>
                  </a:rPr>
                  <a:t>4: Calculate the thickness of the water layer that reduces the number of gamma photons to 80% of its original number? Where</a:t>
                </a:r>
                <a14:m>
                  <m:oMath xmlns:m="http://schemas.openxmlformats.org/officeDocument/2006/math">
                    <m:r>
                      <a:rPr lang="en-US" sz="1600" i="1">
                        <a:latin typeface="Cambria Math"/>
                        <a:cs typeface="+mj-cs"/>
                      </a:rPr>
                      <m:t> (</m:t>
                    </m:r>
                    <m:sSub>
                      <m:sSubPr>
                        <m:ctrlPr>
                          <a:rPr lang="en-US" sz="1600" i="1">
                            <a:latin typeface="Cambria Math"/>
                            <a:cs typeface="+mj-cs"/>
                          </a:rPr>
                        </m:ctrlPr>
                      </m:sSubPr>
                      <m:e>
                        <m:r>
                          <a:rPr lang="en-US" sz="1600" i="1">
                            <a:latin typeface="Cambria Math"/>
                            <a:cs typeface="+mj-cs"/>
                          </a:rPr>
                          <m:t>𝜇</m:t>
                        </m:r>
                      </m:e>
                      <m:sub>
                        <m:r>
                          <a:rPr lang="en-US" sz="1600" i="1">
                            <a:latin typeface="Cambria Math"/>
                            <a:cs typeface="+mj-cs"/>
                          </a:rPr>
                          <m:t>𝑚</m:t>
                        </m:r>
                      </m:sub>
                    </m:sSub>
                  </m:oMath>
                </a14:m>
                <a:r>
                  <a:rPr lang="en-US" sz="1600" dirty="0">
                    <a:latin typeface="Times New Roman" pitchFamily="18" charset="0"/>
                    <a:cs typeface="Times New Roman" pitchFamily="18" charset="0"/>
                  </a:rPr>
                  <a:t> )</a:t>
                </a:r>
                <a:r>
                  <a:rPr lang="en-US" sz="1600" baseline="-25000" dirty="0">
                    <a:latin typeface="Times New Roman" pitchFamily="18" charset="0"/>
                    <a:cs typeface="Times New Roman" pitchFamily="18" charset="0"/>
                  </a:rPr>
                  <a:t>water</a:t>
                </a:r>
                <a:r>
                  <a:rPr lang="en-US" sz="1600" dirty="0">
                    <a:latin typeface="Times New Roman" pitchFamily="18" charset="0"/>
                    <a:cs typeface="Times New Roman" pitchFamily="18" charset="0"/>
                  </a:rPr>
                  <a:t> = 0.0706 cm</a:t>
                </a:r>
                <a:r>
                  <a:rPr lang="en-US" sz="1600" baseline="30000" dirty="0">
                    <a:latin typeface="Times New Roman" pitchFamily="18" charset="0"/>
                    <a:cs typeface="Times New Roman" pitchFamily="18" charset="0"/>
                  </a:rPr>
                  <a:t>2</a:t>
                </a:r>
                <a:r>
                  <a:rPr lang="en-US" sz="1600" dirty="0">
                    <a:latin typeface="Times New Roman" pitchFamily="18" charset="0"/>
                    <a:cs typeface="Times New Roman" pitchFamily="18" charset="0"/>
                  </a:rPr>
                  <a:t>/g; ρ = 1g/cm</a:t>
                </a:r>
                <a:r>
                  <a:rPr lang="en-US" sz="1600" baseline="30000" dirty="0">
                    <a:latin typeface="Times New Roman" pitchFamily="18" charset="0"/>
                    <a:cs typeface="Times New Roman" pitchFamily="18" charset="0"/>
                  </a:rPr>
                  <a:t>3</a:t>
                </a:r>
                <a:endParaRPr lang="en-US" sz="1600" dirty="0">
                  <a:latin typeface="Times New Roman" pitchFamily="18" charset="0"/>
                  <a:cs typeface="Times New Roman" pitchFamily="18" charset="0"/>
                </a:endParaRPr>
              </a:p>
            </p:txBody>
          </p:sp>
        </mc:Choice>
        <mc:Fallback xmlns="">
          <p:sp>
            <p:nvSpPr>
              <p:cNvPr id="8" name="Rectangle 7"/>
              <p:cNvSpPr>
                <a:spLocks noRot="1" noChangeAspect="1" noMove="1" noResize="1" noEditPoints="1" noAdjustHandles="1" noChangeArrowheads="1" noChangeShapeType="1" noTextEdit="1"/>
              </p:cNvSpPr>
              <p:nvPr/>
            </p:nvSpPr>
            <p:spPr>
              <a:xfrm>
                <a:off x="35496" y="1268760"/>
                <a:ext cx="9001000" cy="3315331"/>
              </a:xfrm>
              <a:prstGeom prst="rect">
                <a:avLst/>
              </a:prstGeom>
              <a:blipFill rotWithShape="1">
                <a:blip r:embed="rId4"/>
                <a:stretch>
                  <a:fillRect l="-407" t="-551" r="-339" b="-735"/>
                </a:stretch>
              </a:blipFill>
            </p:spPr>
            <p:txBody>
              <a:bodyPr/>
              <a:lstStyle/>
              <a:p>
                <a:r>
                  <a:rPr lang="en-US">
                    <a:noFill/>
                  </a:rPr>
                  <a:t> </a:t>
                </a:r>
              </a:p>
            </p:txBody>
          </p:sp>
        </mc:Fallback>
      </mc:AlternateContent>
    </p:spTree>
    <p:extLst>
      <p:ext uri="{BB962C8B-B14F-4D97-AF65-F5344CB8AC3E}">
        <p14:creationId xmlns:p14="http://schemas.microsoft.com/office/powerpoint/2010/main" val="34507958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14313"/>
            <a:ext cx="9144000" cy="1201738"/>
          </a:xfrm>
          <a:prstGeom prst="rect">
            <a:avLst/>
          </a:prstGeom>
          <a:noFill/>
          <a:ln w="9525">
            <a:noFill/>
            <a:miter lim="800000"/>
            <a:headEnd/>
            <a:tailEnd/>
          </a:ln>
        </p:spPr>
      </p:pic>
      <p:pic>
        <p:nvPicPr>
          <p:cNvPr id="3"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243408"/>
            <a:ext cx="1999109" cy="122155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Dell\Desktop\allah-13.jpg"/>
          <p:cNvPicPr>
            <a:picLocks noChangeAspect="1" noChangeArrowheads="1"/>
          </p:cNvPicPr>
          <p:nvPr/>
        </p:nvPicPr>
        <p:blipFill>
          <a:blip r:embed="rId4"/>
          <a:srcRect/>
          <a:stretch>
            <a:fillRect/>
          </a:stretch>
        </p:blipFill>
        <p:spPr bwMode="auto">
          <a:xfrm>
            <a:off x="1547664" y="2086515"/>
            <a:ext cx="5486400" cy="3574733"/>
          </a:xfrm>
          <a:prstGeom prst="rect">
            <a:avLst/>
          </a:prstGeom>
          <a:noFill/>
        </p:spPr>
      </p:pic>
      <p:sp>
        <p:nvSpPr>
          <p:cNvPr id="5" name="TextBox 4"/>
          <p:cNvSpPr txBox="1"/>
          <p:nvPr/>
        </p:nvSpPr>
        <p:spPr>
          <a:xfrm>
            <a:off x="1142976" y="1211033"/>
            <a:ext cx="7155276" cy="646331"/>
          </a:xfrm>
          <a:prstGeom prst="rect">
            <a:avLst/>
          </a:prstGeom>
          <a:noFill/>
        </p:spPr>
        <p:txBody>
          <a:bodyPr wrap="square" rtlCol="0">
            <a:spAutoFit/>
          </a:bodyPr>
          <a:lstStyle/>
          <a:p>
            <a:pPr algn="just"/>
            <a:r>
              <a:rPr lang="en-US" sz="3600" b="1" i="1" dirty="0" smtClean="0">
                <a:solidFill>
                  <a:srgbClr val="FF33CC"/>
                </a:solidFill>
                <a:latin typeface="Times New Roman" pitchFamily="18" charset="0"/>
                <a:cs typeface="Times New Roman" pitchFamily="18" charset="0"/>
              </a:rPr>
              <a:t>Thank you for  your  kind attention </a:t>
            </a:r>
            <a:endParaRPr lang="en-US" sz="3600" b="1" i="1" dirty="0">
              <a:solidFill>
                <a:srgbClr val="FF33CC"/>
              </a:solidFill>
              <a:latin typeface="Times New Roman" pitchFamily="18" charset="0"/>
              <a:cs typeface="Times New Roman" pitchFamily="18" charset="0"/>
            </a:endParaRPr>
          </a:p>
        </p:txBody>
      </p:sp>
    </p:spTree>
    <p:extLst>
      <p:ext uri="{BB962C8B-B14F-4D97-AF65-F5344CB8AC3E}">
        <p14:creationId xmlns:p14="http://schemas.microsoft.com/office/powerpoint/2010/main" val="27029710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71406" y="0"/>
            <a:ext cx="9144000" cy="1285860"/>
          </a:xfrm>
          <a:prstGeom prst="rect">
            <a:avLst/>
          </a:prstGeom>
          <a:ln>
            <a:noFill/>
          </a:ln>
          <a:effectLst>
            <a:softEdge rad="112500"/>
          </a:effectLst>
        </p:spPr>
      </p:pic>
      <p:sp>
        <p:nvSpPr>
          <p:cNvPr id="2" name="TextBox 1"/>
          <p:cNvSpPr txBox="1"/>
          <p:nvPr/>
        </p:nvSpPr>
        <p:spPr>
          <a:xfrm>
            <a:off x="1331640" y="188640"/>
            <a:ext cx="4320480" cy="523220"/>
          </a:xfrm>
          <a:prstGeom prst="rect">
            <a:avLst/>
          </a:prstGeom>
          <a:noFill/>
        </p:spPr>
        <p:txBody>
          <a:bodyPr wrap="square" rtlCol="0">
            <a:spAutoFit/>
          </a:bodyPr>
          <a:lstStyle/>
          <a:p>
            <a:pPr algn="ctr"/>
            <a:r>
              <a:rPr lang="en-GB" sz="2800" b="1" dirty="0">
                <a:solidFill>
                  <a:srgbClr val="FFFF00"/>
                </a:solidFill>
              </a:rPr>
              <a:t>Contents of </a:t>
            </a:r>
            <a:r>
              <a:rPr lang="en-GB" sz="2800" b="1" dirty="0" smtClean="0">
                <a:solidFill>
                  <a:srgbClr val="FFFF00"/>
                </a:solidFill>
              </a:rPr>
              <a:t>the lecture</a:t>
            </a:r>
            <a:endParaRPr lang="en-GB" sz="2800" b="1" dirty="0">
              <a:solidFill>
                <a:srgbClr val="FFFF00"/>
              </a:solidFill>
            </a:endParaRPr>
          </a:p>
        </p:txBody>
      </p:sp>
      <p:sp>
        <p:nvSpPr>
          <p:cNvPr id="6" name="Rectangle 7"/>
          <p:cNvSpPr>
            <a:spLocks noChangeArrowheads="1"/>
          </p:cNvSpPr>
          <p:nvPr/>
        </p:nvSpPr>
        <p:spPr bwMode="auto">
          <a:xfrm>
            <a:off x="107504" y="1268760"/>
            <a:ext cx="5530823" cy="4262705"/>
          </a:xfrm>
          <a:prstGeom prst="rect">
            <a:avLst/>
          </a:prstGeom>
          <a:noFill/>
          <a:ln w="9525">
            <a:noFill/>
            <a:miter lim="800000"/>
            <a:headEnd/>
            <a:tailEnd/>
          </a:ln>
        </p:spPr>
        <p:txBody>
          <a:bodyPr wrap="square">
            <a:spAutoFit/>
          </a:bodyPr>
          <a:lstStyle/>
          <a:p>
            <a:pPr marL="285750" indent="-285750" algn="just">
              <a:buFont typeface="Wingdings" pitchFamily="2" charset="2"/>
              <a:buChar char="Ø"/>
            </a:pPr>
            <a:r>
              <a:rPr lang="en-MY" dirty="0" smtClean="0">
                <a:latin typeface="Times New Roman" pitchFamily="18" charset="0"/>
                <a:cs typeface="Times New Roman" pitchFamily="18" charset="0"/>
              </a:rPr>
              <a:t>Introduction</a:t>
            </a:r>
          </a:p>
          <a:p>
            <a:pPr marL="285750" indent="-285750"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Interaction of heavy charged particles</a:t>
            </a:r>
          </a:p>
          <a:p>
            <a:pPr marL="285750" indent="-285750"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Interaction of light charged particles</a:t>
            </a:r>
          </a:p>
          <a:p>
            <a:pPr marL="342900" indent="342900" algn="just">
              <a:spcBef>
                <a:spcPts val="0"/>
              </a:spcBef>
              <a:spcAft>
                <a:spcPts val="0"/>
              </a:spcAft>
              <a:buFont typeface="Courier New" pitchFamily="49" charset="0"/>
              <a:buChar char="o"/>
            </a:pPr>
            <a:r>
              <a:rPr lang="en-US" b="1" dirty="0">
                <a:latin typeface="Times New Roman" pitchFamily="18" charset="0"/>
                <a:cs typeface="Times New Roman" pitchFamily="18" charset="0"/>
              </a:rPr>
              <a:t>Coulomb</a:t>
            </a:r>
            <a:r>
              <a:rPr lang="en-GB"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interaction</a:t>
            </a:r>
            <a:endParaRPr lang="en-MY" dirty="0" smtClean="0">
              <a:latin typeface="Times New Roman" pitchFamily="18" charset="0"/>
              <a:cs typeface="Times New Roman" pitchFamily="18" charset="0"/>
            </a:endParaRPr>
          </a:p>
          <a:p>
            <a:pPr marL="342900" indent="342900" algn="just">
              <a:spcBef>
                <a:spcPts val="0"/>
              </a:spcBef>
              <a:spcAft>
                <a:spcPts val="0"/>
              </a:spcAft>
              <a:buFont typeface="Courier New" pitchFamily="49" charset="0"/>
              <a:buChar char="o"/>
            </a:pPr>
            <a:r>
              <a:rPr lang="en-GB" b="1" dirty="0">
                <a:latin typeface="Times New Roman" pitchFamily="18" charset="0"/>
                <a:cs typeface="Times New Roman" pitchFamily="18" charset="0"/>
              </a:rPr>
              <a:t>Radiation </a:t>
            </a:r>
            <a:r>
              <a:rPr lang="en-GB" b="1" dirty="0" smtClean="0">
                <a:latin typeface="Times New Roman" pitchFamily="18" charset="0"/>
                <a:cs typeface="Times New Roman" pitchFamily="18" charset="0"/>
              </a:rPr>
              <a:t>interaction</a:t>
            </a:r>
          </a:p>
          <a:p>
            <a:pPr marL="342900" indent="-365760"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Interaction of photons </a:t>
            </a:r>
          </a:p>
          <a:p>
            <a:pPr marL="342900" indent="342900" algn="just">
              <a:spcBef>
                <a:spcPts val="0"/>
              </a:spcBef>
              <a:spcAft>
                <a:spcPts val="0"/>
              </a:spcAft>
              <a:buFont typeface="Courier New" pitchFamily="49" charset="0"/>
              <a:buChar char="o"/>
            </a:pPr>
            <a:r>
              <a:rPr lang="en-US" b="1" dirty="0" smtClean="0">
                <a:latin typeface="Times New Roman" pitchFamily="18" charset="0"/>
                <a:cs typeface="Times New Roman" pitchFamily="18" charset="0"/>
              </a:rPr>
              <a:t>Photoelectric effect</a:t>
            </a:r>
          </a:p>
          <a:p>
            <a:pPr marL="342900" indent="342900" algn="just">
              <a:spcBef>
                <a:spcPts val="0"/>
              </a:spcBef>
              <a:spcAft>
                <a:spcPts val="0"/>
              </a:spcAft>
              <a:buFont typeface="Courier New" pitchFamily="49" charset="0"/>
              <a:buChar char="o"/>
            </a:pPr>
            <a:r>
              <a:rPr lang="en-US" b="1" dirty="0" smtClean="0">
                <a:latin typeface="Times New Roman" pitchFamily="18" charset="0"/>
                <a:cs typeface="Times New Roman" pitchFamily="18" charset="0"/>
              </a:rPr>
              <a:t>Compton scattering </a:t>
            </a:r>
          </a:p>
          <a:p>
            <a:pPr marL="342900" indent="342900" algn="just">
              <a:spcBef>
                <a:spcPts val="0"/>
              </a:spcBef>
              <a:spcAft>
                <a:spcPts val="0"/>
              </a:spcAft>
              <a:buFont typeface="Courier New" pitchFamily="49" charset="0"/>
              <a:buChar char="o"/>
            </a:pPr>
            <a:r>
              <a:rPr lang="en-US" b="1" dirty="0" smtClean="0">
                <a:latin typeface="Times New Roman" pitchFamily="18" charset="0"/>
                <a:cs typeface="Times New Roman" pitchFamily="18" charset="0"/>
              </a:rPr>
              <a:t>Pair production </a:t>
            </a:r>
            <a:endParaRPr lang="en-MY" dirty="0" smtClean="0">
              <a:latin typeface="Times New Roman" pitchFamily="18" charset="0"/>
              <a:cs typeface="Times New Roman" pitchFamily="18" charset="0"/>
            </a:endParaRPr>
          </a:p>
          <a:p>
            <a:pPr marL="274320" indent="-283464"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Interaction of neutrons </a:t>
            </a:r>
          </a:p>
          <a:p>
            <a:pPr marL="274320" indent="-283464"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Laws of Absorption </a:t>
            </a:r>
          </a:p>
          <a:p>
            <a:pPr marL="274320" indent="-283464" algn="just">
              <a:spcBef>
                <a:spcPts val="600"/>
              </a:spcBef>
              <a:spcAft>
                <a:spcPts val="600"/>
              </a:spcAft>
              <a:buFont typeface="Wingdings" pitchFamily="2" charset="2"/>
              <a:buChar char="Ø"/>
            </a:pPr>
            <a:r>
              <a:rPr lang="en-MY" dirty="0" smtClean="0">
                <a:latin typeface="Times New Roman" pitchFamily="18" charset="0"/>
                <a:cs typeface="Times New Roman" pitchFamily="18" charset="0"/>
              </a:rPr>
              <a:t>Problems</a:t>
            </a:r>
          </a:p>
        </p:txBody>
      </p:sp>
      <p:pic>
        <p:nvPicPr>
          <p:cNvPr id="8"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3371" y="1"/>
            <a:ext cx="2143125" cy="128585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smart touch\Desktop\051419-choosing-the-right-radiation-shielding-636x326.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39952" y="1916832"/>
            <a:ext cx="4816589" cy="24688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27384"/>
            <a:ext cx="9144000" cy="1285860"/>
          </a:xfrm>
          <a:prstGeom prst="rect">
            <a:avLst/>
          </a:prstGeom>
          <a:ln>
            <a:noFill/>
          </a:ln>
          <a:effectLst>
            <a:softEdge rad="112500"/>
          </a:effectLst>
        </p:spPr>
      </p:pic>
      <p:sp>
        <p:nvSpPr>
          <p:cNvPr id="16387"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sp>
        <p:nvSpPr>
          <p:cNvPr id="16388" name="Rectangle 6"/>
          <p:cNvSpPr>
            <a:spLocks noChangeArrowheads="1"/>
          </p:cNvSpPr>
          <p:nvPr/>
        </p:nvSpPr>
        <p:spPr bwMode="auto">
          <a:xfrm>
            <a:off x="1619672" y="404664"/>
            <a:ext cx="3795316" cy="523220"/>
          </a:xfrm>
          <a:prstGeom prst="rect">
            <a:avLst/>
          </a:prstGeom>
          <a:noFill/>
          <a:ln w="9525">
            <a:noFill/>
            <a:miter lim="800000"/>
            <a:headEnd/>
            <a:tailEnd/>
          </a:ln>
        </p:spPr>
        <p:txBody>
          <a:bodyPr wrap="square">
            <a:spAutoFit/>
          </a:bodyPr>
          <a:lstStyle/>
          <a:p>
            <a:pPr algn="ctr"/>
            <a:r>
              <a:rPr lang="en-US" sz="2800" b="1" dirty="0" smtClean="0">
                <a:solidFill>
                  <a:srgbClr val="FFFF00"/>
                </a:solidFill>
              </a:rPr>
              <a:t>Introduction </a:t>
            </a:r>
            <a:endParaRPr lang="en-US" sz="2800" dirty="0">
              <a:solidFill>
                <a:srgbClr val="FFFF00"/>
              </a:solidFill>
            </a:endParaRPr>
          </a:p>
        </p:txBody>
      </p:sp>
      <p:sp>
        <p:nvSpPr>
          <p:cNvPr id="28674" name="Rectangle 2"/>
          <p:cNvSpPr>
            <a:spLocks noChangeArrowheads="1"/>
          </p:cNvSpPr>
          <p:nvPr/>
        </p:nvSpPr>
        <p:spPr bwMode="auto">
          <a:xfrm>
            <a:off x="107505" y="1828562"/>
            <a:ext cx="8784976"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74320" lvl="0" indent="-274320" algn="just">
              <a:spcBef>
                <a:spcPts val="600"/>
              </a:spcBef>
              <a:spcAft>
                <a:spcPts val="600"/>
              </a:spcAft>
              <a:buFont typeface="Wingdings" pitchFamily="2" charset="2"/>
              <a:buChar char="ü"/>
            </a:pPr>
            <a:r>
              <a:rPr kumimoji="0" lang="en-GB"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lang="en-US" dirty="0">
                <a:latin typeface="Times New Roman" pitchFamily="18" charset="0"/>
                <a:ea typeface="Times New Roman" pitchFamily="18" charset="0"/>
                <a:cs typeface="Times New Roman" pitchFamily="18" charset="0"/>
              </a:rPr>
              <a:t>The  operation  of  any  radiation  detector  basically  depends  on  </a:t>
            </a:r>
            <a:r>
              <a:rPr lang="en-US" dirty="0" smtClean="0">
                <a:latin typeface="Times New Roman" pitchFamily="18" charset="0"/>
                <a:ea typeface="Times New Roman" pitchFamily="18" charset="0"/>
                <a:cs typeface="Times New Roman" pitchFamily="18" charset="0"/>
              </a:rPr>
              <a:t>the manner </a:t>
            </a:r>
            <a:r>
              <a:rPr lang="en-US" dirty="0">
                <a:latin typeface="Times New Roman" pitchFamily="18" charset="0"/>
                <a:ea typeface="Times New Roman" pitchFamily="18" charset="0"/>
                <a:cs typeface="Times New Roman" pitchFamily="18" charset="0"/>
              </a:rPr>
              <a:t>in which the radiation to be detected interacts with the material of the detector itself.</a:t>
            </a:r>
            <a:endParaRPr lang="en-US" dirty="0" smtClean="0">
              <a:latin typeface="Times New Roman" pitchFamily="18" charset="0"/>
              <a:ea typeface="Times New Roman" pitchFamily="18" charset="0"/>
              <a:cs typeface="Times New Roman" pitchFamily="18" charset="0"/>
            </a:endParaRPr>
          </a:p>
          <a:p>
            <a:pPr marL="274320" lvl="0" indent="-274320" algn="just">
              <a:spcBef>
                <a:spcPts val="600"/>
              </a:spcBef>
              <a:spcAft>
                <a:spcPts val="600"/>
              </a:spcAft>
              <a:buFont typeface="Wingdings" pitchFamily="2" charset="2"/>
              <a:buChar char="ü"/>
            </a:pPr>
            <a:r>
              <a:rPr lang="en-US" sz="2000" dirty="0">
                <a:latin typeface="Times New Roman" pitchFamily="18" charset="0"/>
                <a:ea typeface="Times New Roman" pitchFamily="18" charset="0"/>
                <a:cs typeface="Times New Roman" pitchFamily="18" charset="0"/>
              </a:rPr>
              <a:t>Radiation can  be  classified  in  order  to  the  charge  and  mass  to  the:  </a:t>
            </a:r>
            <a:r>
              <a:rPr lang="en-US" sz="2000" b="1" dirty="0" smtClean="0">
                <a:solidFill>
                  <a:srgbClr val="FF0000"/>
                </a:solidFill>
                <a:latin typeface="Times New Roman" pitchFamily="18" charset="0"/>
                <a:ea typeface="Times New Roman" pitchFamily="18" charset="0"/>
                <a:cs typeface="Times New Roman" pitchFamily="18" charset="0"/>
              </a:rPr>
              <a:t>Heavy charged particles</a:t>
            </a:r>
            <a:r>
              <a:rPr lang="en-US" sz="2000" dirty="0" smtClean="0">
                <a:latin typeface="Times New Roman" pitchFamily="18" charset="0"/>
                <a:ea typeface="Times New Roman" pitchFamily="18" charset="0"/>
                <a:cs typeface="Times New Roman" pitchFamily="18" charset="0"/>
              </a:rPr>
              <a:t>, </a:t>
            </a:r>
            <a:r>
              <a:rPr lang="en-US" sz="2000" b="1" dirty="0" smtClean="0">
                <a:solidFill>
                  <a:srgbClr val="FF0000"/>
                </a:solidFill>
                <a:latin typeface="Times New Roman" pitchFamily="18" charset="0"/>
                <a:ea typeface="Times New Roman" pitchFamily="18" charset="0"/>
                <a:cs typeface="Times New Roman" pitchFamily="18" charset="0"/>
              </a:rPr>
              <a:t>light </a:t>
            </a:r>
            <a:r>
              <a:rPr lang="en-US" sz="2000" b="1" dirty="0">
                <a:solidFill>
                  <a:srgbClr val="FF0000"/>
                </a:solidFill>
                <a:latin typeface="Times New Roman" pitchFamily="18" charset="0"/>
                <a:ea typeface="Times New Roman" pitchFamily="18" charset="0"/>
                <a:cs typeface="Times New Roman" pitchFamily="18" charset="0"/>
              </a:rPr>
              <a:t>charged particles</a:t>
            </a:r>
            <a:r>
              <a:rPr lang="en-US" sz="2000" dirty="0">
                <a:latin typeface="Times New Roman" pitchFamily="18" charset="0"/>
                <a:ea typeface="Times New Roman" pitchFamily="18" charset="0"/>
                <a:cs typeface="Times New Roman" pitchFamily="18" charset="0"/>
              </a:rPr>
              <a:t>, </a:t>
            </a:r>
            <a:r>
              <a:rPr lang="en-US" sz="2000" b="1" dirty="0">
                <a:solidFill>
                  <a:srgbClr val="FF0000"/>
                </a:solidFill>
                <a:latin typeface="Times New Roman" pitchFamily="18" charset="0"/>
                <a:ea typeface="Times New Roman" pitchFamily="18" charset="0"/>
                <a:cs typeface="Times New Roman" pitchFamily="18" charset="0"/>
              </a:rPr>
              <a:t>gamma ray</a:t>
            </a:r>
            <a:r>
              <a:rPr lang="en-US" sz="2000" dirty="0">
                <a:latin typeface="Times New Roman" pitchFamily="18" charset="0"/>
                <a:ea typeface="Times New Roman" pitchFamily="18" charset="0"/>
                <a:cs typeface="Times New Roman" pitchFamily="18" charset="0"/>
              </a:rPr>
              <a:t> and </a:t>
            </a:r>
            <a:r>
              <a:rPr lang="en-US" sz="2000" b="1" dirty="0">
                <a:solidFill>
                  <a:srgbClr val="FF0000"/>
                </a:solidFill>
                <a:latin typeface="Times New Roman" pitchFamily="18" charset="0"/>
                <a:ea typeface="Times New Roman" pitchFamily="18" charset="0"/>
                <a:cs typeface="Times New Roman" pitchFamily="18" charset="0"/>
              </a:rPr>
              <a:t>neutrons</a:t>
            </a:r>
            <a:r>
              <a:rPr lang="en-US" sz="2000" dirty="0">
                <a:latin typeface="Times New Roman" pitchFamily="18" charset="0"/>
                <a:ea typeface="Times New Roman" pitchFamily="18" charset="0"/>
                <a:cs typeface="Times New Roman" pitchFamily="18" charset="0"/>
              </a:rPr>
              <a:t>. </a:t>
            </a:r>
            <a:endParaRPr lang="en-US" i="1" dirty="0">
              <a:latin typeface="Times New Roman" pitchFamily="18" charset="0"/>
              <a:cs typeface="Times New Roman" pitchFamily="18" charset="0"/>
            </a:endParaRPr>
          </a:p>
        </p:txBody>
      </p:sp>
      <p:pic>
        <p:nvPicPr>
          <p:cNvPr id="11"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93371" y="1"/>
            <a:ext cx="2143125" cy="128585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smart touch\Desktop\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91680" y="3501008"/>
            <a:ext cx="5266945" cy="2743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27384"/>
            <a:ext cx="9144000" cy="1285860"/>
          </a:xfrm>
          <a:prstGeom prst="rect">
            <a:avLst/>
          </a:prstGeom>
          <a:ln>
            <a:noFill/>
          </a:ln>
          <a:effectLst>
            <a:softEdge rad="112500"/>
          </a:effectLst>
        </p:spPr>
      </p:pic>
      <p:pic>
        <p:nvPicPr>
          <p:cNvPr id="3"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20272" y="1"/>
            <a:ext cx="2143125" cy="112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p:cNvSpPr>
            <a:spLocks noChangeArrowheads="1"/>
          </p:cNvSpPr>
          <p:nvPr/>
        </p:nvSpPr>
        <p:spPr bwMode="auto">
          <a:xfrm>
            <a:off x="1619672" y="404664"/>
            <a:ext cx="3795316" cy="523220"/>
          </a:xfrm>
          <a:prstGeom prst="rect">
            <a:avLst/>
          </a:prstGeom>
          <a:noFill/>
          <a:ln w="9525">
            <a:noFill/>
            <a:miter lim="800000"/>
            <a:headEnd/>
            <a:tailEnd/>
          </a:ln>
        </p:spPr>
        <p:txBody>
          <a:bodyPr wrap="square">
            <a:spAutoFit/>
          </a:bodyPr>
          <a:lstStyle/>
          <a:p>
            <a:pPr algn="ctr"/>
            <a:r>
              <a:rPr lang="en-US" sz="2800" b="1" dirty="0" smtClean="0">
                <a:solidFill>
                  <a:srgbClr val="FFFF00"/>
                </a:solidFill>
              </a:rPr>
              <a:t>Introduction </a:t>
            </a:r>
            <a:endParaRPr lang="en-US" sz="2800" dirty="0">
              <a:solidFill>
                <a:srgbClr val="FFFF00"/>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053" y="1340321"/>
            <a:ext cx="6772275" cy="475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8453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7" name="Straight Connector 126"/>
          <p:cNvCxnSpPr>
            <a:endCxn id="100" idx="1"/>
          </p:cNvCxnSpPr>
          <p:nvPr/>
        </p:nvCxnSpPr>
        <p:spPr>
          <a:xfrm rot="10800000">
            <a:off x="6072230" y="4321975"/>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9" name="Straight Connector 128"/>
          <p:cNvCxnSpPr>
            <a:endCxn id="100" idx="1"/>
          </p:cNvCxnSpPr>
          <p:nvPr/>
        </p:nvCxnSpPr>
        <p:spPr>
          <a:xfrm rot="10800000">
            <a:off x="6072230" y="4321975"/>
            <a:ext cx="1588" cy="1588"/>
          </a:xfrm>
          <a:prstGeom prst="line">
            <a:avLst/>
          </a:prstGeom>
        </p:spPr>
        <p:style>
          <a:lnRef idx="1">
            <a:schemeClr val="accent1"/>
          </a:lnRef>
          <a:fillRef idx="0">
            <a:schemeClr val="accent1"/>
          </a:fillRef>
          <a:effectRef idx="0">
            <a:schemeClr val="accent1"/>
          </a:effectRef>
          <a:fontRef idx="minor">
            <a:schemeClr val="tx1"/>
          </a:fontRef>
        </p:style>
      </p:cxnSp>
      <p:pic>
        <p:nvPicPr>
          <p:cNvPr id="43"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36512" y="0"/>
            <a:ext cx="9144000" cy="1201738"/>
          </a:xfrm>
          <a:prstGeom prst="rect">
            <a:avLst/>
          </a:prstGeom>
          <a:noFill/>
          <a:ln w="9525">
            <a:noFill/>
            <a:miter lim="800000"/>
            <a:headEnd/>
            <a:tailEnd/>
          </a:ln>
        </p:spPr>
      </p:pic>
      <p:sp>
        <p:nvSpPr>
          <p:cNvPr id="9" name="Rectangle 6"/>
          <p:cNvSpPr>
            <a:spLocks noChangeArrowheads="1"/>
          </p:cNvSpPr>
          <p:nvPr/>
        </p:nvSpPr>
        <p:spPr bwMode="auto">
          <a:xfrm>
            <a:off x="1331640" y="375047"/>
            <a:ext cx="536167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radiation with matter</a:t>
            </a:r>
            <a:endParaRPr lang="en-US" sz="2400" dirty="0">
              <a:solidFill>
                <a:srgbClr val="FFFF00"/>
              </a:solidFill>
            </a:endParaRPr>
          </a:p>
        </p:txBody>
      </p:sp>
      <p:sp>
        <p:nvSpPr>
          <p:cNvPr id="4" name="TextBox 3"/>
          <p:cNvSpPr txBox="1"/>
          <p:nvPr/>
        </p:nvSpPr>
        <p:spPr>
          <a:xfrm>
            <a:off x="107505" y="1347664"/>
            <a:ext cx="8856983" cy="2339102"/>
          </a:xfrm>
          <a:prstGeom prst="rect">
            <a:avLst/>
          </a:prstGeom>
          <a:noFill/>
        </p:spPr>
        <p:txBody>
          <a:bodyPr wrap="square" rtlCol="0">
            <a:spAutoFit/>
          </a:bodyPr>
          <a:lstStyle/>
          <a:p>
            <a:pPr marL="285750" lvl="0" indent="-285750" algn="just">
              <a:spcBef>
                <a:spcPts val="600"/>
              </a:spcBef>
              <a:spcAft>
                <a:spcPts val="600"/>
              </a:spcAft>
              <a:buFont typeface="Wingdings" pitchFamily="2" charset="2"/>
              <a:buChar char="v"/>
            </a:pPr>
            <a:r>
              <a:rPr lang="en-US" b="1" dirty="0" smtClean="0">
                <a:solidFill>
                  <a:srgbClr val="FF0000"/>
                </a:solidFill>
                <a:latin typeface="Times New Roman"/>
                <a:cs typeface="Times New Roman"/>
              </a:rPr>
              <a:t>Interaction of heavy charged particles with matter</a:t>
            </a:r>
          </a:p>
          <a:p>
            <a:pPr marL="285750" lvl="0" indent="-285750" algn="just">
              <a:spcBef>
                <a:spcPts val="600"/>
              </a:spcBef>
              <a:spcAft>
                <a:spcPts val="600"/>
              </a:spcAft>
              <a:buFont typeface="Wingdings" pitchFamily="2" charset="2"/>
              <a:buChar char="Ø"/>
            </a:pPr>
            <a:r>
              <a:rPr lang="en-US" dirty="0">
                <a:latin typeface="Times New Roman" pitchFamily="18" charset="0"/>
                <a:cs typeface="Times New Roman" pitchFamily="18" charset="0"/>
              </a:rPr>
              <a:t>Heavy charged particles, such as the alpha particle and protons, interact with matter primarily through coulomb forces between their positive charge and the negative charge of the orbital electrons within the absorber atoms</a:t>
            </a:r>
            <a:r>
              <a:rPr lang="en-US" dirty="0" smtClean="0">
                <a:latin typeface="Times New Roman" pitchFamily="18" charset="0"/>
                <a:cs typeface="Times New Roman" pitchFamily="18" charset="0"/>
              </a:rPr>
              <a:t>.</a:t>
            </a:r>
          </a:p>
          <a:p>
            <a:pPr marL="285750" indent="-285750" algn="just">
              <a:spcBef>
                <a:spcPts val="600"/>
              </a:spcBef>
              <a:spcAft>
                <a:spcPts val="600"/>
              </a:spcAft>
              <a:buFont typeface="Wingdings" pitchFamily="2" charset="2"/>
              <a:buChar char="Ø"/>
            </a:pPr>
            <a:r>
              <a:rPr lang="en-US" dirty="0" smtClean="0">
                <a:latin typeface="Times New Roman" pitchFamily="18" charset="0"/>
                <a:cs typeface="Times New Roman" pitchFamily="18" charset="0"/>
              </a:rPr>
              <a:t>Depending on the proximity of the encounter, this impulse may be sufficient either to raise the electron to a higher-lying shell within the absorber atom (excitation) or to remove completely the electron from the atom (ionization).</a:t>
            </a:r>
            <a:endParaRPr lang="en-US" dirty="0">
              <a:latin typeface="Times New Roman" pitchFamily="18" charset="0"/>
              <a:cs typeface="Times New Roman" pitchFamily="18" charset="0"/>
            </a:endParaRPr>
          </a:p>
        </p:txBody>
      </p:sp>
      <p:pic>
        <p:nvPicPr>
          <p:cNvPr id="10"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65379" y="-27384"/>
            <a:ext cx="2143125" cy="1229122"/>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smart touch\Desktop\Figure-3-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3861048"/>
            <a:ext cx="6185379" cy="2743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blinds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descr="C:\Users\fauzisukiman\Desktop\template pp USM\page 2 n seterusnya\Header.jpg"/>
          <p:cNvPicPr>
            <a:picLocks noChangeAspect="1" noChangeArrowheads="1"/>
          </p:cNvPicPr>
          <p:nvPr/>
        </p:nvPicPr>
        <p:blipFill>
          <a:blip r:embed="rId2" cstate="print"/>
          <a:srcRect/>
          <a:stretch>
            <a:fillRect/>
          </a:stretch>
        </p:blipFill>
        <p:spPr bwMode="auto">
          <a:xfrm>
            <a:off x="0" y="0"/>
            <a:ext cx="9144000" cy="1201738"/>
          </a:xfrm>
          <a:prstGeom prst="rect">
            <a:avLst/>
          </a:prstGeom>
          <a:noFill/>
          <a:ln w="9525">
            <a:noFill/>
            <a:miter lim="800000"/>
            <a:headEnd/>
            <a:tailEnd/>
          </a:ln>
        </p:spPr>
      </p:pic>
      <p:pic>
        <p:nvPicPr>
          <p:cNvPr id="21" name="Picture 2" descr="C:\Users\smart touch\Desktop\downloa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5379" y="1"/>
            <a:ext cx="1783085" cy="11967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107505" y="1650861"/>
            <a:ext cx="8856983" cy="3077766"/>
          </a:xfrm>
          <a:prstGeom prst="rect">
            <a:avLst/>
          </a:prstGeom>
          <a:noFill/>
        </p:spPr>
        <p:txBody>
          <a:bodyPr wrap="square" rtlCol="0">
            <a:spAutoFit/>
          </a:bodyPr>
          <a:lstStyle/>
          <a:p>
            <a:pPr marL="285750" lvl="0" indent="-285750" algn="just">
              <a:spcBef>
                <a:spcPts val="600"/>
              </a:spcBef>
              <a:spcAft>
                <a:spcPts val="600"/>
              </a:spcAft>
              <a:buFont typeface="Wingdings" pitchFamily="2" charset="2"/>
              <a:buChar char="v"/>
            </a:pPr>
            <a:r>
              <a:rPr lang="en-US" b="1" dirty="0">
                <a:solidFill>
                  <a:srgbClr val="FF0000"/>
                </a:solidFill>
                <a:latin typeface="Times New Roman"/>
                <a:cs typeface="Times New Roman"/>
              </a:rPr>
              <a:t>Interaction of heavy charged particles with </a:t>
            </a:r>
            <a:r>
              <a:rPr lang="en-US" b="1" dirty="0" smtClean="0">
                <a:solidFill>
                  <a:srgbClr val="FF0000"/>
                </a:solidFill>
                <a:latin typeface="Times New Roman"/>
                <a:cs typeface="Times New Roman"/>
              </a:rPr>
              <a:t>matter</a:t>
            </a:r>
          </a:p>
          <a:p>
            <a:pPr marL="285750" indent="-285750" algn="just">
              <a:spcBef>
                <a:spcPts val="600"/>
              </a:spcBef>
              <a:spcAft>
                <a:spcPts val="600"/>
              </a:spcAft>
              <a:buFont typeface="Wingdings" pitchFamily="2" charset="2"/>
              <a:buChar char="Ø"/>
            </a:pPr>
            <a:r>
              <a:rPr lang="en-US" dirty="0">
                <a:latin typeface="Times New Roman" pitchFamily="18" charset="0"/>
                <a:cs typeface="Times New Roman" pitchFamily="18" charset="0"/>
              </a:rPr>
              <a:t>The linear stopping power </a:t>
            </a:r>
            <a:r>
              <a:rPr lang="en-US" dirty="0" smtClean="0">
                <a:latin typeface="Times New Roman" pitchFamily="18" charset="0"/>
                <a:cs typeface="Times New Roman" pitchFamily="18" charset="0"/>
              </a:rPr>
              <a:t>(S) is defined </a:t>
            </a:r>
            <a:r>
              <a:rPr lang="en-US" dirty="0">
                <a:latin typeface="Times New Roman" pitchFamily="18" charset="0"/>
                <a:cs typeface="Times New Roman" pitchFamily="18" charset="0"/>
              </a:rPr>
              <a:t>as the differential energy loss for that particle within the material divided by the corresponding differential path length: </a:t>
            </a:r>
            <a:endParaRPr lang="en-US" dirty="0" smtClean="0">
              <a:latin typeface="Times New Roman" pitchFamily="18" charset="0"/>
              <a:cs typeface="Times New Roman" pitchFamily="18" charset="0"/>
            </a:endParaRPr>
          </a:p>
          <a:p>
            <a:pPr algn="ctr">
              <a:spcBef>
                <a:spcPts val="600"/>
              </a:spcBef>
              <a:spcAft>
                <a:spcPts val="600"/>
              </a:spcAft>
            </a:pPr>
            <a:r>
              <a:rPr lang="en-US" i="1" dirty="0">
                <a:latin typeface="Times New Roman" pitchFamily="18" charset="0"/>
                <a:cs typeface="Times New Roman" pitchFamily="18" charset="0"/>
              </a:rPr>
              <a:t>S = - dE / dx</a:t>
            </a:r>
            <a:endParaRPr lang="en-US" dirty="0">
              <a:latin typeface="Times New Roman" pitchFamily="18" charset="0"/>
              <a:cs typeface="Times New Roman" pitchFamily="18" charset="0"/>
            </a:endParaRPr>
          </a:p>
          <a:p>
            <a:pPr marL="285750" lvl="0" indent="-285750" algn="just">
              <a:spcBef>
                <a:spcPts val="600"/>
              </a:spcBef>
              <a:spcAft>
                <a:spcPts val="600"/>
              </a:spcAft>
              <a:buFont typeface="Wingdings" pitchFamily="2" charset="2"/>
              <a:buChar char="Ø"/>
            </a:pPr>
            <a:r>
              <a:rPr lang="en-US" dirty="0" smtClean="0">
                <a:latin typeface="Times New Roman" pitchFamily="18" charset="0"/>
                <a:cs typeface="Times New Roman" pitchFamily="18" charset="0"/>
              </a:rPr>
              <a:t>The range (R) is the </a:t>
            </a:r>
            <a:r>
              <a:rPr lang="en-US" dirty="0">
                <a:latin typeface="Times New Roman" pitchFamily="18" charset="0"/>
                <a:cs typeface="Times New Roman" pitchFamily="18" charset="0"/>
              </a:rPr>
              <a:t>distance that the particle can travel inside the material, starting from the source until its kinetic energy becomes zero</a:t>
            </a:r>
            <a:r>
              <a:rPr lang="en-US" dirty="0" smtClean="0">
                <a:latin typeface="Times New Roman" pitchFamily="18" charset="0"/>
                <a:cs typeface="Times New Roman" pitchFamily="18" charset="0"/>
              </a:rPr>
              <a:t>,</a:t>
            </a:r>
          </a:p>
          <a:p>
            <a:pPr marL="285750" lvl="0" indent="-285750" algn="just">
              <a:spcBef>
                <a:spcPts val="600"/>
              </a:spcBef>
              <a:spcAft>
                <a:spcPts val="600"/>
              </a:spcAft>
              <a:buFont typeface="Wingdings" pitchFamily="2" charset="2"/>
              <a:buChar char="Ø"/>
            </a:pPr>
            <a:endParaRPr lang="en-US" dirty="0">
              <a:latin typeface="Times New Roman" pitchFamily="18" charset="0"/>
              <a:cs typeface="Times New Roman" pitchFamily="18" charset="0"/>
            </a:endParaRPr>
          </a:p>
          <a:p>
            <a:pPr marL="285750" lvl="0" indent="-285750" algn="just">
              <a:spcBef>
                <a:spcPts val="600"/>
              </a:spcBef>
              <a:spcAft>
                <a:spcPts val="600"/>
              </a:spcAft>
              <a:buFont typeface="Wingdings" pitchFamily="2" charset="2"/>
              <a:buChar char="Ø"/>
            </a:pPr>
            <a:endParaRPr lang="en-US" dirty="0" smtClean="0">
              <a:latin typeface="Times New Roman" pitchFamily="18" charset="0"/>
              <a:cs typeface="Times New Roman" pitchFamily="18" charset="0"/>
            </a:endParaRPr>
          </a:p>
        </p:txBody>
      </p:sp>
      <p:sp>
        <p:nvSpPr>
          <p:cNvPr id="7" name="Rectangle 6"/>
          <p:cNvSpPr>
            <a:spLocks noChangeArrowheads="1"/>
          </p:cNvSpPr>
          <p:nvPr/>
        </p:nvSpPr>
        <p:spPr bwMode="auto">
          <a:xfrm>
            <a:off x="1442577" y="375047"/>
            <a:ext cx="536167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radiation with matter</a:t>
            </a:r>
            <a:endParaRPr lang="en-US" sz="2400" dirty="0">
              <a:solidFill>
                <a:srgbClr val="FFFF00"/>
              </a:solidFill>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3932286"/>
            <a:ext cx="2439550" cy="64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0"/>
            <a:ext cx="9144000" cy="1201738"/>
          </a:xfrm>
          <a:prstGeom prst="rect">
            <a:avLst/>
          </a:prstGeom>
          <a:noFill/>
          <a:ln w="9525">
            <a:noFill/>
            <a:miter lim="800000"/>
            <a:headEnd/>
            <a:tailEnd/>
          </a:ln>
        </p:spPr>
      </p:pic>
      <p:sp>
        <p:nvSpPr>
          <p:cNvPr id="3891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pic>
        <p:nvPicPr>
          <p:cNvPr id="11"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49355" y="1"/>
            <a:ext cx="1999109" cy="1196752"/>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a:spLocks noChangeArrowheads="1"/>
          </p:cNvSpPr>
          <p:nvPr/>
        </p:nvSpPr>
        <p:spPr bwMode="auto">
          <a:xfrm>
            <a:off x="1370569" y="375047"/>
            <a:ext cx="536167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radiation with matter</a:t>
            </a:r>
            <a:endParaRPr lang="en-US" sz="2400" dirty="0">
              <a:solidFill>
                <a:srgbClr val="FFFF00"/>
              </a:solidFill>
            </a:endParaRPr>
          </a:p>
        </p:txBody>
      </p:sp>
      <p:sp>
        <p:nvSpPr>
          <p:cNvPr id="2" name="Rectangle 1"/>
          <p:cNvSpPr/>
          <p:nvPr/>
        </p:nvSpPr>
        <p:spPr>
          <a:xfrm>
            <a:off x="107503" y="1268760"/>
            <a:ext cx="8784977" cy="369332"/>
          </a:xfrm>
          <a:prstGeom prst="rect">
            <a:avLst/>
          </a:prstGeom>
        </p:spPr>
        <p:txBody>
          <a:bodyPr wrap="square">
            <a:spAutoFit/>
          </a:bodyPr>
          <a:lstStyle/>
          <a:p>
            <a:pPr marL="285750" indent="-285750" algn="just">
              <a:buFont typeface="Wingdings" pitchFamily="2" charset="2"/>
              <a:buChar char="v"/>
            </a:pPr>
            <a:r>
              <a:rPr lang="en-GB" b="1" dirty="0">
                <a:solidFill>
                  <a:srgbClr val="FF0000"/>
                </a:solidFill>
              </a:rPr>
              <a:t>Interaction of light particles (electrons) with matter</a:t>
            </a:r>
            <a:endParaRPr lang="en-US" dirty="0">
              <a:solidFill>
                <a:srgbClr val="FF0000"/>
              </a:solidFill>
            </a:endParaRPr>
          </a:p>
        </p:txBody>
      </p:sp>
      <p:sp>
        <p:nvSpPr>
          <p:cNvPr id="3" name="Rectangle 2"/>
          <p:cNvSpPr/>
          <p:nvPr/>
        </p:nvSpPr>
        <p:spPr>
          <a:xfrm>
            <a:off x="107504" y="1700808"/>
            <a:ext cx="8784977" cy="3416320"/>
          </a:xfrm>
          <a:prstGeom prst="rect">
            <a:avLst/>
          </a:prstGeom>
        </p:spPr>
        <p:txBody>
          <a:bodyPr wrap="square">
            <a:spAutoFit/>
          </a:bodyPr>
          <a:lstStyle/>
          <a:p>
            <a:pPr marL="285750" indent="-285750" algn="just">
              <a:buFont typeface="Wingdings" pitchFamily="2" charset="2"/>
              <a:buChar char="Ø"/>
            </a:pPr>
            <a:r>
              <a:rPr lang="en-US" dirty="0">
                <a:latin typeface="Times New Roman" pitchFamily="18" charset="0"/>
                <a:cs typeface="Times New Roman" pitchFamily="18" charset="0"/>
              </a:rPr>
              <a:t>Light charged particles such as the electron and the positron are similar in their interaction as heavy charged particles in terms of the Coulomb effect, but because of the convergence of their mass with the orbital electron, so their path inside the matter means a number of deviations. Therefore, the interaction of light particles with matter is classified </a:t>
            </a:r>
            <a:r>
              <a:rPr lang="en-US" dirty="0" smtClean="0">
                <a:latin typeface="Times New Roman" pitchFamily="18" charset="0"/>
                <a:cs typeface="Times New Roman" pitchFamily="18" charset="0"/>
              </a:rPr>
              <a:t>into: Coulomb </a:t>
            </a:r>
            <a:r>
              <a:rPr lang="en-US" dirty="0">
                <a:latin typeface="Times New Roman" pitchFamily="18" charset="0"/>
                <a:cs typeface="Times New Roman" pitchFamily="18" charset="0"/>
              </a:rPr>
              <a:t>interaction and the radiation interaction. </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marL="285750" lvl="0" indent="-285750" algn="just">
              <a:buFont typeface="Courier New" pitchFamily="49" charset="0"/>
              <a:buChar char="o"/>
            </a:pPr>
            <a:r>
              <a:rPr lang="en-US" b="1" dirty="0" smtClean="0">
                <a:latin typeface="Times New Roman" pitchFamily="18" charset="0"/>
                <a:cs typeface="Times New Roman" pitchFamily="18" charset="0"/>
              </a:rPr>
              <a:t>Coulomb </a:t>
            </a:r>
            <a:r>
              <a:rPr lang="en-US" b="1" dirty="0">
                <a:latin typeface="Times New Roman" pitchFamily="18" charset="0"/>
                <a:cs typeface="Times New Roman" pitchFamily="18" charset="0"/>
              </a:rPr>
              <a:t>interaction</a:t>
            </a:r>
            <a:r>
              <a:rPr lang="en-US" dirty="0">
                <a:latin typeface="Times New Roman" pitchFamily="18" charset="0"/>
                <a:cs typeface="Times New Roman" pitchFamily="18" charset="0"/>
              </a:rPr>
              <a:t>: is the loss of energy by inelastic collisions with an orbital electron, such as when heavy particles interact with matter. When energy is transmitted, it either excited or ionized. The stopping power can be calculated through the equation </a:t>
            </a:r>
            <a:r>
              <a:rPr lang="en-US" dirty="0" smtClean="0">
                <a:latin typeface="Times New Roman" pitchFamily="18" charset="0"/>
                <a:cs typeface="Times New Roman" pitchFamily="18" charset="0"/>
              </a:rPr>
              <a:t>:  </a:t>
            </a:r>
          </a:p>
          <a:p>
            <a:pPr lvl="0" algn="just"/>
            <a:endParaRPr lang="en-US" dirty="0"/>
          </a:p>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pic>
        <p:nvPicPr>
          <p:cNvPr id="4099" name="Picture 3" descr="C:\Users\smart touch\Desktop\bbbb.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04531" y="4437112"/>
            <a:ext cx="1058093" cy="7315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3"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0" y="19819"/>
            <a:ext cx="9144000" cy="1201738"/>
          </a:xfrm>
          <a:prstGeom prst="rect">
            <a:avLst/>
          </a:prstGeom>
          <a:noFill/>
          <a:ln w="9525">
            <a:noFill/>
            <a:miter lim="800000"/>
            <a:headEnd/>
            <a:tailEnd/>
          </a:ln>
        </p:spPr>
      </p:pic>
      <p:sp>
        <p:nvSpPr>
          <p:cNvPr id="4915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pic>
        <p:nvPicPr>
          <p:cNvPr id="11"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2240" y="1"/>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22"/>
          <p:cNvSpPr>
            <a:spLocks noChangeArrowheads="1"/>
          </p:cNvSpPr>
          <p:nvPr/>
        </p:nvSpPr>
        <p:spPr bwMode="auto">
          <a:xfrm>
            <a:off x="1331640" y="375047"/>
            <a:ext cx="536167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radiation with matter</a:t>
            </a:r>
            <a:endParaRPr lang="en-US" sz="2400" dirty="0">
              <a:solidFill>
                <a:srgbClr val="FFFF00"/>
              </a:solidFill>
            </a:endParaRPr>
          </a:p>
        </p:txBody>
      </p:sp>
      <p:sp>
        <p:nvSpPr>
          <p:cNvPr id="2" name="Rectangle 1"/>
          <p:cNvSpPr/>
          <p:nvPr/>
        </p:nvSpPr>
        <p:spPr>
          <a:xfrm>
            <a:off x="35495" y="1369799"/>
            <a:ext cx="9001001" cy="2308324"/>
          </a:xfrm>
          <a:prstGeom prst="rect">
            <a:avLst/>
          </a:prstGeom>
        </p:spPr>
        <p:txBody>
          <a:bodyPr wrap="square">
            <a:spAutoFit/>
          </a:bodyPr>
          <a:lstStyle/>
          <a:p>
            <a:pPr marL="285750" lvl="0" indent="-285750" algn="just">
              <a:buFont typeface="Courier New" pitchFamily="49" charset="0"/>
              <a:buChar char="o"/>
            </a:pPr>
            <a:r>
              <a:rPr lang="en-US" b="1" dirty="0" smtClean="0">
                <a:latin typeface="Times New Roman" pitchFamily="18" charset="0"/>
                <a:cs typeface="Times New Roman" pitchFamily="18" charset="0"/>
              </a:rPr>
              <a:t>Radiation </a:t>
            </a:r>
            <a:r>
              <a:rPr lang="en-US" b="1" dirty="0">
                <a:latin typeface="Times New Roman" pitchFamily="18" charset="0"/>
                <a:cs typeface="Times New Roman" pitchFamily="18" charset="0"/>
              </a:rPr>
              <a:t>interaction</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In this type </a:t>
            </a:r>
            <a:r>
              <a:rPr lang="en-US" dirty="0">
                <a:latin typeface="Times New Roman" pitchFamily="18" charset="0"/>
                <a:cs typeface="Times New Roman" pitchFamily="18" charset="0"/>
              </a:rPr>
              <a:t>of </a:t>
            </a:r>
            <a:r>
              <a:rPr lang="en-US" dirty="0" smtClean="0">
                <a:latin typeface="Times New Roman" pitchFamily="18" charset="0"/>
                <a:cs typeface="Times New Roman" pitchFamily="18" charset="0"/>
              </a:rPr>
              <a:t>interaction, energy </a:t>
            </a:r>
            <a:r>
              <a:rPr lang="en-US" dirty="0">
                <a:latin typeface="Times New Roman" pitchFamily="18" charset="0"/>
                <a:cs typeface="Times New Roman" pitchFamily="18" charset="0"/>
              </a:rPr>
              <a:t>is lost through radiation is called stopping radiation. High-energy electrons may reach a distance close to the inner orbit of the atom (K) as a result of the effect of the Coulomb attraction between the electron and the nucleus. When the electron approaches a distance close to the potential of the nucleus, it deviates from its path, and this deviation leads to the emission of photons whose total energy is part of the energy of the incoming electron</a:t>
            </a:r>
            <a:r>
              <a:rPr lang="en-US" dirty="0" smtClean="0">
                <a:latin typeface="Times New Roman" pitchFamily="18" charset="0"/>
                <a:cs typeface="Times New Roman" pitchFamily="18" charset="0"/>
              </a:rPr>
              <a:t>. The nucleus </a:t>
            </a:r>
            <a:r>
              <a:rPr lang="en-US" dirty="0">
                <a:latin typeface="Times New Roman" pitchFamily="18" charset="0"/>
                <a:cs typeface="Times New Roman" pitchFamily="18" charset="0"/>
              </a:rPr>
              <a:t>tries to stop the electron by the Coulomb force, but the electron suddenly gets acceleration as a result of the electromagnetic field of the nucleus, </a:t>
            </a:r>
            <a:r>
              <a:rPr lang="en-US" dirty="0" smtClean="0">
                <a:latin typeface="Times New Roman" pitchFamily="18" charset="0"/>
                <a:cs typeface="Times New Roman" pitchFamily="18" charset="0"/>
              </a:rPr>
              <a:t>which lead to the </a:t>
            </a:r>
            <a:r>
              <a:rPr lang="en-US" dirty="0">
                <a:latin typeface="Times New Roman" pitchFamily="18" charset="0"/>
                <a:cs typeface="Times New Roman" pitchFamily="18" charset="0"/>
              </a:rPr>
              <a:t>emission of rays is called (</a:t>
            </a:r>
            <a:r>
              <a:rPr lang="en-GB" dirty="0">
                <a:latin typeface="Times New Roman" pitchFamily="18" charset="0"/>
                <a:cs typeface="Times New Roman" pitchFamily="18" charset="0"/>
              </a:rPr>
              <a:t>Bremsstrahlung). </a:t>
            </a:r>
            <a:endParaRPr lang="en-US" dirty="0">
              <a:latin typeface="Times New Roman" pitchFamily="18" charset="0"/>
              <a:cs typeface="Times New Roman" pitchFamily="18" charset="0"/>
            </a:endParaRPr>
          </a:p>
        </p:txBody>
      </p:sp>
      <p:sp>
        <p:nvSpPr>
          <p:cNvPr id="3" name="Rectangle 2"/>
          <p:cNvSpPr/>
          <p:nvPr/>
        </p:nvSpPr>
        <p:spPr>
          <a:xfrm>
            <a:off x="160959" y="3755978"/>
            <a:ext cx="3978993" cy="646331"/>
          </a:xfrm>
          <a:prstGeom prst="rect">
            <a:avLst/>
          </a:prstGeom>
        </p:spPr>
        <p:txBody>
          <a:bodyPr wrap="square">
            <a:spAutoFit/>
          </a:bodyPr>
          <a:lstStyle/>
          <a:p>
            <a:pPr marL="285750" lvl="0" indent="-285750" algn="just">
              <a:buFont typeface="Wingdings" pitchFamily="2" charset="2"/>
              <a:buChar char="ü"/>
            </a:pPr>
            <a:r>
              <a:rPr lang="en-US" dirty="0">
                <a:latin typeface="Times New Roman" pitchFamily="18" charset="0"/>
                <a:cs typeface="Times New Roman" pitchFamily="18" charset="0"/>
              </a:rPr>
              <a:t>The stopping energy can be calculated by the following equation: </a:t>
            </a:r>
          </a:p>
        </p:txBody>
      </p:sp>
      <p:pic>
        <p:nvPicPr>
          <p:cNvPr id="512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9935" y="4509120"/>
            <a:ext cx="1005841" cy="64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52642" y="5154026"/>
            <a:ext cx="3987310" cy="646331"/>
          </a:xfrm>
          <a:prstGeom prst="rect">
            <a:avLst/>
          </a:prstGeom>
        </p:spPr>
        <p:txBody>
          <a:bodyPr wrap="square">
            <a:spAutoFit/>
          </a:bodyPr>
          <a:lstStyle/>
          <a:p>
            <a:pPr marL="285750" indent="-285750" algn="just">
              <a:buFont typeface="Wingdings" pitchFamily="2" charset="2"/>
              <a:buChar char="ü"/>
            </a:pPr>
            <a:r>
              <a:rPr lang="en-US" dirty="0">
                <a:latin typeface="Times New Roman" pitchFamily="18" charset="0"/>
                <a:cs typeface="Times New Roman" pitchFamily="18" charset="0"/>
              </a:rPr>
              <a:t>The total stopping energy can be expressed as: </a:t>
            </a:r>
          </a:p>
        </p:txBody>
      </p:sp>
      <p:pic>
        <p:nvPicPr>
          <p:cNvPr id="5124"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560" y="5800356"/>
            <a:ext cx="2380649" cy="64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92080" y="3861047"/>
            <a:ext cx="3437453" cy="246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comb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2" descr="C:\Users\fauzisukiman\Desktop\template pp USM\page 2 n seterusnya\Header.jpg"/>
          <p:cNvPicPr>
            <a:picLocks noChangeAspect="1" noChangeArrowheads="1"/>
          </p:cNvPicPr>
          <p:nvPr/>
        </p:nvPicPr>
        <p:blipFill>
          <a:blip r:embed="rId3" cstate="print"/>
          <a:srcRect/>
          <a:stretch>
            <a:fillRect/>
          </a:stretch>
        </p:blipFill>
        <p:spPr bwMode="auto">
          <a:xfrm>
            <a:off x="-23327" y="-10666"/>
            <a:ext cx="9144000" cy="1201738"/>
          </a:xfrm>
          <a:prstGeom prst="rect">
            <a:avLst/>
          </a:prstGeom>
          <a:noFill/>
          <a:ln w="9525">
            <a:noFill/>
            <a:miter lim="800000"/>
            <a:headEnd/>
            <a:tailEnd/>
          </a:ln>
        </p:spPr>
      </p:pic>
      <p:sp>
        <p:nvSpPr>
          <p:cNvPr id="53251"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dirty="0"/>
          </a:p>
        </p:txBody>
      </p:sp>
      <p:pic>
        <p:nvPicPr>
          <p:cNvPr id="9" name="Picture 2" descr="C:\Users\smart touch\Desktop\download.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9395" y="1"/>
            <a:ext cx="1999109" cy="122155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1298561" y="375047"/>
            <a:ext cx="5721711" cy="461665"/>
          </a:xfrm>
          <a:prstGeom prst="rect">
            <a:avLst/>
          </a:prstGeom>
          <a:noFill/>
          <a:ln w="9525">
            <a:noFill/>
            <a:miter lim="800000"/>
            <a:headEnd/>
            <a:tailEnd/>
          </a:ln>
        </p:spPr>
        <p:txBody>
          <a:bodyPr wrap="square">
            <a:spAutoFit/>
          </a:bodyPr>
          <a:lstStyle/>
          <a:p>
            <a:pPr algn="ctr"/>
            <a:r>
              <a:rPr lang="en-US" sz="2400" b="1" dirty="0" smtClean="0">
                <a:solidFill>
                  <a:srgbClr val="FFFF00"/>
                </a:solidFill>
              </a:rPr>
              <a:t>Interaction of gamma ray with matter</a:t>
            </a:r>
            <a:endParaRPr lang="en-US" sz="2400" dirty="0">
              <a:solidFill>
                <a:srgbClr val="FFFF00"/>
              </a:solidFill>
            </a:endParaRPr>
          </a:p>
        </p:txBody>
      </p:sp>
      <p:sp>
        <p:nvSpPr>
          <p:cNvPr id="2" name="Rectangle 1"/>
          <p:cNvSpPr/>
          <p:nvPr/>
        </p:nvSpPr>
        <p:spPr>
          <a:xfrm>
            <a:off x="19598" y="1340768"/>
            <a:ext cx="4480394" cy="369332"/>
          </a:xfrm>
          <a:prstGeom prst="rect">
            <a:avLst/>
          </a:prstGeom>
        </p:spPr>
        <p:txBody>
          <a:bodyPr wrap="none">
            <a:spAutoFit/>
          </a:bodyPr>
          <a:lstStyle/>
          <a:p>
            <a:pPr marL="342900" indent="-365760" algn="just">
              <a:spcBef>
                <a:spcPts val="600"/>
              </a:spcBef>
              <a:spcAft>
                <a:spcPts val="600"/>
              </a:spcAft>
              <a:buFont typeface="Wingdings" pitchFamily="2" charset="2"/>
              <a:buChar char="v"/>
            </a:pPr>
            <a:r>
              <a:rPr lang="en-MY" b="1" dirty="0">
                <a:solidFill>
                  <a:srgbClr val="FF0000"/>
                </a:solidFill>
                <a:latin typeface="Times New Roman" pitchFamily="18" charset="0"/>
                <a:cs typeface="Times New Roman" pitchFamily="18" charset="0"/>
              </a:rPr>
              <a:t>Interaction of </a:t>
            </a:r>
            <a:r>
              <a:rPr lang="en-MY" b="1" dirty="0" smtClean="0">
                <a:solidFill>
                  <a:srgbClr val="FF0000"/>
                </a:solidFill>
                <a:latin typeface="Times New Roman" pitchFamily="18" charset="0"/>
                <a:cs typeface="Times New Roman" pitchFamily="18" charset="0"/>
              </a:rPr>
              <a:t>gamma ray with matter  </a:t>
            </a:r>
            <a:endParaRPr lang="en-MY" b="1" dirty="0">
              <a:solidFill>
                <a:srgbClr val="FF0000"/>
              </a:solidFill>
              <a:latin typeface="Times New Roman" pitchFamily="18" charset="0"/>
              <a:cs typeface="Times New Roman" pitchFamily="18" charset="0"/>
            </a:endParaRPr>
          </a:p>
        </p:txBody>
      </p:sp>
      <p:sp>
        <p:nvSpPr>
          <p:cNvPr id="3" name="Rectangle 2"/>
          <p:cNvSpPr/>
          <p:nvPr/>
        </p:nvSpPr>
        <p:spPr>
          <a:xfrm>
            <a:off x="35496" y="1772816"/>
            <a:ext cx="8928992" cy="1200329"/>
          </a:xfrm>
          <a:prstGeom prst="rect">
            <a:avLst/>
          </a:prstGeom>
        </p:spPr>
        <p:txBody>
          <a:bodyPr wrap="square">
            <a:spAutoFit/>
          </a:bodyPr>
          <a:lstStyle/>
          <a:p>
            <a:pPr marL="285750" lvl="0" indent="-285750" algn="just">
              <a:buFont typeface="Courier New" pitchFamily="49" charset="0"/>
              <a:buChar char="o"/>
            </a:pPr>
            <a:r>
              <a:rPr lang="en-GB" b="1" dirty="0">
                <a:latin typeface="Times New Roman" pitchFamily="18" charset="0"/>
                <a:cs typeface="Times New Roman" pitchFamily="18" charset="0"/>
              </a:rPr>
              <a:t>Photoelectric effect:</a:t>
            </a:r>
            <a:r>
              <a:rPr lang="en-GB" dirty="0">
                <a:latin typeface="Times New Roman" pitchFamily="18" charset="0"/>
                <a:cs typeface="Times New Roman" pitchFamily="18" charset="0"/>
              </a:rPr>
              <a:t> </a:t>
            </a:r>
            <a:r>
              <a:rPr lang="en-US" dirty="0">
                <a:latin typeface="Times New Roman" pitchFamily="18" charset="0"/>
                <a:cs typeface="Times New Roman" pitchFamily="18" charset="0"/>
              </a:rPr>
              <a:t>The effect of the photoelectric effect is evident for photons with energy ranging from </a:t>
            </a:r>
            <a:r>
              <a:rPr lang="en-US" dirty="0" smtClean="0">
                <a:latin typeface="Times New Roman" pitchFamily="18" charset="0"/>
                <a:cs typeface="Times New Roman" pitchFamily="18" charset="0"/>
              </a:rPr>
              <a:t>0.1 </a:t>
            </a:r>
            <a:r>
              <a:rPr lang="en-US" dirty="0">
                <a:latin typeface="Times New Roman" pitchFamily="18" charset="0"/>
                <a:cs typeface="Times New Roman" pitchFamily="18" charset="0"/>
              </a:rPr>
              <a:t>to </a:t>
            </a:r>
            <a:r>
              <a:rPr lang="en-US" dirty="0" smtClean="0">
                <a:latin typeface="Times New Roman" pitchFamily="18" charset="0"/>
                <a:cs typeface="Times New Roman" pitchFamily="18" charset="0"/>
              </a:rPr>
              <a:t>0.5 </a:t>
            </a:r>
            <a:r>
              <a:rPr lang="en-US" dirty="0">
                <a:latin typeface="Times New Roman" pitchFamily="18" charset="0"/>
                <a:cs typeface="Times New Roman" pitchFamily="18" charset="0"/>
              </a:rPr>
              <a:t>MeV. In this process, the incoming photon is absorbed by one of the electrons attached to the nucleus of the atom and gives its energy, and thus the electron is released from the atom with kinetic energy, as in the equation below:</a:t>
            </a:r>
          </a:p>
        </p:txBody>
      </p:sp>
      <mc:AlternateContent xmlns:mc="http://schemas.openxmlformats.org/markup-compatibility/2006" xmlns:a14="http://schemas.microsoft.com/office/drawing/2010/main">
        <mc:Choice Requires="a14">
          <p:sp>
            <p:nvSpPr>
              <p:cNvPr id="4" name="Rectangle 3"/>
              <p:cNvSpPr/>
              <p:nvPr/>
            </p:nvSpPr>
            <p:spPr>
              <a:xfrm>
                <a:off x="35496" y="3068960"/>
                <a:ext cx="3528392" cy="1077218"/>
              </a:xfrm>
              <a:prstGeom prst="rect">
                <a:avLst/>
              </a:prstGeom>
            </p:spPr>
            <p:txBody>
              <a:bodyPr wrap="square">
                <a:spAutoFit/>
              </a:bodyPr>
              <a:lstStyle/>
              <a:p>
                <a:pPr algn="ctr"/>
                <a14:m>
                  <m:oMathPara xmlns:m="http://schemas.openxmlformats.org/officeDocument/2006/math">
                    <m:oMathParaPr>
                      <m:jc m:val="centerGroup"/>
                    </m:oMathParaPr>
                    <m:oMath xmlns:m="http://schemas.openxmlformats.org/officeDocument/2006/math">
                      <m:r>
                        <a:rPr lang="en-US" sz="1600" i="1">
                          <a:latin typeface="Cambria Math"/>
                        </a:rPr>
                        <m:t>h𝑣</m:t>
                      </m:r>
                      <m:r>
                        <a:rPr lang="en-US" sz="1600" i="1">
                          <a:latin typeface="Cambria Math"/>
                        </a:rPr>
                        <m:t>= </m:t>
                      </m:r>
                      <m:sSub>
                        <m:sSubPr>
                          <m:ctrlPr>
                            <a:rPr lang="en-US" sz="1600" i="1">
                              <a:latin typeface="Cambria Math"/>
                            </a:rPr>
                          </m:ctrlPr>
                        </m:sSubPr>
                        <m:e>
                          <m:r>
                            <a:rPr lang="en-US" sz="1600" i="1">
                              <a:latin typeface="Cambria Math"/>
                            </a:rPr>
                            <m:t>𝐸</m:t>
                          </m:r>
                        </m:e>
                        <m:sub>
                          <m:r>
                            <a:rPr lang="en-US" sz="1600" i="1">
                              <a:latin typeface="Cambria Math"/>
                            </a:rPr>
                            <m:t>𝐵</m:t>
                          </m:r>
                          <m:r>
                            <a:rPr lang="en-US" sz="1600" i="1">
                              <a:latin typeface="Cambria Math"/>
                            </a:rPr>
                            <m:t> </m:t>
                          </m:r>
                        </m:sub>
                      </m:sSub>
                      <m:r>
                        <a:rPr lang="en-US" sz="1600" i="1">
                          <a:latin typeface="Cambria Math"/>
                        </a:rPr>
                        <m:t>+</m:t>
                      </m:r>
                      <m:sSub>
                        <m:sSubPr>
                          <m:ctrlPr>
                            <a:rPr lang="en-US" sz="1600" i="1">
                              <a:latin typeface="Cambria Math"/>
                            </a:rPr>
                          </m:ctrlPr>
                        </m:sSubPr>
                        <m:e>
                          <m:r>
                            <a:rPr lang="en-US" sz="1600" i="1">
                              <a:latin typeface="Cambria Math"/>
                            </a:rPr>
                            <m:t>𝐸</m:t>
                          </m:r>
                        </m:e>
                        <m:sub>
                          <m:r>
                            <a:rPr lang="en-US" sz="1600" i="1">
                              <a:latin typeface="Cambria Math"/>
                            </a:rPr>
                            <m:t>𝐾</m:t>
                          </m:r>
                        </m:sub>
                      </m:sSub>
                    </m:oMath>
                  </m:oMathPara>
                </a14:m>
                <a:endParaRPr lang="en-US" sz="1600" dirty="0">
                  <a:latin typeface="Times New Roman" pitchFamily="18" charset="0"/>
                  <a:cs typeface="Times New Roman" pitchFamily="18" charset="0"/>
                </a:endParaRPr>
              </a:p>
              <a:p>
                <a:pPr algn="ctr"/>
                <a:r>
                  <a:rPr lang="en-US" sz="1600" dirty="0">
                    <a:latin typeface="Times New Roman" pitchFamily="18" charset="0"/>
                    <a:cs typeface="Times New Roman" pitchFamily="18" charset="0"/>
                  </a:rPr>
                  <a:t>Where: </a:t>
                </a:r>
                <a14:m>
                  <m:oMath xmlns:m="http://schemas.openxmlformats.org/officeDocument/2006/math">
                    <m:r>
                      <a:rPr lang="en-US" sz="1600" i="1">
                        <a:latin typeface="Cambria Math"/>
                      </a:rPr>
                      <m:t>h𝑣</m:t>
                    </m:r>
                  </m:oMath>
                </a14:m>
                <a:r>
                  <a:rPr lang="en-US" sz="1600" dirty="0">
                    <a:latin typeface="Times New Roman" pitchFamily="18" charset="0"/>
                    <a:cs typeface="Times New Roman" pitchFamily="18" charset="0"/>
                  </a:rPr>
                  <a:t> = Energy of incident photon.</a:t>
                </a:r>
              </a:p>
              <a:p>
                <a:pPr algn="ctr"/>
                <a14:m>
                  <m:oMath xmlns:m="http://schemas.openxmlformats.org/officeDocument/2006/math">
                    <m:sSub>
                      <m:sSubPr>
                        <m:ctrlPr>
                          <a:rPr lang="en-US" sz="1600" i="1">
                            <a:latin typeface="Cambria Math"/>
                          </a:rPr>
                        </m:ctrlPr>
                      </m:sSubPr>
                      <m:e>
                        <m:r>
                          <a:rPr lang="en-US" sz="1600" i="1">
                            <a:latin typeface="Cambria Math"/>
                          </a:rPr>
                          <m:t>𝐸</m:t>
                        </m:r>
                      </m:e>
                      <m:sub>
                        <m:r>
                          <a:rPr lang="en-US" sz="1600" i="1">
                            <a:latin typeface="Cambria Math"/>
                          </a:rPr>
                          <m:t>𝐵</m:t>
                        </m:r>
                        <m:r>
                          <a:rPr lang="en-US" sz="1600" i="1">
                            <a:latin typeface="Cambria Math"/>
                          </a:rPr>
                          <m:t> </m:t>
                        </m:r>
                      </m:sub>
                    </m:sSub>
                  </m:oMath>
                </a14:m>
                <a:r>
                  <a:rPr lang="en-US" sz="1600" dirty="0">
                    <a:latin typeface="Times New Roman" pitchFamily="18" charset="0"/>
                    <a:cs typeface="Times New Roman" pitchFamily="18" charset="0"/>
                  </a:rPr>
                  <a:t>= Binding energy of electron.</a:t>
                </a:r>
              </a:p>
              <a:p>
                <a:pPr algn="ctr"/>
                <a14:m>
                  <m:oMath xmlns:m="http://schemas.openxmlformats.org/officeDocument/2006/math">
                    <m:sSub>
                      <m:sSubPr>
                        <m:ctrlPr>
                          <a:rPr lang="en-US" sz="1600" i="1">
                            <a:latin typeface="Cambria Math"/>
                          </a:rPr>
                        </m:ctrlPr>
                      </m:sSubPr>
                      <m:e>
                        <m:r>
                          <a:rPr lang="en-US" sz="1600" i="1">
                            <a:latin typeface="Cambria Math"/>
                          </a:rPr>
                          <m:t>𝐸</m:t>
                        </m:r>
                      </m:e>
                      <m:sub>
                        <m:r>
                          <a:rPr lang="en-US" sz="1600" i="1">
                            <a:latin typeface="Cambria Math"/>
                          </a:rPr>
                          <m:t>𝐾</m:t>
                        </m:r>
                      </m:sub>
                    </m:sSub>
                  </m:oMath>
                </a14:m>
                <a:r>
                  <a:rPr lang="en-US" sz="1600" dirty="0">
                    <a:latin typeface="Times New Roman" pitchFamily="18" charset="0"/>
                    <a:cs typeface="Times New Roman" pitchFamily="18" charset="0"/>
                  </a:rPr>
                  <a:t> = Kinetic energy of electron.</a:t>
                </a:r>
              </a:p>
            </p:txBody>
          </p:sp>
        </mc:Choice>
        <mc:Fallback xmlns="">
          <p:sp>
            <p:nvSpPr>
              <p:cNvPr id="4" name="Rectangle 3"/>
              <p:cNvSpPr>
                <a:spLocks noRot="1" noChangeAspect="1" noMove="1" noResize="1" noEditPoints="1" noAdjustHandles="1" noChangeArrowheads="1" noChangeShapeType="1" noTextEdit="1"/>
              </p:cNvSpPr>
              <p:nvPr/>
            </p:nvSpPr>
            <p:spPr>
              <a:xfrm>
                <a:off x="35496" y="3068960"/>
                <a:ext cx="3528392" cy="1077218"/>
              </a:xfrm>
              <a:prstGeom prst="rect">
                <a:avLst/>
              </a:prstGeom>
              <a:blipFill rotWithShape="1">
                <a:blip r:embed="rId5"/>
                <a:stretch>
                  <a:fillRect b="-6215"/>
                </a:stretch>
              </a:blipFill>
            </p:spPr>
            <p:txBody>
              <a:bodyPr/>
              <a:lstStyle/>
              <a:p>
                <a:r>
                  <a:rPr lang="en-US">
                    <a:noFill/>
                  </a:rPr>
                  <a:t> </a:t>
                </a:r>
              </a:p>
            </p:txBody>
          </p:sp>
        </mc:Fallback>
      </mc:AlternateContent>
      <p:sp>
        <p:nvSpPr>
          <p:cNvPr id="5" name="Rectangle 4"/>
          <p:cNvSpPr/>
          <p:nvPr/>
        </p:nvSpPr>
        <p:spPr>
          <a:xfrm>
            <a:off x="35496" y="4410978"/>
            <a:ext cx="4572000" cy="1754326"/>
          </a:xfrm>
          <a:prstGeom prst="rect">
            <a:avLst/>
          </a:prstGeom>
        </p:spPr>
        <p:txBody>
          <a:bodyPr>
            <a:spAutoFit/>
          </a:bodyPr>
          <a:lstStyle/>
          <a:p>
            <a:pPr marL="285750" indent="-285750" algn="just">
              <a:buFont typeface="Wingdings" pitchFamily="2" charset="2"/>
              <a:buChar char="Ø"/>
            </a:pPr>
            <a:r>
              <a:rPr lang="en-US" dirty="0">
                <a:latin typeface="Times New Roman" pitchFamily="18" charset="0"/>
                <a:cs typeface="Times New Roman" pitchFamily="18" charset="0"/>
              </a:rPr>
              <a:t>After an electron is emitted from the atomic orbit, it leaves a hole which is filled by an electron from the outer orbits. After that, the process is accompanied by the emission of continuous x-rays, and this phenomenon is called (Auger effect). </a:t>
            </a:r>
          </a:p>
        </p:txBody>
      </p:sp>
      <p:pic>
        <p:nvPicPr>
          <p:cNvPr id="13" name="Picture 12" descr="C:\Users\Murtadha\Desktop\Absorption_Photoelectric_En.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44405" y="3680678"/>
            <a:ext cx="3648075" cy="2340610"/>
          </a:xfrm>
          <a:prstGeom prst="rect">
            <a:avLst/>
          </a:prstGeom>
          <a:noFill/>
          <a:ln w="9525">
            <a:noFill/>
            <a:miter lim="800000"/>
            <a:headEnd/>
            <a:tailEnd/>
          </a:ln>
        </p:spPr>
      </p:pic>
    </p:spTree>
  </p:cSld>
  <p:clrMapOvr>
    <a:masterClrMapping/>
  </p:clrMapOvr>
  <p:transition>
    <p:wheel spokes="2"/>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21378</TotalTime>
  <Words>1520</Words>
  <Application>Microsoft Office PowerPoint</Application>
  <PresentationFormat>On-screen Show (4:3)</PresentationFormat>
  <Paragraphs>103</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DR.Ahmed Saker 2O11</cp:lastModifiedBy>
  <cp:revision>1774</cp:revision>
  <dcterms:created xsi:type="dcterms:W3CDTF">2011-03-14T07:23:11Z</dcterms:created>
  <dcterms:modified xsi:type="dcterms:W3CDTF">2024-03-04T20:08:01Z</dcterms:modified>
</cp:coreProperties>
</file>