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43410F-0DCD-4C2A-88C3-66B54362D6EB}" type="datetimeFigureOut">
              <a:rPr lang="en-US" smtClean="0"/>
              <a:t>3/7/2024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EC2289-1C94-43A1-95ED-C5DB5319B093}" type="slidenum">
              <a:rPr lang="en-US" smtClean="0"/>
              <a:t>‹#›</a:t>
            </a:fld>
            <a:endParaRPr lang="en-US"/>
          </a:p>
        </p:txBody>
      </p:sp>
    </p:spTree>
    <p:extLst>
      <p:ext uri="{BB962C8B-B14F-4D97-AF65-F5344CB8AC3E}">
        <p14:creationId xmlns:p14="http://schemas.microsoft.com/office/powerpoint/2010/main" val="382779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38801-5C5A-4C5A-9C92-CA463A1497F1}"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661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E75A5-C019-4568-839E-140998D334A9}"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826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82EC2-D3F7-4686-ACEC-B80FD9F11018}"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510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6D557-82FD-4B58-9086-0A17C249D3B4}"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385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250F3-46AB-484B-B241-C8346217025E}"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237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D301E0-47EA-4842-8586-FDE4CE41F65D}" type="datetime1">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355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FF563C-0A81-4EA5-A7C7-F8A673BD2A1E}" type="datetime1">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703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6BCE54-2AFE-4821-B539-3F375A872779}" type="datetime1">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344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4A3DA-777B-403B-B30A-4103B3F82B37}" type="datetime1">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098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EB4B1-6B90-4930-886B-45098E2AE4BF}" type="datetime1">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999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7BC77-FCB4-4195-BCE6-262E1798737B}" type="datetime1">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364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5B6CD-201E-42E4-BF9C-C5D0132A260F}" type="datetime1">
              <a:rPr lang="en-US" smtClean="0"/>
              <a:t>3/7/2024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486052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00"/>
            <a:ext cx="7772400" cy="762000"/>
          </a:xfrm>
        </p:spPr>
        <p:txBody>
          <a:bodyPr/>
          <a:lstStyle/>
          <a:p>
            <a:r>
              <a:rPr lang="en-US" dirty="0" smtClean="0"/>
              <a:t>CONDENSATION </a:t>
            </a:r>
            <a:endParaRPr lang="en-US" dirty="0"/>
          </a:p>
        </p:txBody>
      </p:sp>
      <p:sp>
        <p:nvSpPr>
          <p:cNvPr id="3" name="Subtitle 2"/>
          <p:cNvSpPr>
            <a:spLocks noGrp="1"/>
          </p:cNvSpPr>
          <p:nvPr>
            <p:ph type="subTitle" idx="1"/>
          </p:nvPr>
        </p:nvSpPr>
        <p:spPr>
          <a:xfrm>
            <a:off x="1371600" y="4876800"/>
            <a:ext cx="6400800" cy="762000"/>
          </a:xfrm>
        </p:spPr>
        <p:txBody>
          <a:bodyPr/>
          <a:lstStyle/>
          <a:p>
            <a:r>
              <a:rPr lang="en-US" dirty="0" smtClean="0"/>
              <a:t>Prof. Dr. </a:t>
            </a:r>
            <a:r>
              <a:rPr lang="en-US" dirty="0" err="1" smtClean="0"/>
              <a:t>Majid</a:t>
            </a:r>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2345"/>
            <a:ext cx="5181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85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lstStyle/>
              <a:p>
                <a:r>
                  <a:rPr lang="en-US" dirty="0" smtClean="0"/>
                  <a:t>From Eq.(7) and Eq.(8) we get:</a:t>
                </a:r>
              </a:p>
              <a:p>
                <a14:m>
                  <m:oMath xmlns:m="http://schemas.openxmlformats.org/officeDocument/2006/math">
                    <m:sSup>
                      <m:sSupPr>
                        <m:ctrlPr>
                          <a:rPr lang="en-US" i="1" smtClean="0">
                            <a:latin typeface="Cambria Math" panose="02040503050406030204" pitchFamily="18" charset="0"/>
                          </a:rPr>
                        </m:ctrlPr>
                      </m:sSupPr>
                      <m:e>
                        <m:r>
                          <a:rPr lang="en-US" i="1" smtClean="0">
                            <a:latin typeface="Cambria Math"/>
                            <a:ea typeface="Cambria Math"/>
                          </a:rPr>
                          <m:t>𝛿</m:t>
                        </m:r>
                      </m:e>
                      <m:sup>
                        <m:r>
                          <a:rPr lang="en-US" b="0" i="1" smtClean="0">
                            <a:latin typeface="Cambria Math"/>
                          </a:rPr>
                          <m:t>3</m:t>
                        </m:r>
                      </m:sup>
                    </m:sSup>
                    <m:r>
                      <a:rPr lang="en-US" b="0" i="1" smtClean="0">
                        <a:latin typeface="Cambria Math"/>
                      </a:rPr>
                      <m:t>𝑑</m:t>
                    </m:r>
                    <m:r>
                      <a:rPr lang="en-US" b="0" i="1" smtClean="0">
                        <a:latin typeface="Cambria Math"/>
                        <a:ea typeface="Cambria Math"/>
                      </a:rPr>
                      <m:t>𝛿</m:t>
                    </m:r>
                    <m:r>
                      <a:rPr lang="en-US" b="0" i="1" smtClean="0">
                        <a:latin typeface="Cambria Math"/>
                        <a:ea typeface="Cambria Math"/>
                      </a:rPr>
                      <m:t>=</m:t>
                    </m:r>
                    <m:f>
                      <m:fPr>
                        <m:ctrlPr>
                          <a:rPr lang="en-US" b="0" i="1" smtClean="0">
                            <a:latin typeface="Cambria Math" panose="02040503050406030204" pitchFamily="18" charset="0"/>
                            <a:ea typeface="Cambria Math"/>
                          </a:rPr>
                        </m:ctrlPr>
                      </m:fPr>
                      <m:num>
                        <m:sSub>
                          <m:sSubPr>
                            <m:ctrlPr>
                              <a:rPr lang="en-US" b="0" i="1" smtClean="0">
                                <a:latin typeface="Cambria Math" panose="02040503050406030204" pitchFamily="18" charset="0"/>
                                <a:ea typeface="Cambria Math"/>
                              </a:rPr>
                            </m:ctrlPr>
                          </m:sSubPr>
                          <m:e>
                            <m:r>
                              <a:rPr lang="en-US" b="0" i="1" smtClean="0">
                                <a:latin typeface="Cambria Math"/>
                                <a:ea typeface="Cambria Math"/>
                              </a:rPr>
                              <m:t>𝜇</m:t>
                            </m:r>
                          </m:e>
                          <m:sub>
                            <m:r>
                              <a:rPr lang="en-US" b="0" i="1" smtClean="0">
                                <a:latin typeface="Cambria Math"/>
                                <a:ea typeface="Cambria Math"/>
                              </a:rPr>
                              <m:t>𝑓</m:t>
                            </m:r>
                          </m:sub>
                        </m:sSub>
                        <m:sSub>
                          <m:sSubPr>
                            <m:ctrlPr>
                              <a:rPr lang="en-US" b="0" i="1" smtClean="0">
                                <a:latin typeface="Cambria Math" panose="02040503050406030204" pitchFamily="18" charset="0"/>
                                <a:ea typeface="Cambria Math"/>
                              </a:rPr>
                            </m:ctrlPr>
                          </m:sSubPr>
                          <m:e>
                            <m:r>
                              <a:rPr lang="en-US" b="0" i="1" smtClean="0">
                                <a:latin typeface="Cambria Math"/>
                                <a:ea typeface="Cambria Math"/>
                              </a:rPr>
                              <m:t>𝑘</m:t>
                            </m:r>
                          </m:e>
                          <m:sub>
                            <m:r>
                              <a:rPr lang="en-US" b="0" i="1" smtClean="0">
                                <a:latin typeface="Cambria Math"/>
                                <a:ea typeface="Cambria Math"/>
                              </a:rPr>
                              <m:t>𝑓</m:t>
                            </m:r>
                          </m:sub>
                        </m:sSub>
                        <m:d>
                          <m:dPr>
                            <m:ctrlPr>
                              <a:rPr lang="en-US" b="0" i="1" smtClean="0">
                                <a:latin typeface="Cambria Math" panose="02040503050406030204" pitchFamily="18" charset="0"/>
                                <a:ea typeface="Cambria Math"/>
                              </a:rPr>
                            </m:ctrlPr>
                          </m:dPr>
                          <m:e>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𝑠𝑎𝑡</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𝑤</m:t>
                                </m:r>
                              </m:sub>
                            </m:sSub>
                          </m:e>
                        </m:d>
                      </m:num>
                      <m:den>
                        <m:r>
                          <a:rPr lang="en-US" b="0" i="1" smtClean="0">
                            <a:latin typeface="Cambria Math"/>
                            <a:ea typeface="Cambria Math"/>
                          </a:rPr>
                          <m:t>𝑔</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𝜌</m:t>
                            </m:r>
                          </m:e>
                          <m:sub>
                            <m:r>
                              <a:rPr lang="en-US" b="0" i="1" smtClean="0">
                                <a:latin typeface="Cambria Math"/>
                                <a:ea typeface="Cambria Math"/>
                              </a:rPr>
                              <m:t>𝑓</m:t>
                            </m:r>
                          </m:sub>
                        </m:sSub>
                        <m:d>
                          <m:dPr>
                            <m:ctrlPr>
                              <a:rPr lang="en-US" b="0" i="1" smtClean="0">
                                <a:latin typeface="Cambria Math" panose="02040503050406030204" pitchFamily="18" charset="0"/>
                                <a:ea typeface="Cambria Math"/>
                              </a:rPr>
                            </m:ctrlPr>
                          </m:dPr>
                          <m:e>
                            <m:sSub>
                              <m:sSubPr>
                                <m:ctrlPr>
                                  <a:rPr lang="en-US" b="0" i="1" smtClean="0">
                                    <a:latin typeface="Cambria Math" panose="02040503050406030204" pitchFamily="18" charset="0"/>
                                    <a:ea typeface="Cambria Math"/>
                                  </a:rPr>
                                </m:ctrlPr>
                              </m:sSubPr>
                              <m:e>
                                <m:r>
                                  <a:rPr lang="en-US" b="0" i="1" smtClean="0">
                                    <a:latin typeface="Cambria Math"/>
                                    <a:ea typeface="Cambria Math"/>
                                  </a:rPr>
                                  <m:t>𝜌</m:t>
                                </m:r>
                              </m:e>
                              <m:sub>
                                <m:r>
                                  <a:rPr lang="en-US" b="0" i="1" smtClean="0">
                                    <a:latin typeface="Cambria Math"/>
                                    <a:ea typeface="Cambria Math"/>
                                  </a:rPr>
                                  <m:t>𝑓</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𝜌</m:t>
                                </m:r>
                              </m:e>
                              <m:sub>
                                <m:r>
                                  <a:rPr lang="en-US" b="0" i="1" smtClean="0">
                                    <a:latin typeface="Cambria Math"/>
                                    <a:ea typeface="Cambria Math"/>
                                  </a:rPr>
                                  <m:t>𝑣</m:t>
                                </m:r>
                              </m:sub>
                            </m:sSub>
                          </m:e>
                        </m:d>
                        <m:sSub>
                          <m:sSubPr>
                            <m:ctrlPr>
                              <a:rPr lang="en-US" b="0" i="1" smtClean="0">
                                <a:latin typeface="Cambria Math" panose="02040503050406030204" pitchFamily="18" charset="0"/>
                                <a:ea typeface="Cambria Math"/>
                              </a:rPr>
                            </m:ctrlPr>
                          </m:sSubPr>
                          <m:e>
                            <m:r>
                              <a:rPr lang="en-US" b="0" i="1" smtClean="0">
                                <a:latin typeface="Cambria Math"/>
                                <a:ea typeface="Cambria Math"/>
                              </a:rPr>
                              <m:t>h</m:t>
                            </m:r>
                          </m:e>
                          <m:sub>
                            <m:r>
                              <a:rPr lang="en-US" b="0" i="1" smtClean="0">
                                <a:latin typeface="Cambria Math"/>
                                <a:ea typeface="Cambria Math"/>
                              </a:rPr>
                              <m:t>𝑓𝑔</m:t>
                            </m:r>
                          </m:sub>
                        </m:sSub>
                      </m:den>
                    </m:f>
                    <m:r>
                      <a:rPr lang="en-US" b="0" i="1" smtClean="0">
                        <a:latin typeface="Cambria Math"/>
                        <a:ea typeface="Cambria Math"/>
                      </a:rPr>
                      <m:t>𝑑𝑥</m:t>
                    </m:r>
                  </m:oMath>
                </a14:m>
                <a:endParaRPr lang="en-US" dirty="0" smtClean="0"/>
              </a:p>
              <a:p>
                <a:pPr algn="just"/>
                <a:r>
                  <a:rPr lang="en-US" dirty="0"/>
                  <a:t>Integrating from </a:t>
                </a:r>
                <a:r>
                  <a:rPr lang="en-US" dirty="0" smtClean="0"/>
                  <a:t>x=0 </a:t>
                </a:r>
                <a:r>
                  <a:rPr lang="en-US" dirty="0"/>
                  <a:t>where </a:t>
                </a:r>
                <a14:m>
                  <m:oMath xmlns:m="http://schemas.openxmlformats.org/officeDocument/2006/math">
                    <m:r>
                      <a:rPr lang="en-US" i="1" smtClean="0">
                        <a:latin typeface="Cambria Math"/>
                        <a:ea typeface="Cambria Math"/>
                      </a:rPr>
                      <m:t>𝛿</m:t>
                    </m:r>
                    <m:r>
                      <a:rPr lang="en-US" b="0" i="1" smtClean="0">
                        <a:latin typeface="Cambria Math"/>
                        <a:ea typeface="Cambria Math"/>
                      </a:rPr>
                      <m:t>=</m:t>
                    </m:r>
                  </m:oMath>
                </a14:m>
                <a:r>
                  <a:rPr lang="en-US" dirty="0"/>
                  <a:t>0 (the top of the plate) to </a:t>
                </a:r>
                <a:r>
                  <a:rPr lang="en-US" dirty="0" smtClean="0"/>
                  <a:t>x=x </a:t>
                </a:r>
                <a:r>
                  <a:rPr lang="en-US" dirty="0"/>
                  <a:t>where </a:t>
                </a:r>
                <a14:m>
                  <m:oMath xmlns:m="http://schemas.openxmlformats.org/officeDocument/2006/math">
                    <m:r>
                      <a:rPr lang="en-US" i="1" smtClean="0">
                        <a:latin typeface="Cambria Math"/>
                        <a:ea typeface="Cambria Math"/>
                      </a:rPr>
                      <m:t>𝛿</m:t>
                    </m:r>
                  </m:oMath>
                </a14:m>
                <a:r>
                  <a:rPr lang="en-US" dirty="0" smtClean="0"/>
                  <a:t>=</a:t>
                </a:r>
                <a14:m>
                  <m:oMath xmlns:m="http://schemas.openxmlformats.org/officeDocument/2006/math">
                    <m:r>
                      <a:rPr lang="en-US" i="1" dirty="0" smtClean="0">
                        <a:latin typeface="Cambria Math"/>
                        <a:ea typeface="Cambria Math"/>
                      </a:rPr>
                      <m:t>𝛿</m:t>
                    </m:r>
                  </m:oMath>
                </a14:m>
                <a:r>
                  <a:rPr lang="en-US" dirty="0"/>
                  <a:t>(x), the liquid film </a:t>
                </a:r>
                <a:r>
                  <a:rPr lang="en-US" dirty="0" smtClean="0"/>
                  <a:t>thickness </a:t>
                </a:r>
                <a:r>
                  <a:rPr lang="en-US" dirty="0"/>
                  <a:t>at any location x is determined to </a:t>
                </a:r>
                <a:r>
                  <a:rPr lang="en-US" dirty="0" smtClean="0"/>
                  <a:t>be</a:t>
                </a:r>
              </a:p>
              <a:p>
                <a:pPr algn="just"/>
                <a14:m>
                  <m:oMath xmlns:m="http://schemas.openxmlformats.org/officeDocument/2006/math">
                    <m:r>
                      <a:rPr lang="en-US" i="1" smtClean="0">
                        <a:latin typeface="Cambria Math"/>
                        <a:ea typeface="Cambria Math"/>
                      </a:rPr>
                      <m:t>𝛿</m:t>
                    </m:r>
                    <m:d>
                      <m:dPr>
                        <m:ctrlPr>
                          <a:rPr lang="en-US" i="1" smtClean="0">
                            <a:latin typeface="Cambria Math" panose="02040503050406030204" pitchFamily="18" charset="0"/>
                            <a:ea typeface="Cambria Math"/>
                          </a:rPr>
                        </m:ctrlPr>
                      </m:dPr>
                      <m:e>
                        <m:r>
                          <a:rPr lang="en-US" b="0" i="1" smtClean="0">
                            <a:latin typeface="Cambria Math"/>
                            <a:ea typeface="Cambria Math"/>
                          </a:rPr>
                          <m:t>𝑥</m:t>
                        </m:r>
                      </m:e>
                    </m:d>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d>
                          <m:dPr>
                            <m:begChr m:val="["/>
                            <m:endChr m:val="]"/>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ea typeface="Cambria Math"/>
                                  </a:rPr>
                                </m:ctrlPr>
                              </m:fPr>
                              <m:num>
                                <m:r>
                                  <a:rPr lang="en-US" b="0" i="1" smtClean="0">
                                    <a:latin typeface="Cambria Math"/>
                                    <a:ea typeface="Cambria Math"/>
                                  </a:rPr>
                                  <m:t>4</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𝜇</m:t>
                                    </m:r>
                                  </m:e>
                                  <m:sub>
                                    <m:r>
                                      <a:rPr lang="en-US" b="0" i="1" smtClean="0">
                                        <a:latin typeface="Cambria Math"/>
                                        <a:ea typeface="Cambria Math"/>
                                      </a:rPr>
                                      <m:t>𝑓</m:t>
                                    </m:r>
                                  </m:sub>
                                </m:sSub>
                                <m:sSub>
                                  <m:sSubPr>
                                    <m:ctrlPr>
                                      <a:rPr lang="en-US" b="0" i="1" smtClean="0">
                                        <a:latin typeface="Cambria Math" panose="02040503050406030204" pitchFamily="18" charset="0"/>
                                        <a:ea typeface="Cambria Math"/>
                                      </a:rPr>
                                    </m:ctrlPr>
                                  </m:sSubPr>
                                  <m:e>
                                    <m:r>
                                      <a:rPr lang="en-US" b="0" i="1" smtClean="0">
                                        <a:latin typeface="Cambria Math"/>
                                        <a:ea typeface="Cambria Math"/>
                                      </a:rPr>
                                      <m:t>𝑘</m:t>
                                    </m:r>
                                  </m:e>
                                  <m:sub>
                                    <m:r>
                                      <a:rPr lang="en-US" b="0" i="1" smtClean="0">
                                        <a:latin typeface="Cambria Math"/>
                                        <a:ea typeface="Cambria Math"/>
                                      </a:rPr>
                                      <m:t>𝑓</m:t>
                                    </m:r>
                                  </m:sub>
                                </m:sSub>
                                <m:d>
                                  <m:dPr>
                                    <m:ctrlPr>
                                      <a:rPr lang="en-US" b="0" i="1" smtClean="0">
                                        <a:latin typeface="Cambria Math" panose="02040503050406030204" pitchFamily="18" charset="0"/>
                                        <a:ea typeface="Cambria Math"/>
                                      </a:rPr>
                                    </m:ctrlPr>
                                  </m:dPr>
                                  <m:e>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𝑠𝑎𝑡</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𝑤</m:t>
                                        </m:r>
                                      </m:sub>
                                    </m:sSub>
                                  </m:e>
                                </m:d>
                                <m:r>
                                  <a:rPr lang="en-US" b="0" i="1" smtClean="0">
                                    <a:latin typeface="Cambria Math"/>
                                    <a:ea typeface="Cambria Math"/>
                                  </a:rPr>
                                  <m:t>𝑥</m:t>
                                </m:r>
                              </m:num>
                              <m:den>
                                <m:r>
                                  <a:rPr lang="en-US" b="0" i="1" smtClean="0">
                                    <a:latin typeface="Cambria Math"/>
                                    <a:ea typeface="Cambria Math"/>
                                  </a:rPr>
                                  <m:t>𝑔</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𝜌</m:t>
                                    </m:r>
                                  </m:e>
                                  <m:sub>
                                    <m:r>
                                      <a:rPr lang="en-US" b="0" i="1" smtClean="0">
                                        <a:latin typeface="Cambria Math"/>
                                        <a:ea typeface="Cambria Math"/>
                                      </a:rPr>
                                      <m:t>𝑓</m:t>
                                    </m:r>
                                  </m:sub>
                                </m:sSub>
                                <m:d>
                                  <m:dPr>
                                    <m:ctrlPr>
                                      <a:rPr lang="en-US" b="0" i="1" smtClean="0">
                                        <a:latin typeface="Cambria Math" panose="02040503050406030204" pitchFamily="18" charset="0"/>
                                        <a:ea typeface="Cambria Math"/>
                                      </a:rPr>
                                    </m:ctrlPr>
                                  </m:dPr>
                                  <m:e>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𝑠𝑎𝑡</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𝑇</m:t>
                                        </m:r>
                                      </m:e>
                                      <m:sub>
                                        <m:r>
                                          <a:rPr lang="en-US" b="0" i="1" smtClean="0">
                                            <a:latin typeface="Cambria Math"/>
                                            <a:ea typeface="Cambria Math"/>
                                          </a:rPr>
                                          <m:t>𝑤</m:t>
                                        </m:r>
                                      </m:sub>
                                    </m:sSub>
                                  </m:e>
                                </m:d>
                                <m:sSub>
                                  <m:sSubPr>
                                    <m:ctrlPr>
                                      <a:rPr lang="en-US" b="0" i="1" smtClean="0">
                                        <a:latin typeface="Cambria Math" panose="02040503050406030204" pitchFamily="18" charset="0"/>
                                        <a:ea typeface="Cambria Math"/>
                                      </a:rPr>
                                    </m:ctrlPr>
                                  </m:sSubPr>
                                  <m:e>
                                    <m:r>
                                      <a:rPr lang="en-US" b="0" i="1" smtClean="0">
                                        <a:latin typeface="Cambria Math"/>
                                        <a:ea typeface="Cambria Math"/>
                                      </a:rPr>
                                      <m:t>h</m:t>
                                    </m:r>
                                  </m:e>
                                  <m:sub>
                                    <m:r>
                                      <a:rPr lang="en-US" b="0" i="1" smtClean="0">
                                        <a:latin typeface="Cambria Math"/>
                                        <a:ea typeface="Cambria Math"/>
                                      </a:rPr>
                                      <m:t>𝑓𝑔</m:t>
                                    </m:r>
                                  </m:sub>
                                </m:sSub>
                              </m:den>
                            </m:f>
                          </m:e>
                        </m:d>
                      </m:e>
                      <m:sup>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4</m:t>
                        </m:r>
                      </m:sup>
                    </m:sSup>
                  </m:oMath>
                </a14:m>
                <a:r>
                  <a:rPr lang="en-US" b="0" dirty="0" smtClean="0">
                    <a:ea typeface="Cambria Math"/>
                  </a:rPr>
                  <a:t>        (9)</a:t>
                </a:r>
              </a:p>
              <a:p>
                <a:pPr algn="just"/>
                <a:r>
                  <a:rPr lang="en-US" dirty="0"/>
                  <a:t>The heat transfer rate from the vapor to the plate at a location x can be expressed as</a:t>
                </a: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1630" t="-1380" r="-185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401878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381000"/>
                <a:ext cx="8229600" cy="5745163"/>
              </a:xfrm>
            </p:spPr>
            <p:txBody>
              <a:bodyPr>
                <a:normAutofit/>
              </a:bodyPr>
              <a:lstStyle/>
              <a:p>
                <a14:m>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a:rPr>
                              <m:t>𝑞</m:t>
                            </m:r>
                          </m:e>
                        </m:acc>
                      </m:e>
                      <m:sub>
                        <m:r>
                          <a:rPr lang="en-US" sz="2800" b="0" i="1" smtClean="0">
                            <a:latin typeface="Cambria Math"/>
                          </a:rPr>
                          <m:t>𝑥</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h</m:t>
                        </m:r>
                      </m:e>
                      <m:sub>
                        <m:r>
                          <a:rPr lang="en-US" sz="2800" b="0" i="1" smtClean="0">
                            <a:latin typeface="Cambria Math"/>
                          </a:rPr>
                          <m:t>𝑥</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𝑠𝑎𝑡</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𝑤</m:t>
                            </m:r>
                          </m:sub>
                        </m:sSub>
                      </m:e>
                    </m:d>
                    <m:r>
                      <a:rPr lang="en-US" sz="2800" b="0" i="1" smtClean="0">
                        <a:latin typeface="Cambria Math"/>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a:rPr>
                              <m:t>𝑘</m:t>
                            </m:r>
                          </m:e>
                          <m:sub>
                            <m:r>
                              <a:rPr lang="en-US" sz="2800" b="0" i="1" smtClean="0">
                                <a:latin typeface="Cambria Math"/>
                              </a:rPr>
                              <m:t>𝑓</m:t>
                            </m:r>
                          </m:sub>
                        </m:sSub>
                      </m:num>
                      <m:den>
                        <m:r>
                          <a:rPr lang="en-US" sz="2800" b="0" i="1" smtClean="0">
                            <a:latin typeface="Cambria Math"/>
                            <a:ea typeface="Cambria Math"/>
                          </a:rPr>
                          <m:t>𝛿</m:t>
                        </m:r>
                      </m:den>
                    </m:f>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𝑠𝑎𝑡</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𝑤</m:t>
                            </m:r>
                          </m:sub>
                        </m:sSub>
                      </m:e>
                    </m:d>
                    <m:r>
                      <a:rPr lang="en-US" sz="2800" b="0" i="1" smtClean="0">
                        <a:latin typeface="Cambria Math"/>
                        <a:ea typeface="Cambria Math"/>
                      </a:rPr>
                      <m:t>→</m:t>
                    </m:r>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h</m:t>
                        </m:r>
                      </m:e>
                      <m:sub>
                        <m:r>
                          <a:rPr lang="en-US" sz="2800" b="0" i="1" smtClean="0">
                            <a:latin typeface="Cambria Math"/>
                            <a:ea typeface="Cambria Math"/>
                          </a:rPr>
                          <m:t>𝑥</m:t>
                        </m:r>
                      </m:sub>
                    </m:sSub>
                    <m:r>
                      <a:rPr lang="en-US" sz="2800" b="0" i="1" smtClean="0">
                        <a:latin typeface="Cambria Math"/>
                        <a:ea typeface="Cambria Math"/>
                      </a:rPr>
                      <m:t>=</m:t>
                    </m:r>
                    <m:f>
                      <m:fPr>
                        <m:ctrlPr>
                          <a:rPr lang="en-US" sz="2800" b="0" i="1" smtClean="0">
                            <a:latin typeface="Cambria Math" panose="02040503050406030204" pitchFamily="18" charset="0"/>
                            <a:ea typeface="Cambria Math"/>
                          </a:rPr>
                        </m:ctrlPr>
                      </m:fPr>
                      <m:num>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𝑘</m:t>
                            </m:r>
                          </m:e>
                          <m:sub>
                            <m:r>
                              <a:rPr lang="en-US" sz="2800" b="0" i="1" smtClean="0">
                                <a:latin typeface="Cambria Math"/>
                                <a:ea typeface="Cambria Math"/>
                              </a:rPr>
                              <m:t>𝑓</m:t>
                            </m:r>
                          </m:sub>
                        </m:sSub>
                      </m:num>
                      <m:den>
                        <m:r>
                          <a:rPr lang="en-US" sz="2800" b="0" i="1" smtClean="0">
                            <a:latin typeface="Cambria Math"/>
                            <a:ea typeface="Cambria Math"/>
                          </a:rPr>
                          <m:t>𝛿</m:t>
                        </m:r>
                        <m:d>
                          <m:dPr>
                            <m:ctrlPr>
                              <a:rPr lang="en-US" sz="2800" b="0" i="1" smtClean="0">
                                <a:latin typeface="Cambria Math" panose="02040503050406030204" pitchFamily="18" charset="0"/>
                                <a:ea typeface="Cambria Math"/>
                              </a:rPr>
                            </m:ctrlPr>
                          </m:dPr>
                          <m:e>
                            <m:r>
                              <a:rPr lang="en-US" sz="2800" b="0" i="1" smtClean="0">
                                <a:latin typeface="Cambria Math"/>
                                <a:ea typeface="Cambria Math"/>
                              </a:rPr>
                              <m:t>𝑥</m:t>
                            </m:r>
                          </m:e>
                        </m:d>
                      </m:den>
                    </m:f>
                  </m:oMath>
                </a14:m>
                <a:endParaRPr lang="en-US" sz="2800" dirty="0" smtClean="0"/>
              </a:p>
              <a:p>
                <a:r>
                  <a:rPr lang="en-US" sz="2800" dirty="0" smtClean="0"/>
                  <a:t>Substituting this in Eq.(9) we get that</a:t>
                </a:r>
              </a:p>
              <a:p>
                <a:r>
                  <a:rPr lang="en-US" sz="2800" dirty="0"/>
                  <a:t> </a:t>
                </a:r>
                <a:r>
                  <a:rPr lang="en-US" sz="2800" dirty="0" smtClean="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h</m:t>
                        </m:r>
                      </m:e>
                      <m:sub>
                        <m:r>
                          <a:rPr lang="en-US" sz="2800" b="0" i="1" smtClean="0">
                            <a:latin typeface="Cambria Math"/>
                          </a:rPr>
                          <m:t>𝑥</m:t>
                        </m:r>
                      </m:sub>
                    </m:sSub>
                    <m:r>
                      <a:rPr lang="en-US" sz="2800" b="0" i="1" smtClean="0">
                        <a:latin typeface="Cambria Math"/>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a:rPr>
                                  <m:t>𝑔</m:t>
                                </m:r>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𝑓</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𝑓</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𝑣</m:t>
                                        </m:r>
                                      </m:sub>
                                    </m:sSub>
                                  </m:e>
                                </m:d>
                                <m:sSub>
                                  <m:sSubPr>
                                    <m:ctrlPr>
                                      <a:rPr lang="en-US" sz="2800" b="0" i="1" smtClean="0">
                                        <a:latin typeface="Cambria Math" panose="02040503050406030204" pitchFamily="18" charset="0"/>
                                      </a:rPr>
                                    </m:ctrlPr>
                                  </m:sSubPr>
                                  <m:e>
                                    <m:r>
                                      <a:rPr lang="en-US" sz="2800" b="0" i="1" smtClean="0">
                                        <a:latin typeface="Cambria Math"/>
                                      </a:rPr>
                                      <m:t>𝑘</m:t>
                                    </m:r>
                                  </m:e>
                                  <m:sub>
                                    <m:r>
                                      <a:rPr lang="en-US" sz="2800" b="0" i="1" smtClean="0">
                                        <a:latin typeface="Cambria Math"/>
                                      </a:rPr>
                                      <m:t>𝑓𝑔</m:t>
                                    </m:r>
                                  </m:sub>
                                </m:sSub>
                                <m:sSub>
                                  <m:sSubPr>
                                    <m:ctrlPr>
                                      <a:rPr lang="en-US" sz="2800" b="0" i="1" smtClean="0">
                                        <a:latin typeface="Cambria Math" panose="02040503050406030204" pitchFamily="18" charset="0"/>
                                      </a:rPr>
                                    </m:ctrlPr>
                                  </m:sSubPr>
                                  <m:e>
                                    <m:sSup>
                                      <m:sSupPr>
                                        <m:ctrlPr>
                                          <a:rPr lang="en-US" sz="2800" b="0" i="1" smtClean="0">
                                            <a:latin typeface="Cambria Math" panose="02040503050406030204" pitchFamily="18" charset="0"/>
                                          </a:rPr>
                                        </m:ctrlPr>
                                      </m:sSupPr>
                                      <m:e>
                                        <m:r>
                                          <a:rPr lang="en-US" sz="2800" b="0" i="1" smtClean="0">
                                            <a:latin typeface="Cambria Math"/>
                                          </a:rPr>
                                          <m:t>𝑘</m:t>
                                        </m:r>
                                      </m:e>
                                      <m:sup>
                                        <m:r>
                                          <a:rPr lang="en-US" sz="2800" b="0" i="1" smtClean="0">
                                            <a:latin typeface="Cambria Math"/>
                                          </a:rPr>
                                          <m:t>3</m:t>
                                        </m:r>
                                      </m:sup>
                                    </m:sSup>
                                  </m:e>
                                  <m:sub>
                                    <m:r>
                                      <a:rPr lang="en-US" sz="2800" b="0" i="1" smtClean="0">
                                        <a:latin typeface="Cambria Math"/>
                                      </a:rPr>
                                      <m:t>𝑓</m:t>
                                    </m:r>
                                  </m:sub>
                                </m:sSub>
                              </m:num>
                              <m:den>
                                <m:r>
                                  <a:rPr lang="en-US" sz="2800" b="0" i="1" smtClean="0">
                                    <a:latin typeface="Cambria Math"/>
                                  </a:rPr>
                                  <m:t>4</m:t>
                                </m:r>
                                <m:sSub>
                                  <m:sSubPr>
                                    <m:ctrlPr>
                                      <a:rPr lang="en-US" sz="2800" b="0" i="1" smtClean="0">
                                        <a:latin typeface="Cambria Math" panose="02040503050406030204" pitchFamily="18" charset="0"/>
                                      </a:rPr>
                                    </m:ctrlPr>
                                  </m:sSubPr>
                                  <m:e>
                                    <m:r>
                                      <a:rPr lang="en-US" sz="2800" b="0" i="1" smtClean="0">
                                        <a:latin typeface="Cambria Math"/>
                                        <a:ea typeface="Cambria Math"/>
                                      </a:rPr>
                                      <m:t>𝜇</m:t>
                                    </m:r>
                                  </m:e>
                                  <m:sub>
                                    <m:r>
                                      <a:rPr lang="en-US" sz="2800" b="0" i="1" smtClean="0">
                                        <a:latin typeface="Cambria Math"/>
                                      </a:rPr>
                                      <m:t>𝑓</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𝑠𝑎𝑡</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𝑤</m:t>
                                        </m:r>
                                      </m:sub>
                                    </m:sSub>
                                  </m:e>
                                </m:d>
                                <m:r>
                                  <a:rPr lang="en-US" sz="2800" b="0" i="1" smtClean="0">
                                    <a:latin typeface="Cambria Math"/>
                                  </a:rPr>
                                  <m:t>𝑥</m:t>
                                </m:r>
                              </m:den>
                            </m:f>
                          </m:e>
                        </m:d>
                      </m:e>
                      <m:sup>
                        <m:r>
                          <a:rPr lang="en-US" sz="2800" b="0" i="1" smtClean="0">
                            <a:latin typeface="Cambria Math"/>
                          </a:rPr>
                          <m:t>1</m:t>
                        </m:r>
                        <m:r>
                          <a:rPr lang="en-US" sz="2800" b="0" i="1" smtClean="0">
                            <a:latin typeface="Cambria Math"/>
                          </a:rPr>
                          <m:t>/</m:t>
                        </m:r>
                        <m:r>
                          <a:rPr lang="en-US" sz="2800" b="0" i="1" smtClean="0">
                            <a:latin typeface="Cambria Math"/>
                          </a:rPr>
                          <m:t>4</m:t>
                        </m:r>
                      </m:sup>
                    </m:sSup>
                  </m:oMath>
                </a14:m>
                <a:r>
                  <a:rPr lang="en-US" sz="2800" dirty="0" smtClean="0"/>
                  <a:t>                        (10)</a:t>
                </a:r>
              </a:p>
              <a:p>
                <a:r>
                  <a:rPr lang="en-US" sz="2800" dirty="0" smtClean="0"/>
                  <a:t>The average heat transfer coefficient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a:rPr>
                          <m:t>h</m:t>
                        </m:r>
                      </m:e>
                    </m:acc>
                  </m:oMath>
                </a14:m>
                <a:endParaRPr lang="en-US" sz="2800" dirty="0" smtClean="0"/>
              </a:p>
              <a:p>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a:rPr>
                          <m:t>h</m:t>
                        </m:r>
                      </m:e>
                    </m:acc>
                    <m:r>
                      <a:rPr lang="en-US" sz="2800" i="1">
                        <a:latin typeface="Cambria Math"/>
                      </a:rPr>
                      <m:t>=</m:t>
                    </m:r>
                    <m:sSup>
                      <m:sSupPr>
                        <m:ctrlPr>
                          <a:rPr lang="en-US" sz="2800" i="1">
                            <a:latin typeface="Cambria Math" panose="02040503050406030204" pitchFamily="18" charset="0"/>
                          </a:rPr>
                        </m:ctrlPr>
                      </m:sSupPr>
                      <m:e>
                        <m:r>
                          <a:rPr lang="en-US" sz="2800" b="0" i="1" smtClean="0">
                            <a:latin typeface="Cambria Math"/>
                          </a:rPr>
                          <m:t>0</m:t>
                        </m:r>
                        <m:r>
                          <a:rPr lang="en-US" sz="2800" b="0" i="1" smtClean="0">
                            <a:latin typeface="Cambria Math"/>
                          </a:rPr>
                          <m:t>.</m:t>
                        </m:r>
                        <m:r>
                          <a:rPr lang="en-US" sz="2800" b="0" i="1" smtClean="0">
                            <a:latin typeface="Cambria Math"/>
                          </a:rPr>
                          <m:t>943</m:t>
                        </m:r>
                        <m:d>
                          <m:dPr>
                            <m:begChr m:val="["/>
                            <m:endChr m:val="]"/>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𝑔</m:t>
                                </m:r>
                                <m:sSub>
                                  <m:sSubPr>
                                    <m:ctrlPr>
                                      <a:rPr lang="en-US" sz="2800" i="1">
                                        <a:latin typeface="Cambria Math" panose="02040503050406030204" pitchFamily="18" charset="0"/>
                                      </a:rPr>
                                    </m:ctrlPr>
                                  </m:sSubPr>
                                  <m:e>
                                    <m:r>
                                      <a:rPr lang="en-US" sz="2800" i="1">
                                        <a:latin typeface="Cambria Math"/>
                                        <a:ea typeface="Cambria Math"/>
                                      </a:rPr>
                                      <m:t>𝜌</m:t>
                                    </m:r>
                                  </m:e>
                                  <m:sub>
                                    <m:r>
                                      <a:rPr lang="en-US" sz="2800" i="1">
                                        <a:latin typeface="Cambria Math"/>
                                      </a:rPr>
                                      <m:t>𝑓</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a:ea typeface="Cambria Math"/>
                                          </a:rPr>
                                          <m:t>𝜌</m:t>
                                        </m:r>
                                      </m:e>
                                      <m:sub>
                                        <m:r>
                                          <a:rPr lang="en-US" sz="2800" i="1">
                                            <a:latin typeface="Cambria Math"/>
                                          </a:rPr>
                                          <m:t>𝑓</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ea typeface="Cambria Math"/>
                                          </a:rPr>
                                          <m:t>𝜌</m:t>
                                        </m:r>
                                      </m:e>
                                      <m:sub>
                                        <m:r>
                                          <a:rPr lang="en-US" sz="2800" i="1">
                                            <a:latin typeface="Cambria Math"/>
                                          </a:rPr>
                                          <m:t>𝑣</m:t>
                                        </m:r>
                                      </m:sub>
                                    </m:sSub>
                                  </m:e>
                                </m:d>
                                <m:sSub>
                                  <m:sSubPr>
                                    <m:ctrlPr>
                                      <a:rPr lang="en-US" sz="2800" i="1">
                                        <a:latin typeface="Cambria Math" panose="02040503050406030204" pitchFamily="18" charset="0"/>
                                      </a:rPr>
                                    </m:ctrlPr>
                                  </m:sSubPr>
                                  <m:e>
                                    <m:r>
                                      <a:rPr lang="en-US" sz="2800" b="0" i="1" smtClean="0">
                                        <a:latin typeface="Cambria Math"/>
                                      </a:rPr>
                                      <m:t>h</m:t>
                                    </m:r>
                                  </m:e>
                                  <m:sub>
                                    <m:r>
                                      <a:rPr lang="en-US" sz="2800" i="1">
                                        <a:latin typeface="Cambria Math"/>
                                      </a:rPr>
                                      <m:t>𝑓𝑔</m:t>
                                    </m:r>
                                  </m:sub>
                                </m:sSub>
                                <m:sSub>
                                  <m:sSubPr>
                                    <m:ctrlPr>
                                      <a:rPr lang="en-US" sz="2800" i="1">
                                        <a:latin typeface="Cambria Math" panose="02040503050406030204" pitchFamily="18" charset="0"/>
                                      </a:rPr>
                                    </m:ctrlPr>
                                  </m:sSubPr>
                                  <m:e>
                                    <m:sSup>
                                      <m:sSupPr>
                                        <m:ctrlPr>
                                          <a:rPr lang="en-US" sz="2800" i="1">
                                            <a:latin typeface="Cambria Math" panose="02040503050406030204" pitchFamily="18" charset="0"/>
                                          </a:rPr>
                                        </m:ctrlPr>
                                      </m:sSupPr>
                                      <m:e>
                                        <m:r>
                                          <a:rPr lang="en-US" sz="2800" i="1">
                                            <a:latin typeface="Cambria Math"/>
                                          </a:rPr>
                                          <m:t>𝑘</m:t>
                                        </m:r>
                                      </m:e>
                                      <m:sup>
                                        <m:r>
                                          <a:rPr lang="en-US" sz="2800" i="1">
                                            <a:latin typeface="Cambria Math"/>
                                          </a:rPr>
                                          <m:t>3</m:t>
                                        </m:r>
                                      </m:sup>
                                    </m:sSup>
                                  </m:e>
                                  <m:sub>
                                    <m:r>
                                      <a:rPr lang="en-US" sz="2800" i="1">
                                        <a:latin typeface="Cambria Math"/>
                                      </a:rPr>
                                      <m:t>𝑓</m:t>
                                    </m:r>
                                  </m:sub>
                                </m:sSub>
                              </m:num>
                              <m:den>
                                <m:sSub>
                                  <m:sSubPr>
                                    <m:ctrlPr>
                                      <a:rPr lang="en-US" sz="2800" i="1">
                                        <a:latin typeface="Cambria Math" panose="02040503050406030204" pitchFamily="18" charset="0"/>
                                      </a:rPr>
                                    </m:ctrlPr>
                                  </m:sSubPr>
                                  <m:e>
                                    <m:r>
                                      <a:rPr lang="en-US" sz="2800" i="1">
                                        <a:latin typeface="Cambria Math"/>
                                        <a:ea typeface="Cambria Math"/>
                                      </a:rPr>
                                      <m:t>𝜇</m:t>
                                    </m:r>
                                  </m:e>
                                  <m:sub>
                                    <m:r>
                                      <a:rPr lang="en-US" sz="2800" i="1">
                                        <a:latin typeface="Cambria Math"/>
                                      </a:rPr>
                                      <m:t>𝑓</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a:rPr>
                                          <m:t>𝑇</m:t>
                                        </m:r>
                                      </m:e>
                                      <m:sub>
                                        <m:r>
                                          <a:rPr lang="en-US" sz="2800" i="1">
                                            <a:latin typeface="Cambria Math"/>
                                          </a:rPr>
                                          <m:t>𝑠𝑎𝑡</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𝑇</m:t>
                                        </m:r>
                                      </m:e>
                                      <m:sub>
                                        <m:r>
                                          <a:rPr lang="en-US" sz="2800" i="1">
                                            <a:latin typeface="Cambria Math"/>
                                          </a:rPr>
                                          <m:t>𝑤</m:t>
                                        </m:r>
                                      </m:sub>
                                    </m:sSub>
                                  </m:e>
                                </m:d>
                                <m:r>
                                  <a:rPr lang="en-US" sz="2800" b="0" i="1" smtClean="0">
                                    <a:latin typeface="Cambria Math"/>
                                  </a:rPr>
                                  <m:t>𝐿</m:t>
                                </m:r>
                              </m:den>
                            </m:f>
                          </m:e>
                        </m:d>
                      </m:e>
                      <m:sup>
                        <m:r>
                          <a:rPr lang="en-US" sz="2800" i="1">
                            <a:latin typeface="Cambria Math"/>
                          </a:rPr>
                          <m:t>1</m:t>
                        </m:r>
                        <m:r>
                          <a:rPr lang="en-US" sz="2800" i="1">
                            <a:latin typeface="Cambria Math"/>
                          </a:rPr>
                          <m:t>/</m:t>
                        </m:r>
                        <m:r>
                          <a:rPr lang="en-US" sz="2800" i="1">
                            <a:latin typeface="Cambria Math"/>
                          </a:rPr>
                          <m:t>4</m:t>
                        </m:r>
                      </m:sup>
                    </m:sSup>
                  </m:oMath>
                </a14:m>
                <a:r>
                  <a:rPr lang="en-US" sz="2800" dirty="0" smtClean="0"/>
                  <a:t>                 (11)</a:t>
                </a:r>
              </a:p>
              <a:p>
                <a:r>
                  <a:rPr lang="en-US" sz="2800" dirty="0"/>
                  <a:t>the average heat transfer coefficient for laminar film condensation over a vertical flat plate of height L is determined to </a:t>
                </a:r>
                <a:r>
                  <a:rPr lang="en-US" sz="2800" dirty="0" smtClean="0"/>
                  <a:t>be </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381000"/>
                <a:ext cx="8229600" cy="5745163"/>
              </a:xfrm>
              <a:blipFill rotWithShape="1">
                <a:blip r:embed="rId2"/>
                <a:stretch>
                  <a:fillRect l="-1333" r="-296"/>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53783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lstStyle/>
              <a:p>
                <a14:m>
                  <m:oMath xmlns:m="http://schemas.openxmlformats.org/officeDocument/2006/math">
                    <m:acc>
                      <m:accPr>
                        <m:chr m:val="̅"/>
                        <m:ctrlPr>
                          <a:rPr lang="en-US" i="1" smtClean="0">
                            <a:latin typeface="Cambria Math" panose="02040503050406030204" pitchFamily="18" charset="0"/>
                          </a:rPr>
                        </m:ctrlPr>
                      </m:accPr>
                      <m:e>
                        <m:r>
                          <a:rPr lang="en-US" i="1">
                            <a:latin typeface="Cambria Math"/>
                          </a:rPr>
                          <m:t>h</m:t>
                        </m:r>
                      </m:e>
                    </m:acc>
                    <m:r>
                      <a:rPr lang="en-US" i="1">
                        <a:latin typeface="Cambria Math"/>
                      </a:rPr>
                      <m:t>=</m:t>
                    </m:r>
                    <m:sSup>
                      <m:sSupPr>
                        <m:ctrlPr>
                          <a:rPr lang="en-US" i="1">
                            <a:latin typeface="Cambria Math" panose="02040503050406030204" pitchFamily="18" charset="0"/>
                          </a:rPr>
                        </m:ctrlPr>
                      </m:sSupPr>
                      <m:e>
                        <m:r>
                          <a:rPr lang="en-US" i="1">
                            <a:latin typeface="Cambria Math"/>
                          </a:rPr>
                          <m:t>0</m:t>
                        </m:r>
                        <m:r>
                          <a:rPr lang="en-US" i="1">
                            <a:latin typeface="Cambria Math"/>
                          </a:rPr>
                          <m:t>.</m:t>
                        </m:r>
                        <m:r>
                          <a:rPr lang="en-US" i="1">
                            <a:latin typeface="Cambria Math"/>
                          </a:rPr>
                          <m:t>943</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𝑔</m:t>
                                </m:r>
                                <m:sSub>
                                  <m:sSubPr>
                                    <m:ctrlPr>
                                      <a:rPr lang="en-US" i="1">
                                        <a:latin typeface="Cambria Math" panose="02040503050406030204" pitchFamily="18" charset="0"/>
                                      </a:rPr>
                                    </m:ctrlPr>
                                  </m:sSubPr>
                                  <m:e>
                                    <m:r>
                                      <a:rPr lang="en-US" i="1">
                                        <a:latin typeface="Cambria Math"/>
                                        <a:ea typeface="Cambria Math"/>
                                      </a:rPr>
                                      <m:t>𝜌</m:t>
                                    </m:r>
                                  </m:e>
                                  <m:sub>
                                    <m:r>
                                      <a:rPr lang="en-US" i="1">
                                        <a:latin typeface="Cambria Math"/>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ea typeface="Cambria Math"/>
                                          </a:rPr>
                                          <m:t>𝜌</m:t>
                                        </m:r>
                                      </m:e>
                                      <m:sub>
                                        <m:r>
                                          <a:rPr lang="en-US" i="1">
                                            <a:latin typeface="Cambria Math"/>
                                          </a:rPr>
                                          <m:t>𝑓</m:t>
                                        </m:r>
                                      </m:sub>
                                    </m:sSub>
                                    <m:r>
                                      <a:rPr lang="en-US" i="1">
                                        <a:latin typeface="Cambria Math"/>
                                      </a:rPr>
                                      <m:t>−</m:t>
                                    </m:r>
                                    <m:sSub>
                                      <m:sSubPr>
                                        <m:ctrlPr>
                                          <a:rPr lang="en-US" i="1">
                                            <a:latin typeface="Cambria Math" panose="02040503050406030204" pitchFamily="18" charset="0"/>
                                          </a:rPr>
                                        </m:ctrlPr>
                                      </m:sSubPr>
                                      <m:e>
                                        <m:r>
                                          <a:rPr lang="en-US" i="1">
                                            <a:latin typeface="Cambria Math"/>
                                            <a:ea typeface="Cambria Math"/>
                                          </a:rPr>
                                          <m:t>𝜌</m:t>
                                        </m:r>
                                      </m:e>
                                      <m:sub>
                                        <m:r>
                                          <a:rPr lang="en-US" i="1">
                                            <a:latin typeface="Cambria Math"/>
                                          </a:rPr>
                                          <m:t>𝑣</m:t>
                                        </m:r>
                                      </m:sub>
                                    </m:sSub>
                                  </m:e>
                                </m:d>
                                <m:sSub>
                                  <m:sSubPr>
                                    <m:ctrlPr>
                                      <a:rPr lang="en-US" i="1" smtClean="0">
                                        <a:latin typeface="Cambria Math" panose="02040503050406030204" pitchFamily="18" charset="0"/>
                                      </a:rPr>
                                    </m:ctrlPr>
                                  </m:sSubPr>
                                  <m:e>
                                    <m:sSup>
                                      <m:sSupPr>
                                        <m:ctrlPr>
                                          <a:rPr lang="en-US" i="1" smtClean="0">
                                            <a:latin typeface="Cambria Math" panose="02040503050406030204" pitchFamily="18" charset="0"/>
                                          </a:rPr>
                                        </m:ctrlPr>
                                      </m:sSupPr>
                                      <m:e>
                                        <m:r>
                                          <a:rPr lang="en-US" b="0" i="1" smtClean="0">
                                            <a:latin typeface="Cambria Math"/>
                                          </a:rPr>
                                          <m:t>h</m:t>
                                        </m:r>
                                      </m:e>
                                      <m:sup>
                                        <m:r>
                                          <a:rPr lang="en-US" b="0" i="1" smtClean="0">
                                            <a:latin typeface="Cambria Math"/>
                                          </a:rPr>
                                          <m:t>∗</m:t>
                                        </m:r>
                                      </m:sup>
                                    </m:sSup>
                                  </m:e>
                                  <m:sub>
                                    <m:r>
                                      <a:rPr lang="en-US" b="0" i="1" smtClean="0">
                                        <a:latin typeface="Cambria Math"/>
                                      </a:rPr>
                                      <m:t>𝑓𝑔</m:t>
                                    </m:r>
                                  </m:sub>
                                </m:sSub>
                                <m:sSub>
                                  <m:sSubPr>
                                    <m:ctrlPr>
                                      <a:rPr lang="en-US" i="1" smtClean="0">
                                        <a:latin typeface="Cambria Math" panose="02040503050406030204" pitchFamily="18" charset="0"/>
                                      </a:rPr>
                                    </m:ctrlPr>
                                  </m:sSubPr>
                                  <m:e>
                                    <m:sSup>
                                      <m:sSupPr>
                                        <m:ctrlPr>
                                          <a:rPr lang="en-US" i="1" smtClean="0">
                                            <a:latin typeface="Cambria Math" panose="02040503050406030204" pitchFamily="18" charset="0"/>
                                          </a:rPr>
                                        </m:ctrlPr>
                                      </m:sSupPr>
                                      <m:e>
                                        <m:r>
                                          <a:rPr lang="en-US" b="0" i="1" smtClean="0">
                                            <a:latin typeface="Cambria Math"/>
                                          </a:rPr>
                                          <m:t>𝑘</m:t>
                                        </m:r>
                                      </m:e>
                                      <m:sup>
                                        <m:r>
                                          <a:rPr lang="en-US" b="0" i="1" smtClean="0">
                                            <a:latin typeface="Cambria Math"/>
                                          </a:rPr>
                                          <m:t>3</m:t>
                                        </m:r>
                                      </m:sup>
                                    </m:sSup>
                                  </m:e>
                                  <m:sub>
                                    <m:r>
                                      <a:rPr lang="en-US" b="0" i="1" smtClean="0">
                                        <a:latin typeface="Cambria Math"/>
                                      </a:rPr>
                                      <m:t>𝑓</m:t>
                                    </m:r>
                                  </m:sub>
                                </m:sSub>
                              </m:num>
                              <m:den>
                                <m:sSub>
                                  <m:sSubPr>
                                    <m:ctrlPr>
                                      <a:rPr lang="en-US" i="1">
                                        <a:latin typeface="Cambria Math" panose="02040503050406030204" pitchFamily="18" charset="0"/>
                                      </a:rPr>
                                    </m:ctrlPr>
                                  </m:sSubPr>
                                  <m:e>
                                    <m:r>
                                      <a:rPr lang="en-US" i="1">
                                        <a:latin typeface="Cambria Math"/>
                                        <a:ea typeface="Cambria Math"/>
                                      </a:rPr>
                                      <m:t>𝜇</m:t>
                                    </m:r>
                                  </m:e>
                                  <m:sub>
                                    <m:r>
                                      <a:rPr lang="en-US" i="1">
                                        <a:latin typeface="Cambria Math"/>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𝑇</m:t>
                                        </m:r>
                                      </m:e>
                                      <m:sub>
                                        <m:r>
                                          <a:rPr lang="en-US" i="1">
                                            <a:latin typeface="Cambria Math"/>
                                          </a:rPr>
                                          <m:t>𝑠𝑎𝑡</m:t>
                                        </m:r>
                                      </m:sub>
                                    </m:sSub>
                                    <m:r>
                                      <a:rPr lang="en-US" i="1">
                                        <a:latin typeface="Cambria Math"/>
                                      </a:rPr>
                                      <m:t>−</m:t>
                                    </m:r>
                                    <m:sSub>
                                      <m:sSubPr>
                                        <m:ctrlPr>
                                          <a:rPr lang="en-US" i="1">
                                            <a:latin typeface="Cambria Math" panose="02040503050406030204" pitchFamily="18" charset="0"/>
                                          </a:rPr>
                                        </m:ctrlPr>
                                      </m:sSubPr>
                                      <m:e>
                                        <m:r>
                                          <a:rPr lang="en-US" i="1">
                                            <a:latin typeface="Cambria Math"/>
                                          </a:rPr>
                                          <m:t>𝑇</m:t>
                                        </m:r>
                                      </m:e>
                                      <m:sub>
                                        <m:r>
                                          <a:rPr lang="en-US" i="1">
                                            <a:latin typeface="Cambria Math"/>
                                          </a:rPr>
                                          <m:t>𝑤</m:t>
                                        </m:r>
                                      </m:sub>
                                    </m:sSub>
                                  </m:e>
                                </m:d>
                                <m:r>
                                  <a:rPr lang="en-US" i="1">
                                    <a:latin typeface="Cambria Math"/>
                                  </a:rPr>
                                  <m:t>𝐿</m:t>
                                </m:r>
                              </m:den>
                            </m:f>
                          </m:e>
                        </m:d>
                      </m:e>
                      <m:sup>
                        <m:r>
                          <a:rPr lang="en-US" i="1">
                            <a:latin typeface="Cambria Math"/>
                          </a:rPr>
                          <m:t>1</m:t>
                        </m:r>
                        <m:r>
                          <a:rPr lang="en-US" i="1">
                            <a:latin typeface="Cambria Math"/>
                          </a:rPr>
                          <m:t>/</m:t>
                        </m:r>
                        <m:r>
                          <a:rPr lang="en-US" i="1">
                            <a:latin typeface="Cambria Math"/>
                          </a:rPr>
                          <m:t>4</m:t>
                        </m:r>
                      </m:sup>
                    </m:sSup>
                  </m:oMath>
                </a14:m>
                <a:r>
                  <a:rPr lang="en-US" dirty="0" smtClean="0"/>
                  <a:t>  0&lt;Re&lt;30</a:t>
                </a:r>
              </a:p>
              <a:p>
                <a:r>
                  <a:rPr lang="en-US" dirty="0" smtClean="0"/>
                  <a:t>And Reynolds number can be</a:t>
                </a:r>
              </a:p>
              <a:p>
                <a:r>
                  <a:rPr lang="en-US" dirty="0" smtClean="0"/>
                  <a:t> </a:t>
                </a:r>
                <a14:m>
                  <m:oMath xmlns:m="http://schemas.openxmlformats.org/officeDocument/2006/math">
                    <m:r>
                      <a:rPr lang="en-US" sz="2400" b="0" i="1" smtClean="0">
                        <a:latin typeface="Cambria Math"/>
                      </a:rPr>
                      <m:t>𝑅𝑒</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4</m:t>
                        </m:r>
                        <m:r>
                          <a:rPr lang="en-US" sz="2400" b="0" i="1" smtClean="0">
                            <a:latin typeface="Cambria Math"/>
                          </a:rPr>
                          <m:t>𝑔</m:t>
                        </m:r>
                        <m:sSub>
                          <m:sSubPr>
                            <m:ctrlPr>
                              <a:rPr lang="en-US" sz="2400" b="0" i="1" smtClean="0">
                                <a:latin typeface="Cambria Math" panose="02040503050406030204" pitchFamily="18" charset="0"/>
                              </a:rPr>
                            </m:ctrlPr>
                          </m:sSubPr>
                          <m:e>
                            <m:r>
                              <a:rPr lang="en-US" sz="2400" b="0" i="1" smtClean="0">
                                <a:latin typeface="Cambria Math"/>
                                <a:ea typeface="Cambria Math"/>
                              </a:rPr>
                              <m:t>𝜌</m:t>
                            </m:r>
                          </m:e>
                          <m:sub>
                            <m:r>
                              <a:rPr lang="en-US" sz="2400" b="0" i="1" smtClean="0">
                                <a:latin typeface="Cambria Math"/>
                              </a:rPr>
                              <m:t>𝑓</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ea typeface="Cambria Math"/>
                                  </a:rPr>
                                  <m:t>𝜌</m:t>
                                </m:r>
                              </m:e>
                              <m:sub>
                                <m:r>
                                  <a:rPr lang="en-US" sz="2400" b="0" i="1" smtClean="0">
                                    <a:latin typeface="Cambria Math"/>
                                  </a:rPr>
                                  <m:t>𝑓</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ea typeface="Cambria Math"/>
                                  </a:rPr>
                                  <m:t>𝜌</m:t>
                                </m:r>
                              </m:e>
                              <m:sub>
                                <m:r>
                                  <a:rPr lang="en-US" sz="2400" b="0" i="1" smtClean="0">
                                    <a:latin typeface="Cambria Math"/>
                                  </a:rPr>
                                  <m:t>𝑣</m:t>
                                </m:r>
                              </m:sub>
                            </m:sSub>
                          </m:e>
                        </m:d>
                        <m:sSup>
                          <m:sSupPr>
                            <m:ctrlPr>
                              <a:rPr lang="en-US" sz="2400" b="0" i="1" smtClean="0">
                                <a:latin typeface="Cambria Math" panose="02040503050406030204" pitchFamily="18" charset="0"/>
                              </a:rPr>
                            </m:ctrlPr>
                          </m:sSupPr>
                          <m:e>
                            <m:r>
                              <a:rPr lang="en-US" sz="2400" b="0" i="1" smtClean="0">
                                <a:latin typeface="Cambria Math"/>
                                <a:ea typeface="Cambria Math"/>
                              </a:rPr>
                              <m:t>𝛿</m:t>
                            </m:r>
                          </m:e>
                          <m:sup>
                            <m:r>
                              <a:rPr lang="en-US" sz="2400" b="0" i="1" smtClean="0">
                                <a:latin typeface="Cambria Math"/>
                              </a:rPr>
                              <m:t>3</m:t>
                            </m:r>
                          </m:sup>
                        </m:sSup>
                      </m:num>
                      <m:den>
                        <m:r>
                          <a:rPr lang="en-US" sz="2400" b="0" i="1" smtClean="0">
                            <a:latin typeface="Cambria Math"/>
                          </a:rPr>
                          <m:t>3</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ea typeface="Cambria Math"/>
                                      </a:rPr>
                                      <m:t>𝜇</m:t>
                                    </m:r>
                                  </m:e>
                                  <m:sub>
                                    <m:r>
                                      <a:rPr lang="en-US" sz="2400" b="0" i="1" smtClean="0">
                                        <a:latin typeface="Cambria Math"/>
                                      </a:rPr>
                                      <m:t>𝑓</m:t>
                                    </m:r>
                                  </m:sub>
                                </m:sSub>
                              </m:e>
                            </m:d>
                          </m:e>
                          <m:sup>
                            <m:r>
                              <a:rPr lang="en-US" sz="2400" b="0" i="1" smtClean="0">
                                <a:latin typeface="Cambria Math"/>
                              </a:rPr>
                              <m:t>2</m:t>
                            </m:r>
                          </m:sup>
                        </m:sSup>
                      </m:den>
                    </m:f>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4</m:t>
                        </m:r>
                        <m:r>
                          <a:rPr lang="en-US" sz="2400" b="0" i="1" smtClean="0">
                            <a:latin typeface="Cambria Math"/>
                          </a:rPr>
                          <m:t>𝑔</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ea typeface="Cambria Math"/>
                                      </a:rPr>
                                      <m:t>𝜌</m:t>
                                    </m:r>
                                  </m:e>
                                  <m:sub>
                                    <m:r>
                                      <a:rPr lang="en-US" sz="2400" b="0" i="1" smtClean="0">
                                        <a:latin typeface="Cambria Math"/>
                                      </a:rPr>
                                      <m:t>𝑓</m:t>
                                    </m:r>
                                  </m:sub>
                                </m:sSub>
                              </m:e>
                            </m:d>
                          </m:e>
                          <m:sup>
                            <m:r>
                              <a:rPr lang="en-US" sz="2400" b="0" i="1" smtClean="0">
                                <a:latin typeface="Cambria Math"/>
                              </a:rPr>
                              <m:t>2</m:t>
                            </m:r>
                          </m:sup>
                        </m:sSup>
                      </m:num>
                      <m:den>
                        <m:r>
                          <a:rPr lang="en-US" sz="2400" b="0" i="1" smtClean="0">
                            <a:latin typeface="Cambria Math"/>
                          </a:rPr>
                          <m:t>3</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ea typeface="Cambria Math"/>
                                      </a:rPr>
                                      <m:t>𝜇</m:t>
                                    </m:r>
                                  </m:e>
                                  <m:sub>
                                    <m:r>
                                      <a:rPr lang="en-US" sz="2400" b="0" i="1" smtClean="0">
                                        <a:latin typeface="Cambria Math"/>
                                      </a:rPr>
                                      <m:t>𝑓</m:t>
                                    </m:r>
                                  </m:sub>
                                </m:sSub>
                              </m:e>
                            </m:d>
                          </m:e>
                          <m:sup>
                            <m:r>
                              <a:rPr lang="en-US" sz="2400" b="0" i="1" smtClean="0">
                                <a:latin typeface="Cambria Math"/>
                              </a:rPr>
                              <m:t>2</m:t>
                            </m:r>
                          </m:sup>
                        </m:sSup>
                      </m:den>
                    </m:f>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a:rPr>
                                      <m:t>𝑘</m:t>
                                    </m:r>
                                  </m:e>
                                  <m:sub>
                                    <m:r>
                                      <a:rPr lang="en-US" sz="2400" b="0" i="1" smtClean="0">
                                        <a:latin typeface="Cambria Math"/>
                                      </a:rPr>
                                      <m:t>𝑓</m:t>
                                    </m:r>
                                  </m:sub>
                                </m:sSub>
                              </m:num>
                              <m:den>
                                <m:sSub>
                                  <m:sSubPr>
                                    <m:ctrlPr>
                                      <a:rPr lang="en-US" sz="2400" b="0" i="1" smtClean="0">
                                        <a:latin typeface="Cambria Math" panose="02040503050406030204" pitchFamily="18" charset="0"/>
                                      </a:rPr>
                                    </m:ctrlPr>
                                  </m:sSubPr>
                                  <m:e>
                                    <m:r>
                                      <a:rPr lang="en-US" sz="2400" b="0" i="1" smtClean="0">
                                        <a:latin typeface="Cambria Math"/>
                                      </a:rPr>
                                      <m:t>h</m:t>
                                    </m:r>
                                  </m:e>
                                  <m:sub>
                                    <m:r>
                                      <a:rPr lang="en-US" sz="2400" b="0" i="1" smtClean="0">
                                        <a:latin typeface="Cambria Math"/>
                                      </a:rPr>
                                      <m:t>𝑥</m:t>
                                    </m:r>
                                    <m:r>
                                      <a:rPr lang="en-US" sz="2400" b="0" i="1" smtClean="0">
                                        <a:latin typeface="Cambria Math"/>
                                      </a:rPr>
                                      <m:t>=</m:t>
                                    </m:r>
                                    <m:r>
                                      <a:rPr lang="en-US" sz="2400" b="0" i="1" smtClean="0">
                                        <a:latin typeface="Cambria Math"/>
                                      </a:rPr>
                                      <m:t>𝐿</m:t>
                                    </m:r>
                                  </m:sub>
                                </m:sSub>
                              </m:den>
                            </m:f>
                          </m:e>
                        </m:d>
                      </m:e>
                      <m:sup>
                        <m:r>
                          <a:rPr lang="en-US" sz="2400" b="0" i="1" smtClean="0">
                            <a:latin typeface="Cambria Math"/>
                          </a:rPr>
                          <m:t>3</m:t>
                        </m:r>
                      </m:sup>
                    </m:sSup>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4</m:t>
                        </m:r>
                        <m:r>
                          <a:rPr lang="en-US" sz="2400" b="0" i="1" smtClean="0">
                            <a:latin typeface="Cambria Math"/>
                          </a:rPr>
                          <m:t>𝑔</m:t>
                        </m:r>
                      </m:num>
                      <m:den>
                        <m:r>
                          <a:rPr lang="en-US" sz="2400" b="0" i="1" smtClean="0">
                            <a:latin typeface="Cambria Math"/>
                          </a:rPr>
                          <m:t>3</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h</m:t>
                                    </m:r>
                                  </m:e>
                                  <m:sub>
                                    <m:r>
                                      <a:rPr lang="en-US" sz="2400" b="0" i="1" smtClean="0">
                                        <a:latin typeface="Cambria Math"/>
                                      </a:rPr>
                                      <m:t>𝐿</m:t>
                                    </m:r>
                                  </m:sub>
                                </m:sSub>
                              </m:e>
                            </m:d>
                          </m:e>
                          <m:sup>
                            <m:r>
                              <a:rPr lang="en-US" sz="2400" b="0" i="1" smtClean="0">
                                <a:latin typeface="Cambria Math"/>
                              </a:rPr>
                              <m:t>2</m:t>
                            </m:r>
                          </m:sup>
                        </m:sSup>
                      </m:den>
                    </m:f>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a:rPr>
                                      <m:t>𝑘</m:t>
                                    </m:r>
                                  </m:e>
                                  <m:sub>
                                    <m:r>
                                      <a:rPr lang="en-US" sz="2400" b="0" i="1" smtClean="0">
                                        <a:latin typeface="Cambria Math"/>
                                      </a:rPr>
                                      <m:t>𝑓</m:t>
                                    </m:r>
                                  </m:sub>
                                </m:sSub>
                              </m:num>
                              <m:den>
                                <m:r>
                                  <a:rPr lang="en-US" sz="2400" b="0" i="1" smtClean="0">
                                    <a:latin typeface="Cambria Math"/>
                                  </a:rPr>
                                  <m:t>3</m:t>
                                </m:r>
                                <m:acc>
                                  <m:accPr>
                                    <m:chr m:val="̅"/>
                                    <m:ctrlPr>
                                      <a:rPr lang="en-US" sz="2400" b="0" i="1" smtClean="0">
                                        <a:latin typeface="Cambria Math" panose="02040503050406030204" pitchFamily="18" charset="0"/>
                                      </a:rPr>
                                    </m:ctrlPr>
                                  </m:accPr>
                                  <m:e>
                                    <m:r>
                                      <a:rPr lang="en-US" sz="2400" b="0" i="1" smtClean="0">
                                        <a:latin typeface="Cambria Math"/>
                                      </a:rPr>
                                      <m:t>h</m:t>
                                    </m:r>
                                  </m:e>
                                </m:acc>
                                <m:r>
                                  <a:rPr lang="en-US" sz="2400" b="0" i="1" smtClean="0">
                                    <a:latin typeface="Cambria Math"/>
                                  </a:rPr>
                                  <m:t>/</m:t>
                                </m:r>
                                <m:r>
                                  <a:rPr lang="en-US" sz="2400" b="0" i="1" smtClean="0">
                                    <a:latin typeface="Cambria Math"/>
                                  </a:rPr>
                                  <m:t>4</m:t>
                                </m:r>
                              </m:den>
                            </m:f>
                          </m:e>
                        </m:d>
                      </m:e>
                      <m:sup>
                        <m:r>
                          <a:rPr lang="en-US" sz="2400" b="0" i="1" smtClean="0">
                            <a:latin typeface="Cambria Math"/>
                          </a:rPr>
                          <m:t>3</m:t>
                        </m:r>
                      </m:sup>
                    </m:sSup>
                  </m:oMath>
                </a14:m>
                <a:endParaRPr lang="en-US" sz="2400" dirty="0" smtClean="0"/>
              </a:p>
              <a:p>
                <a:r>
                  <a:rPr lang="en-US" sz="2400" dirty="0" smtClean="0">
                    <a:solidFill>
                      <a:srgbClr val="FF0000"/>
                    </a:solidFill>
                  </a:rPr>
                  <a:t>Then the heat transfer coefficient in </a:t>
                </a:r>
                <a:r>
                  <a:rPr lang="en-US" sz="2400" dirty="0">
                    <a:solidFill>
                      <a:srgbClr val="FF0000"/>
                    </a:solidFill>
                  </a:rPr>
                  <a:t>terms of Re </a:t>
                </a:r>
                <a:r>
                  <a:rPr lang="en-US" sz="2400" dirty="0" smtClean="0">
                    <a:solidFill>
                      <a:srgbClr val="FF0000"/>
                    </a:solidFill>
                  </a:rPr>
                  <a:t>becomes  </a:t>
                </a:r>
              </a:p>
              <a:p>
                <a14:m>
                  <m:oMath xmlns:m="http://schemas.openxmlformats.org/officeDocument/2006/math">
                    <m:acc>
                      <m:accPr>
                        <m:chr m:val="̅"/>
                        <m:ctrlPr>
                          <a:rPr lang="en-US" sz="2400" i="1" smtClean="0">
                            <a:solidFill>
                              <a:srgbClr val="FF0000"/>
                            </a:solidFill>
                            <a:latin typeface="Cambria Math" panose="02040503050406030204" pitchFamily="18" charset="0"/>
                          </a:rPr>
                        </m:ctrlPr>
                      </m:accPr>
                      <m:e>
                        <m:r>
                          <a:rPr lang="en-US" sz="2400" b="0" i="1" smtClean="0">
                            <a:solidFill>
                              <a:srgbClr val="FF0000"/>
                            </a:solidFill>
                            <a:latin typeface="Cambria Math"/>
                          </a:rPr>
                          <m:t>h</m:t>
                        </m:r>
                      </m:e>
                    </m:acc>
                    <m:r>
                      <a:rPr lang="en-US" sz="2400" b="0" i="1" smtClean="0">
                        <a:solidFill>
                          <a:srgbClr val="FF0000"/>
                        </a:solidFill>
                        <a:latin typeface="Cambria Math"/>
                      </a:rPr>
                      <m:t>=</m:t>
                    </m:r>
                    <m:r>
                      <a:rPr lang="en-US" sz="2400" b="0" i="1" smtClean="0">
                        <a:solidFill>
                          <a:srgbClr val="FF0000"/>
                        </a:solidFill>
                        <a:latin typeface="Cambria Math"/>
                      </a:rPr>
                      <m:t>1</m:t>
                    </m:r>
                    <m:r>
                      <a:rPr lang="en-US" sz="2400" b="0" i="1" smtClean="0">
                        <a:solidFill>
                          <a:srgbClr val="FF0000"/>
                        </a:solidFill>
                        <a:latin typeface="Cambria Math"/>
                      </a:rPr>
                      <m:t>.</m:t>
                    </m:r>
                    <m:r>
                      <a:rPr lang="en-US" sz="2400" b="0" i="1" smtClean="0">
                        <a:solidFill>
                          <a:srgbClr val="FF0000"/>
                        </a:solidFill>
                        <a:latin typeface="Cambria Math"/>
                      </a:rPr>
                      <m:t>47</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a:rPr>
                          <m:t>𝑘</m:t>
                        </m:r>
                      </m:e>
                      <m:sub>
                        <m:r>
                          <a:rPr lang="en-US" sz="2400" b="0" i="1" smtClean="0">
                            <a:solidFill>
                              <a:srgbClr val="FF0000"/>
                            </a:solidFill>
                            <a:latin typeface="Cambria Math"/>
                          </a:rPr>
                          <m:t>𝑓</m:t>
                        </m:r>
                      </m:sub>
                    </m:sSub>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a:rPr>
                          <m:t>𝑅𝑒</m:t>
                        </m:r>
                      </m:e>
                      <m:sup>
                        <m:r>
                          <a:rPr lang="en-US" sz="2400" b="0" i="1" smtClean="0">
                            <a:solidFill>
                              <a:srgbClr val="FF0000"/>
                            </a:solidFill>
                            <a:latin typeface="Cambria Math"/>
                          </a:rPr>
                          <m:t>2</m:t>
                        </m:r>
                        <m:r>
                          <a:rPr lang="en-US" sz="2400" b="0" i="1" smtClean="0">
                            <a:solidFill>
                              <a:srgbClr val="FF0000"/>
                            </a:solidFill>
                            <a:latin typeface="Cambria Math"/>
                          </a:rPr>
                          <m:t>/</m:t>
                        </m:r>
                        <m:r>
                          <a:rPr lang="en-US" sz="2400" b="0" i="1" smtClean="0">
                            <a:solidFill>
                              <a:srgbClr val="FF0000"/>
                            </a:solidFill>
                            <a:latin typeface="Cambria Math"/>
                          </a:rPr>
                          <m:t>3</m:t>
                        </m:r>
                      </m:sup>
                    </m:sSup>
                    <m:sSup>
                      <m:sSupPr>
                        <m:ctrlPr>
                          <a:rPr lang="en-US" sz="2400" b="0" i="1" smtClean="0">
                            <a:solidFill>
                              <a:srgbClr val="FF0000"/>
                            </a:solidFill>
                            <a:latin typeface="Cambria Math" panose="02040503050406030204" pitchFamily="18" charset="0"/>
                          </a:rPr>
                        </m:ctrlPr>
                      </m:sSupPr>
                      <m:e>
                        <m:d>
                          <m:dPr>
                            <m:ctrlPr>
                              <a:rPr lang="en-US" sz="2400" b="0" i="1" smtClean="0">
                                <a:solidFill>
                                  <a:srgbClr val="FF0000"/>
                                </a:solidFill>
                                <a:latin typeface="Cambria Math" panose="02040503050406030204" pitchFamily="18" charset="0"/>
                              </a:rPr>
                            </m:ctrlPr>
                          </m:dPr>
                          <m:e>
                            <m:f>
                              <m:fPr>
                                <m:ctrlPr>
                                  <a:rPr lang="en-US" sz="2400" i="1">
                                    <a:solidFill>
                                      <a:srgbClr val="FF0000"/>
                                    </a:solidFill>
                                    <a:latin typeface="Cambria Math" panose="02040503050406030204" pitchFamily="18" charset="0"/>
                                  </a:rPr>
                                </m:ctrlPr>
                              </m:fPr>
                              <m:num>
                                <m:sSup>
                                  <m:sSupPr>
                                    <m:ctrlPr>
                                      <a:rPr lang="en-US" sz="2400" i="1">
                                        <a:solidFill>
                                          <a:srgbClr val="FF0000"/>
                                        </a:solidFill>
                                        <a:latin typeface="Cambria Math" panose="02040503050406030204" pitchFamily="18" charset="0"/>
                                      </a:rPr>
                                    </m:ctrlPr>
                                  </m:sSupPr>
                                  <m:e>
                                    <m:d>
                                      <m:dPr>
                                        <m:ctrlPr>
                                          <a:rPr lang="en-US" sz="2400" i="1">
                                            <a:solidFill>
                                              <a:srgbClr val="FF0000"/>
                                            </a:solidFill>
                                            <a:latin typeface="Cambria Math" panose="02040503050406030204" pitchFamily="18" charset="0"/>
                                          </a:rPr>
                                        </m:ctrlPr>
                                      </m:dPr>
                                      <m:e>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a:ea typeface="Cambria Math"/>
                                              </a:rPr>
                                              <m:t>𝜌</m:t>
                                            </m:r>
                                          </m:e>
                                          <m:sub>
                                            <m:r>
                                              <a:rPr lang="en-US" sz="2400" i="1">
                                                <a:solidFill>
                                                  <a:srgbClr val="FF0000"/>
                                                </a:solidFill>
                                                <a:latin typeface="Cambria Math"/>
                                              </a:rPr>
                                              <m:t>𝑓</m:t>
                                            </m:r>
                                          </m:sub>
                                        </m:sSub>
                                      </m:e>
                                    </m:d>
                                  </m:e>
                                  <m:sup>
                                    <m:r>
                                      <a:rPr lang="en-US" sz="2400" i="1">
                                        <a:solidFill>
                                          <a:srgbClr val="FF0000"/>
                                        </a:solidFill>
                                        <a:latin typeface="Cambria Math"/>
                                      </a:rPr>
                                      <m:t>2</m:t>
                                    </m:r>
                                  </m:sup>
                                </m:sSup>
                                <m:r>
                                  <a:rPr lang="en-US" sz="2400" i="1">
                                    <a:solidFill>
                                      <a:srgbClr val="FF0000"/>
                                    </a:solidFill>
                                    <a:latin typeface="Cambria Math"/>
                                  </a:rPr>
                                  <m:t>𝑔</m:t>
                                </m:r>
                              </m:num>
                              <m:den>
                                <m:sSup>
                                  <m:sSupPr>
                                    <m:ctrlPr>
                                      <a:rPr lang="en-US" sz="2400" i="1">
                                        <a:solidFill>
                                          <a:srgbClr val="FF0000"/>
                                        </a:solidFill>
                                        <a:latin typeface="Cambria Math" panose="02040503050406030204" pitchFamily="18" charset="0"/>
                                      </a:rPr>
                                    </m:ctrlPr>
                                  </m:sSupPr>
                                  <m:e>
                                    <m:d>
                                      <m:dPr>
                                        <m:ctrlPr>
                                          <a:rPr lang="en-US" sz="2400" i="1">
                                            <a:solidFill>
                                              <a:srgbClr val="FF0000"/>
                                            </a:solidFill>
                                            <a:latin typeface="Cambria Math" panose="02040503050406030204" pitchFamily="18" charset="0"/>
                                          </a:rPr>
                                        </m:ctrlPr>
                                      </m:dPr>
                                      <m:e>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a:ea typeface="Cambria Math"/>
                                              </a:rPr>
                                              <m:t>𝜇</m:t>
                                            </m:r>
                                          </m:e>
                                          <m:sub>
                                            <m:r>
                                              <a:rPr lang="en-US" sz="2400" i="1">
                                                <a:solidFill>
                                                  <a:srgbClr val="FF0000"/>
                                                </a:solidFill>
                                                <a:latin typeface="Cambria Math"/>
                                              </a:rPr>
                                              <m:t>𝑓</m:t>
                                            </m:r>
                                          </m:sub>
                                        </m:sSub>
                                      </m:e>
                                    </m:d>
                                  </m:e>
                                  <m:sup>
                                    <m:r>
                                      <a:rPr lang="en-US" sz="2400" i="1">
                                        <a:solidFill>
                                          <a:srgbClr val="FF0000"/>
                                        </a:solidFill>
                                        <a:latin typeface="Cambria Math"/>
                                      </a:rPr>
                                      <m:t>2</m:t>
                                    </m:r>
                                  </m:sup>
                                </m:sSup>
                              </m:den>
                            </m:f>
                          </m:e>
                        </m:d>
                      </m:e>
                      <m:sup>
                        <m:r>
                          <a:rPr lang="en-US" sz="2400" b="0" i="1" smtClean="0">
                            <a:solidFill>
                              <a:srgbClr val="FF0000"/>
                            </a:solidFill>
                            <a:latin typeface="Cambria Math"/>
                          </a:rPr>
                          <m:t>1</m:t>
                        </m:r>
                        <m:r>
                          <a:rPr lang="en-US" sz="2400" b="0" i="1" smtClean="0">
                            <a:solidFill>
                              <a:srgbClr val="FF0000"/>
                            </a:solidFill>
                            <a:latin typeface="Cambria Math"/>
                          </a:rPr>
                          <m:t>/</m:t>
                        </m:r>
                        <m:r>
                          <a:rPr lang="en-US" sz="2400" b="0" i="1" smtClean="0">
                            <a:solidFill>
                              <a:srgbClr val="FF0000"/>
                            </a:solidFill>
                            <a:latin typeface="Cambria Math"/>
                          </a:rPr>
                          <m:t>3</m:t>
                        </m:r>
                      </m:sup>
                    </m:sSup>
                    <m:r>
                      <a:rPr lang="en-US" sz="2400" b="0" i="1" smtClean="0">
                        <a:solidFill>
                          <a:srgbClr val="FF0000"/>
                        </a:solidFill>
                        <a:latin typeface="Cambria Math"/>
                      </a:rPr>
                      <m:t>=</m:t>
                    </m:r>
                    <m:r>
                      <a:rPr lang="en-US" sz="2400" i="1">
                        <a:solidFill>
                          <a:srgbClr val="FF0000"/>
                        </a:solidFill>
                        <a:latin typeface="Cambria Math"/>
                      </a:rPr>
                      <m:t>1</m:t>
                    </m:r>
                    <m:r>
                      <a:rPr lang="en-US" sz="2400" i="1">
                        <a:solidFill>
                          <a:srgbClr val="FF0000"/>
                        </a:solidFill>
                        <a:latin typeface="Cambria Math"/>
                      </a:rPr>
                      <m:t>.</m:t>
                    </m:r>
                    <m:r>
                      <a:rPr lang="en-US" sz="2400" i="1">
                        <a:solidFill>
                          <a:srgbClr val="FF0000"/>
                        </a:solidFill>
                        <a:latin typeface="Cambria Math"/>
                      </a:rPr>
                      <m:t>47</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a:rPr>
                          <m:t>𝑘</m:t>
                        </m:r>
                      </m:e>
                      <m:sub>
                        <m:r>
                          <a:rPr lang="en-US" sz="2400" i="1">
                            <a:solidFill>
                              <a:srgbClr val="FF0000"/>
                            </a:solidFill>
                            <a:latin typeface="Cambria Math"/>
                          </a:rPr>
                          <m:t>𝑓</m:t>
                        </m:r>
                      </m:sub>
                    </m:sSub>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a:rPr>
                          <m:t>𝑅𝑒</m:t>
                        </m:r>
                      </m:e>
                      <m:sup>
                        <m:r>
                          <a:rPr lang="en-US" sz="2400" i="1">
                            <a:solidFill>
                              <a:srgbClr val="FF0000"/>
                            </a:solidFill>
                            <a:latin typeface="Cambria Math"/>
                          </a:rPr>
                          <m:t>2</m:t>
                        </m:r>
                        <m:r>
                          <a:rPr lang="en-US" sz="2400" i="1">
                            <a:solidFill>
                              <a:srgbClr val="FF0000"/>
                            </a:solidFill>
                            <a:latin typeface="Cambria Math"/>
                          </a:rPr>
                          <m:t>/</m:t>
                        </m:r>
                        <m:r>
                          <a:rPr lang="en-US" sz="2400" i="1">
                            <a:solidFill>
                              <a:srgbClr val="FF0000"/>
                            </a:solidFill>
                            <a:latin typeface="Cambria Math"/>
                          </a:rPr>
                          <m:t>3</m:t>
                        </m:r>
                      </m:sup>
                    </m:sSup>
                    <m:sSup>
                      <m:sSupPr>
                        <m:ctrlPr>
                          <a:rPr lang="en-US" sz="2400" i="1" smtClean="0">
                            <a:solidFill>
                              <a:srgbClr val="FF0000"/>
                            </a:solidFill>
                            <a:latin typeface="Cambria Math" panose="02040503050406030204" pitchFamily="18" charset="0"/>
                          </a:rPr>
                        </m:ctrlPr>
                      </m:sSupPr>
                      <m:e>
                        <m:d>
                          <m:dPr>
                            <m:ctrlPr>
                              <a:rPr lang="en-US" sz="2400" i="1" smtClean="0">
                                <a:solidFill>
                                  <a:srgbClr val="FF0000"/>
                                </a:solidFill>
                                <a:latin typeface="Cambria Math" panose="02040503050406030204" pitchFamily="18" charset="0"/>
                              </a:rPr>
                            </m:ctrlPr>
                          </m:dPr>
                          <m:e>
                            <m:f>
                              <m:fPr>
                                <m:ctrlPr>
                                  <a:rPr lang="en-US" sz="2400" i="1" smtClean="0">
                                    <a:solidFill>
                                      <a:srgbClr val="FF0000"/>
                                    </a:solidFill>
                                    <a:latin typeface="Cambria Math" panose="02040503050406030204" pitchFamily="18" charset="0"/>
                                  </a:rPr>
                                </m:ctrlPr>
                              </m:fPr>
                              <m:num>
                                <m:r>
                                  <a:rPr lang="en-US" sz="2400" b="0" i="1" smtClean="0">
                                    <a:solidFill>
                                      <a:srgbClr val="FF0000"/>
                                    </a:solidFill>
                                    <a:latin typeface="Cambria Math"/>
                                  </a:rPr>
                                  <m:t>𝑔</m:t>
                                </m:r>
                              </m:num>
                              <m:den>
                                <m:sSup>
                                  <m:sSupPr>
                                    <m:ctrlPr>
                                      <a:rPr lang="en-US" sz="2400" i="1" smtClean="0">
                                        <a:solidFill>
                                          <a:srgbClr val="FF0000"/>
                                        </a:solidFill>
                                        <a:latin typeface="Cambria Math" panose="02040503050406030204" pitchFamily="18" charset="0"/>
                                      </a:rPr>
                                    </m:ctrlPr>
                                  </m:sSupPr>
                                  <m:e>
                                    <m:d>
                                      <m:dPr>
                                        <m:ctrlPr>
                                          <a:rPr lang="en-US" sz="2400" i="1" smtClean="0">
                                            <a:solidFill>
                                              <a:srgbClr val="FF0000"/>
                                            </a:solidFill>
                                            <a:latin typeface="Cambria Math" panose="02040503050406030204" pitchFamily="18" charset="0"/>
                                          </a:rPr>
                                        </m:ctrlPr>
                                      </m:dPr>
                                      <m:e>
                                        <m:sSub>
                                          <m:sSubPr>
                                            <m:ctrlPr>
                                              <a:rPr lang="en-US" sz="2400" i="1" smtClean="0">
                                                <a:solidFill>
                                                  <a:srgbClr val="FF0000"/>
                                                </a:solidFill>
                                                <a:latin typeface="Cambria Math" panose="02040503050406030204" pitchFamily="18" charset="0"/>
                                              </a:rPr>
                                            </m:ctrlPr>
                                          </m:sSubPr>
                                          <m:e>
                                            <m:r>
                                              <a:rPr lang="en-US" sz="2400" i="1" smtClean="0">
                                                <a:solidFill>
                                                  <a:srgbClr val="FF0000"/>
                                                </a:solidFill>
                                                <a:latin typeface="Cambria Math"/>
                                                <a:sym typeface="Symbol"/>
                                              </a:rPr>
                                              <m:t></m:t>
                                            </m:r>
                                          </m:e>
                                          <m:sub>
                                            <m:r>
                                              <a:rPr lang="en-US" sz="2400" b="0" i="1" smtClean="0">
                                                <a:solidFill>
                                                  <a:srgbClr val="FF0000"/>
                                                </a:solidFill>
                                                <a:latin typeface="Cambria Math"/>
                                              </a:rPr>
                                              <m:t>𝑓</m:t>
                                            </m:r>
                                          </m:sub>
                                        </m:sSub>
                                      </m:e>
                                    </m:d>
                                  </m:e>
                                  <m:sup>
                                    <m:r>
                                      <a:rPr lang="en-US" sz="2400" b="0" i="1" smtClean="0">
                                        <a:solidFill>
                                          <a:srgbClr val="FF0000"/>
                                        </a:solidFill>
                                        <a:latin typeface="Cambria Math"/>
                                      </a:rPr>
                                      <m:t>2</m:t>
                                    </m:r>
                                  </m:sup>
                                </m:sSup>
                              </m:den>
                            </m:f>
                          </m:e>
                        </m:d>
                      </m:e>
                      <m:sup>
                        <m:r>
                          <a:rPr lang="en-US" sz="2400" b="0" i="1" smtClean="0">
                            <a:solidFill>
                              <a:srgbClr val="FF0000"/>
                            </a:solidFill>
                            <a:latin typeface="Cambria Math"/>
                          </a:rPr>
                          <m:t>1</m:t>
                        </m:r>
                        <m:r>
                          <a:rPr lang="en-US" sz="2400" b="0" i="1" smtClean="0">
                            <a:solidFill>
                              <a:srgbClr val="FF0000"/>
                            </a:solidFill>
                            <a:latin typeface="Cambria Math"/>
                          </a:rPr>
                          <m:t>/</m:t>
                        </m:r>
                        <m:r>
                          <a:rPr lang="en-US" sz="2400" b="0" i="1" smtClean="0">
                            <a:solidFill>
                              <a:srgbClr val="FF0000"/>
                            </a:solidFill>
                            <a:latin typeface="Cambria Math"/>
                          </a:rPr>
                          <m:t>3</m:t>
                        </m:r>
                      </m:sup>
                    </m:sSup>
                  </m:oMath>
                </a14:m>
                <a:r>
                  <a:rPr lang="en-US" sz="2400" dirty="0" smtClean="0">
                    <a:solidFill>
                      <a:srgbClr val="FF0000"/>
                    </a:solidFill>
                  </a:rPr>
                  <a:t>  (12)</a:t>
                </a:r>
              </a:p>
              <a:p>
                <a:r>
                  <a:rPr lang="en-US" sz="2400" dirty="0" smtClean="0">
                    <a:solidFill>
                      <a:srgbClr val="FF0000"/>
                    </a:solidFill>
                  </a:rPr>
                  <a:t>For  0&lt;Re&lt;30  and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smtClean="0">
                            <a:solidFill>
                              <a:srgbClr val="FF0000"/>
                            </a:solidFill>
                            <a:latin typeface="Cambria Math"/>
                            <a:ea typeface="Cambria Math"/>
                          </a:rPr>
                          <m:t>𝜌</m:t>
                        </m:r>
                      </m:e>
                      <m:sub>
                        <m:r>
                          <a:rPr lang="en-US" sz="2400" b="0" i="1" smtClean="0">
                            <a:solidFill>
                              <a:srgbClr val="FF0000"/>
                            </a:solidFill>
                            <a:latin typeface="Cambria Math"/>
                          </a:rPr>
                          <m:t>𝑣</m:t>
                        </m:r>
                      </m:sub>
                    </m:sSub>
                    <m:r>
                      <a:rPr lang="en-US" sz="2400" i="1" smtClean="0">
                        <a:solidFill>
                          <a:srgbClr val="FF0000"/>
                        </a:solidFill>
                        <a:latin typeface="Cambria Math"/>
                        <a:ea typeface="Cambria Math"/>
                      </a:rPr>
                      <m:t>≪</m:t>
                    </m:r>
                    <m:sSub>
                      <m:sSubPr>
                        <m:ctrlPr>
                          <a:rPr lang="en-US" sz="2400" i="1" smtClean="0">
                            <a:solidFill>
                              <a:srgbClr val="FF0000"/>
                            </a:solidFill>
                            <a:latin typeface="Cambria Math" panose="02040503050406030204" pitchFamily="18" charset="0"/>
                            <a:ea typeface="Cambria Math"/>
                          </a:rPr>
                        </m:ctrlPr>
                      </m:sSubPr>
                      <m:e>
                        <m:r>
                          <a:rPr lang="en-US" sz="2400" i="1" smtClean="0">
                            <a:solidFill>
                              <a:srgbClr val="FF0000"/>
                            </a:solidFill>
                            <a:latin typeface="Cambria Math"/>
                            <a:ea typeface="Cambria Math"/>
                          </a:rPr>
                          <m:t>𝜌</m:t>
                        </m:r>
                      </m:e>
                      <m:sub>
                        <m:r>
                          <a:rPr lang="en-US" sz="2400" b="0" i="1" smtClean="0">
                            <a:solidFill>
                              <a:srgbClr val="FF0000"/>
                            </a:solidFill>
                            <a:latin typeface="Cambria Math"/>
                            <a:ea typeface="Cambria Math"/>
                          </a:rPr>
                          <m:t>𝑓</m:t>
                        </m:r>
                      </m:sub>
                    </m:sSub>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a:blip r:embed="rId2"/>
                <a:stretch>
                  <a:fillRect l="-1704" r="-370"/>
                </a:stretch>
              </a:blipFill>
            </p:spPr>
            <p:txBody>
              <a:bodyPr/>
              <a:lstStyle/>
              <a:p>
                <a:r>
                  <a:rPr lang="ar-IQ">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97824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6172200"/>
              </a:xfrm>
            </p:spPr>
            <p:txBody>
              <a:bodyPr>
                <a:normAutofit fontScale="77500" lnSpcReduction="20000"/>
              </a:bodyPr>
              <a:lstStyle/>
              <a:p>
                <a:r>
                  <a:rPr lang="en-US" sz="2800" dirty="0" smtClean="0">
                    <a:solidFill>
                      <a:srgbClr val="7030A0"/>
                    </a:solidFill>
                  </a:rPr>
                  <a:t>For Wavy Laminar </a:t>
                </a:r>
                <a:r>
                  <a:rPr lang="en-US" sz="2800" dirty="0">
                    <a:solidFill>
                      <a:srgbClr val="7030A0"/>
                    </a:solidFill>
                  </a:rPr>
                  <a:t>Flow </a:t>
                </a:r>
                <a:r>
                  <a:rPr lang="en-US" sz="2800" dirty="0" err="1" smtClean="0">
                    <a:solidFill>
                      <a:srgbClr val="7030A0"/>
                    </a:solidFill>
                  </a:rPr>
                  <a:t>ong</a:t>
                </a:r>
                <a:r>
                  <a:rPr lang="en-US" sz="2800" dirty="0" smtClean="0">
                    <a:solidFill>
                      <a:srgbClr val="7030A0"/>
                    </a:solidFill>
                  </a:rPr>
                  <a:t> </a:t>
                </a:r>
                <a:r>
                  <a:rPr lang="en-US" sz="2800" dirty="0">
                    <a:solidFill>
                      <a:srgbClr val="7030A0"/>
                    </a:solidFill>
                  </a:rPr>
                  <a:t>Vertical </a:t>
                </a:r>
                <a:r>
                  <a:rPr lang="en-US" sz="2800" dirty="0" smtClean="0">
                    <a:solidFill>
                      <a:srgbClr val="7030A0"/>
                    </a:solidFill>
                  </a:rPr>
                  <a:t>Plates</a:t>
                </a:r>
              </a:p>
              <a:p>
                <a14:m>
                  <m:oMath xmlns:m="http://schemas.openxmlformats.org/officeDocument/2006/math">
                    <m:acc>
                      <m:accPr>
                        <m:chr m:val="̅"/>
                        <m:ctrlPr>
                          <a:rPr lang="en-US" sz="2800" i="1" smtClean="0">
                            <a:solidFill>
                              <a:srgbClr val="7030A0"/>
                            </a:solidFill>
                            <a:latin typeface="Cambria Math" panose="02040503050406030204" pitchFamily="18" charset="0"/>
                          </a:rPr>
                        </m:ctrlPr>
                      </m:accPr>
                      <m:e>
                        <m:r>
                          <a:rPr lang="en-US" sz="2800" b="0" i="1" smtClean="0">
                            <a:solidFill>
                              <a:srgbClr val="7030A0"/>
                            </a:solidFill>
                            <a:latin typeface="Cambria Math"/>
                          </a:rPr>
                          <m:t>h</m:t>
                        </m:r>
                      </m:e>
                    </m:acc>
                    <m:r>
                      <a:rPr lang="en-US" sz="2800" b="0" i="1" smtClean="0">
                        <a:solidFill>
                          <a:srgbClr val="7030A0"/>
                        </a:solidFill>
                        <a:latin typeface="Cambria Math"/>
                      </a:rPr>
                      <m:t>=</m:t>
                    </m:r>
                    <m:f>
                      <m:fPr>
                        <m:ctrlPr>
                          <a:rPr lang="en-US" sz="2800" b="0" i="1" smtClean="0">
                            <a:solidFill>
                              <a:srgbClr val="7030A0"/>
                            </a:solidFill>
                            <a:latin typeface="Cambria Math" panose="02040503050406030204" pitchFamily="18" charset="0"/>
                          </a:rPr>
                        </m:ctrlPr>
                      </m:fPr>
                      <m:num>
                        <m:r>
                          <a:rPr lang="en-US" sz="2800" b="0" i="1" smtClean="0">
                            <a:solidFill>
                              <a:srgbClr val="7030A0"/>
                            </a:solidFill>
                            <a:latin typeface="Cambria Math"/>
                          </a:rPr>
                          <m:t>𝑅𝑒</m:t>
                        </m:r>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a:rPr>
                              <m:t>𝑘</m:t>
                            </m:r>
                          </m:e>
                          <m:sub>
                            <m:r>
                              <a:rPr lang="en-US" sz="2800" b="0" i="1" smtClean="0">
                                <a:solidFill>
                                  <a:srgbClr val="7030A0"/>
                                </a:solidFill>
                                <a:latin typeface="Cambria Math"/>
                              </a:rPr>
                              <m:t>𝑓</m:t>
                            </m:r>
                          </m:sub>
                        </m:sSub>
                      </m:num>
                      <m:den>
                        <m:r>
                          <a:rPr lang="en-US" sz="2800" b="0" i="1" smtClean="0">
                            <a:solidFill>
                              <a:srgbClr val="7030A0"/>
                            </a:solidFill>
                            <a:latin typeface="Cambria Math"/>
                          </a:rPr>
                          <m:t>1</m:t>
                        </m:r>
                        <m:r>
                          <a:rPr lang="en-US" sz="2800" b="0" i="1" smtClean="0">
                            <a:solidFill>
                              <a:srgbClr val="7030A0"/>
                            </a:solidFill>
                            <a:latin typeface="Cambria Math"/>
                          </a:rPr>
                          <m:t>.</m:t>
                        </m:r>
                        <m:r>
                          <a:rPr lang="en-US" sz="2800" b="0" i="1" smtClean="0">
                            <a:solidFill>
                              <a:srgbClr val="7030A0"/>
                            </a:solidFill>
                            <a:latin typeface="Cambria Math"/>
                          </a:rPr>
                          <m:t>08</m:t>
                        </m:r>
                        <m:sSup>
                          <m:sSupPr>
                            <m:ctrlPr>
                              <a:rPr lang="en-US" sz="2800" b="0" i="1" smtClean="0">
                                <a:solidFill>
                                  <a:srgbClr val="7030A0"/>
                                </a:solidFill>
                                <a:latin typeface="Cambria Math" panose="02040503050406030204" pitchFamily="18" charset="0"/>
                              </a:rPr>
                            </m:ctrlPr>
                          </m:sSupPr>
                          <m:e>
                            <m:r>
                              <a:rPr lang="en-US" sz="2800" b="0" i="1" smtClean="0">
                                <a:solidFill>
                                  <a:srgbClr val="7030A0"/>
                                </a:solidFill>
                                <a:latin typeface="Cambria Math"/>
                              </a:rPr>
                              <m:t>𝑅𝑒</m:t>
                            </m:r>
                          </m:e>
                          <m:sup>
                            <m:r>
                              <a:rPr lang="en-US" sz="2800" b="0" i="1" smtClean="0">
                                <a:solidFill>
                                  <a:srgbClr val="7030A0"/>
                                </a:solidFill>
                                <a:latin typeface="Cambria Math"/>
                              </a:rPr>
                              <m:t>1</m:t>
                            </m:r>
                            <m:r>
                              <a:rPr lang="en-US" sz="2800" b="0" i="1" smtClean="0">
                                <a:solidFill>
                                  <a:srgbClr val="7030A0"/>
                                </a:solidFill>
                                <a:latin typeface="Cambria Math"/>
                              </a:rPr>
                              <m:t>.</m:t>
                            </m:r>
                            <m:r>
                              <a:rPr lang="en-US" sz="2800" b="0" i="1" smtClean="0">
                                <a:solidFill>
                                  <a:srgbClr val="7030A0"/>
                                </a:solidFill>
                                <a:latin typeface="Cambria Math"/>
                              </a:rPr>
                              <m:t>22</m:t>
                            </m:r>
                          </m:sup>
                        </m:sSup>
                        <m:r>
                          <a:rPr lang="en-US" sz="2800" b="0" i="1" smtClean="0">
                            <a:solidFill>
                              <a:srgbClr val="7030A0"/>
                            </a:solidFill>
                            <a:latin typeface="Cambria Math"/>
                          </a:rPr>
                          <m:t>−</m:t>
                        </m:r>
                        <m:r>
                          <a:rPr lang="en-US" sz="2800" b="0" i="1" smtClean="0">
                            <a:solidFill>
                              <a:srgbClr val="7030A0"/>
                            </a:solidFill>
                            <a:latin typeface="Cambria Math"/>
                          </a:rPr>
                          <m:t>5</m:t>
                        </m:r>
                        <m:r>
                          <a:rPr lang="en-US" sz="2800" b="0" i="1" smtClean="0">
                            <a:solidFill>
                              <a:srgbClr val="7030A0"/>
                            </a:solidFill>
                            <a:latin typeface="Cambria Math"/>
                          </a:rPr>
                          <m:t>.</m:t>
                        </m:r>
                        <m:r>
                          <a:rPr lang="en-US" sz="2800" b="0" i="1" smtClean="0">
                            <a:solidFill>
                              <a:srgbClr val="7030A0"/>
                            </a:solidFill>
                            <a:latin typeface="Cambria Math"/>
                          </a:rPr>
                          <m:t>2</m:t>
                        </m:r>
                      </m:den>
                    </m:f>
                    <m:sSup>
                      <m:sSupPr>
                        <m:ctrlPr>
                          <a:rPr lang="en-US" sz="2800" b="0" i="1" smtClean="0">
                            <a:solidFill>
                              <a:srgbClr val="7030A0"/>
                            </a:solidFill>
                            <a:latin typeface="Cambria Math" panose="02040503050406030204" pitchFamily="18" charset="0"/>
                          </a:rPr>
                        </m:ctrlPr>
                      </m:sSupPr>
                      <m:e>
                        <m:d>
                          <m:dPr>
                            <m:ctrlPr>
                              <a:rPr lang="en-US" sz="2800" b="0" i="1" smtClean="0">
                                <a:solidFill>
                                  <a:srgbClr val="7030A0"/>
                                </a:solidFill>
                                <a:latin typeface="Cambria Math" panose="02040503050406030204" pitchFamily="18" charset="0"/>
                              </a:rPr>
                            </m:ctrlPr>
                          </m:dPr>
                          <m:e>
                            <m:f>
                              <m:fPr>
                                <m:ctrlPr>
                                  <a:rPr lang="en-US" sz="2800" b="0" i="1" smtClean="0">
                                    <a:solidFill>
                                      <a:srgbClr val="7030A0"/>
                                    </a:solidFill>
                                    <a:latin typeface="Cambria Math" panose="02040503050406030204" pitchFamily="18" charset="0"/>
                                  </a:rPr>
                                </m:ctrlPr>
                              </m:fPr>
                              <m:num>
                                <m:r>
                                  <a:rPr lang="en-US" sz="2800" b="0" i="1" smtClean="0">
                                    <a:solidFill>
                                      <a:srgbClr val="7030A0"/>
                                    </a:solidFill>
                                    <a:latin typeface="Cambria Math"/>
                                  </a:rPr>
                                  <m:t>𝑔</m:t>
                                </m:r>
                              </m:num>
                              <m:den>
                                <m:sSup>
                                  <m:sSupPr>
                                    <m:ctrlPr>
                                      <a:rPr lang="en-US" sz="2800" b="0" i="1" smtClean="0">
                                        <a:solidFill>
                                          <a:srgbClr val="7030A0"/>
                                        </a:solidFill>
                                        <a:latin typeface="Cambria Math" panose="02040503050406030204" pitchFamily="18" charset="0"/>
                                      </a:rPr>
                                    </m:ctrlPr>
                                  </m:sSupPr>
                                  <m:e>
                                    <m:d>
                                      <m:dPr>
                                        <m:ctrlPr>
                                          <a:rPr lang="en-US" sz="2800" b="0" i="1" smtClean="0">
                                            <a:solidFill>
                                              <a:srgbClr val="7030A0"/>
                                            </a:solidFill>
                                            <a:latin typeface="Cambria Math" panose="02040503050406030204" pitchFamily="18" charset="0"/>
                                          </a:rPr>
                                        </m:ctrlPr>
                                      </m:dPr>
                                      <m:e>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a:sym typeface="Symbol"/>
                                              </a:rPr>
                                              <m:t></m:t>
                                            </m:r>
                                          </m:e>
                                          <m:sub>
                                            <m:r>
                                              <a:rPr lang="en-US" sz="2800" b="0" i="1" smtClean="0">
                                                <a:solidFill>
                                                  <a:srgbClr val="7030A0"/>
                                                </a:solidFill>
                                                <a:latin typeface="Cambria Math"/>
                                              </a:rPr>
                                              <m:t>𝑓</m:t>
                                            </m:r>
                                          </m:sub>
                                        </m:sSub>
                                      </m:e>
                                    </m:d>
                                  </m:e>
                                  <m:sup>
                                    <m:r>
                                      <a:rPr lang="en-US" sz="2800" b="0" i="1" smtClean="0">
                                        <a:solidFill>
                                          <a:srgbClr val="7030A0"/>
                                        </a:solidFill>
                                        <a:latin typeface="Cambria Math"/>
                                      </a:rPr>
                                      <m:t>2</m:t>
                                    </m:r>
                                  </m:sup>
                                </m:sSup>
                              </m:den>
                            </m:f>
                          </m:e>
                        </m:d>
                      </m:e>
                      <m:sup>
                        <m:r>
                          <a:rPr lang="en-US" sz="2800" b="0" i="1" smtClean="0">
                            <a:solidFill>
                              <a:srgbClr val="7030A0"/>
                            </a:solidFill>
                            <a:latin typeface="Cambria Math"/>
                          </a:rPr>
                          <m:t>1</m:t>
                        </m:r>
                        <m:r>
                          <a:rPr lang="en-US" sz="2800" b="0" i="1" smtClean="0">
                            <a:solidFill>
                              <a:srgbClr val="7030A0"/>
                            </a:solidFill>
                            <a:latin typeface="Cambria Math"/>
                          </a:rPr>
                          <m:t>/</m:t>
                        </m:r>
                        <m:r>
                          <a:rPr lang="en-US" sz="2800" b="0" i="1" smtClean="0">
                            <a:solidFill>
                              <a:srgbClr val="7030A0"/>
                            </a:solidFill>
                            <a:latin typeface="Cambria Math"/>
                          </a:rPr>
                          <m:t>3</m:t>
                        </m:r>
                      </m:sup>
                    </m:sSup>
                  </m:oMath>
                </a14:m>
                <a:r>
                  <a:rPr lang="en-US" sz="2800" dirty="0" smtClean="0">
                    <a:solidFill>
                      <a:srgbClr val="7030A0"/>
                    </a:solidFill>
                  </a:rPr>
                  <a:t>=</a:t>
                </a:r>
                <a14:m>
                  <m:oMath xmlns:m="http://schemas.openxmlformats.org/officeDocument/2006/math">
                    <m:f>
                      <m:fPr>
                        <m:ctrlPr>
                          <a:rPr lang="en-US" sz="2800" i="1">
                            <a:solidFill>
                              <a:srgbClr val="7030A0"/>
                            </a:solidFill>
                            <a:latin typeface="Cambria Math" panose="02040503050406030204" pitchFamily="18" charset="0"/>
                          </a:rPr>
                        </m:ctrlPr>
                      </m:fPr>
                      <m:num>
                        <m:r>
                          <a:rPr lang="en-US" sz="2800" i="1">
                            <a:solidFill>
                              <a:srgbClr val="7030A0"/>
                            </a:solidFill>
                            <a:latin typeface="Cambria Math"/>
                          </a:rPr>
                          <m:t>𝑅𝑒</m:t>
                        </m:r>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𝑘</m:t>
                            </m:r>
                          </m:e>
                          <m:sub>
                            <m:r>
                              <a:rPr lang="en-US" sz="2800" i="1">
                                <a:solidFill>
                                  <a:srgbClr val="7030A0"/>
                                </a:solidFill>
                                <a:latin typeface="Cambria Math"/>
                              </a:rPr>
                              <m:t>𝑓</m:t>
                            </m:r>
                          </m:sub>
                        </m:sSub>
                      </m:num>
                      <m:den>
                        <m:r>
                          <a:rPr lang="en-US" sz="2800" i="1">
                            <a:solidFill>
                              <a:srgbClr val="7030A0"/>
                            </a:solidFill>
                            <a:latin typeface="Cambria Math"/>
                          </a:rPr>
                          <m:t>1</m:t>
                        </m:r>
                        <m:r>
                          <a:rPr lang="en-US" sz="2800" i="1">
                            <a:solidFill>
                              <a:srgbClr val="7030A0"/>
                            </a:solidFill>
                            <a:latin typeface="Cambria Math"/>
                          </a:rPr>
                          <m:t>.</m:t>
                        </m:r>
                        <m:r>
                          <a:rPr lang="en-US" sz="2800" i="1">
                            <a:solidFill>
                              <a:srgbClr val="7030A0"/>
                            </a:solidFill>
                            <a:latin typeface="Cambria Math"/>
                          </a:rPr>
                          <m:t>08</m:t>
                        </m:r>
                        <m:sSup>
                          <m:sSupPr>
                            <m:ctrlPr>
                              <a:rPr lang="en-US" sz="2800" i="1">
                                <a:solidFill>
                                  <a:srgbClr val="7030A0"/>
                                </a:solidFill>
                                <a:latin typeface="Cambria Math" panose="02040503050406030204" pitchFamily="18" charset="0"/>
                              </a:rPr>
                            </m:ctrlPr>
                          </m:sSupPr>
                          <m:e>
                            <m:r>
                              <a:rPr lang="en-US" sz="2800" i="1">
                                <a:solidFill>
                                  <a:srgbClr val="7030A0"/>
                                </a:solidFill>
                                <a:latin typeface="Cambria Math"/>
                              </a:rPr>
                              <m:t>𝑅𝑒</m:t>
                            </m:r>
                          </m:e>
                          <m:sup>
                            <m:r>
                              <a:rPr lang="en-US" sz="2800" i="1">
                                <a:solidFill>
                                  <a:srgbClr val="7030A0"/>
                                </a:solidFill>
                                <a:latin typeface="Cambria Math"/>
                              </a:rPr>
                              <m:t>1</m:t>
                            </m:r>
                            <m:r>
                              <a:rPr lang="en-US" sz="2800" i="1">
                                <a:solidFill>
                                  <a:srgbClr val="7030A0"/>
                                </a:solidFill>
                                <a:latin typeface="Cambria Math"/>
                              </a:rPr>
                              <m:t>.</m:t>
                            </m:r>
                            <m:r>
                              <a:rPr lang="en-US" sz="2800" i="1">
                                <a:solidFill>
                                  <a:srgbClr val="7030A0"/>
                                </a:solidFill>
                                <a:latin typeface="Cambria Math"/>
                              </a:rPr>
                              <m:t>22</m:t>
                            </m:r>
                          </m:sup>
                        </m:sSup>
                        <m:r>
                          <a:rPr lang="en-US" sz="2800" i="1">
                            <a:solidFill>
                              <a:srgbClr val="7030A0"/>
                            </a:solidFill>
                            <a:latin typeface="Cambria Math"/>
                          </a:rPr>
                          <m:t>−</m:t>
                        </m:r>
                        <m:r>
                          <a:rPr lang="en-US" sz="2800" i="1">
                            <a:solidFill>
                              <a:srgbClr val="7030A0"/>
                            </a:solidFill>
                            <a:latin typeface="Cambria Math"/>
                          </a:rPr>
                          <m:t>5</m:t>
                        </m:r>
                        <m:r>
                          <a:rPr lang="en-US" sz="2800" i="1">
                            <a:solidFill>
                              <a:srgbClr val="7030A0"/>
                            </a:solidFill>
                            <a:latin typeface="Cambria Math"/>
                          </a:rPr>
                          <m:t>.</m:t>
                        </m:r>
                        <m:r>
                          <a:rPr lang="en-US" sz="2800" i="1">
                            <a:solidFill>
                              <a:srgbClr val="7030A0"/>
                            </a:solidFill>
                            <a:latin typeface="Cambria Math"/>
                          </a:rPr>
                          <m:t>2</m:t>
                        </m:r>
                      </m:den>
                    </m:f>
                    <m:sSup>
                      <m:sSupPr>
                        <m:ctrlPr>
                          <a:rPr lang="en-US" sz="2800" i="1" smtClean="0">
                            <a:solidFill>
                              <a:srgbClr val="7030A0"/>
                            </a:solidFill>
                            <a:latin typeface="Cambria Math" panose="02040503050406030204" pitchFamily="18" charset="0"/>
                          </a:rPr>
                        </m:ctrlPr>
                      </m:sSupPr>
                      <m:e>
                        <m:d>
                          <m:dPr>
                            <m:ctrlPr>
                              <a:rPr lang="en-US" sz="2800" i="1" smtClean="0">
                                <a:solidFill>
                                  <a:srgbClr val="7030A0"/>
                                </a:solidFill>
                                <a:latin typeface="Cambria Math" panose="02040503050406030204" pitchFamily="18" charset="0"/>
                              </a:rPr>
                            </m:ctrlPr>
                          </m:dPr>
                          <m:e>
                            <m:r>
                              <a:rPr lang="en-US" sz="2800" b="0" i="1" smtClean="0">
                                <a:solidFill>
                                  <a:srgbClr val="7030A0"/>
                                </a:solidFill>
                                <a:latin typeface="Cambria Math" panose="02040503050406030204" pitchFamily="18" charset="0"/>
                              </a:rPr>
                              <m:t>𝑔</m:t>
                            </m:r>
                            <m:sSup>
                              <m:sSupPr>
                                <m:ctrlPr>
                                  <a:rPr lang="en-US" sz="2800" b="0" i="1" smtClean="0">
                                    <a:solidFill>
                                      <a:srgbClr val="7030A0"/>
                                    </a:solidFill>
                                    <a:latin typeface="Cambria Math" panose="02040503050406030204" pitchFamily="18" charset="0"/>
                                  </a:rPr>
                                </m:ctrlPr>
                              </m:sSupPr>
                              <m:e>
                                <m:d>
                                  <m:dPr>
                                    <m:ctrlPr>
                                      <a:rPr lang="en-US" sz="2800" b="0" i="1" smtClean="0">
                                        <a:solidFill>
                                          <a:srgbClr val="7030A0"/>
                                        </a:solidFill>
                                        <a:latin typeface="Cambria Math" panose="02040503050406030204" pitchFamily="18" charset="0"/>
                                      </a:rPr>
                                    </m:ctrlPr>
                                  </m:dPr>
                                  <m:e>
                                    <m:f>
                                      <m:fPr>
                                        <m:ctrlPr>
                                          <a:rPr lang="en-US" sz="2800" b="0" i="1" smtClean="0">
                                            <a:solidFill>
                                              <a:srgbClr val="7030A0"/>
                                            </a:solidFill>
                                            <a:latin typeface="Cambria Math" panose="02040503050406030204" pitchFamily="18" charset="0"/>
                                          </a:rPr>
                                        </m:ctrlPr>
                                      </m:fPr>
                                      <m:num>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ea typeface="Cambria Math" panose="02040503050406030204" pitchFamily="18" charset="0"/>
                                              </a:rPr>
                                              <m:t>𝜌</m:t>
                                            </m:r>
                                          </m:e>
                                          <m:sub>
                                            <m:r>
                                              <a:rPr lang="en-US" sz="2800" b="0" i="1" smtClean="0">
                                                <a:solidFill>
                                                  <a:srgbClr val="7030A0"/>
                                                </a:solidFill>
                                                <a:latin typeface="Cambria Math" panose="02040503050406030204" pitchFamily="18" charset="0"/>
                                              </a:rPr>
                                              <m:t>𝑓</m:t>
                                            </m:r>
                                          </m:sub>
                                        </m:sSub>
                                      </m:num>
                                      <m:den>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ea typeface="Cambria Math" panose="02040503050406030204" pitchFamily="18" charset="0"/>
                                              </a:rPr>
                                              <m:t>𝜇</m:t>
                                            </m:r>
                                          </m:e>
                                          <m:sub>
                                            <m:r>
                                              <a:rPr lang="en-US" sz="2800" b="0" i="1" smtClean="0">
                                                <a:solidFill>
                                                  <a:srgbClr val="7030A0"/>
                                                </a:solidFill>
                                                <a:latin typeface="Cambria Math" panose="02040503050406030204" pitchFamily="18" charset="0"/>
                                              </a:rPr>
                                              <m:t>𝑓</m:t>
                                            </m:r>
                                          </m:sub>
                                        </m:sSub>
                                      </m:den>
                                    </m:f>
                                  </m:e>
                                </m:d>
                              </m:e>
                              <m:sup>
                                <m:r>
                                  <a:rPr lang="en-US" sz="2800" b="0" i="1" smtClean="0">
                                    <a:solidFill>
                                      <a:srgbClr val="7030A0"/>
                                    </a:solidFill>
                                    <a:latin typeface="Cambria Math" panose="02040503050406030204" pitchFamily="18" charset="0"/>
                                  </a:rPr>
                                  <m:t>2</m:t>
                                </m:r>
                              </m:sup>
                            </m:sSup>
                          </m:e>
                        </m:d>
                      </m:e>
                      <m:sup>
                        <m:r>
                          <a:rPr lang="en-US" sz="2800" b="0" i="1" smtClean="0">
                            <a:solidFill>
                              <a:srgbClr val="7030A0"/>
                            </a:solidFill>
                            <a:latin typeface="Cambria Math" panose="02040503050406030204" pitchFamily="18" charset="0"/>
                          </a:rPr>
                          <m:t>1</m:t>
                        </m:r>
                        <m:r>
                          <a:rPr lang="en-US" sz="2800" b="0" i="1" smtClean="0">
                            <a:solidFill>
                              <a:srgbClr val="7030A0"/>
                            </a:solidFill>
                            <a:latin typeface="Cambria Math" panose="02040503050406030204" pitchFamily="18" charset="0"/>
                          </a:rPr>
                          <m:t>/</m:t>
                        </m:r>
                        <m:r>
                          <a:rPr lang="en-US" sz="2800" b="0" i="1" smtClean="0">
                            <a:solidFill>
                              <a:srgbClr val="7030A0"/>
                            </a:solidFill>
                            <a:latin typeface="Cambria Math" panose="02040503050406030204" pitchFamily="18" charset="0"/>
                          </a:rPr>
                          <m:t>3</m:t>
                        </m:r>
                      </m:sup>
                    </m:sSup>
                  </m:oMath>
                </a14:m>
                <a:r>
                  <a:rPr lang="en-US" sz="2800" dirty="0" smtClean="0">
                    <a:solidFill>
                      <a:srgbClr val="7030A0"/>
                    </a:solidFill>
                  </a:rPr>
                  <a:t>                      (13)                          </a:t>
                </a:r>
                <a:r>
                  <a:rPr lang="en-US" sz="2800" dirty="0">
                    <a:solidFill>
                      <a:srgbClr val="7030A0"/>
                    </a:solidFill>
                  </a:rPr>
                  <a:t>For 30&lt;Re&lt;1800  and  </a:t>
                </a:r>
                <a14:m>
                  <m:oMath xmlns:m="http://schemas.openxmlformats.org/officeDocument/2006/math">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ea typeface="Cambria Math"/>
                          </a:rPr>
                          <m:t>𝜌</m:t>
                        </m:r>
                      </m:e>
                      <m:sub>
                        <m:r>
                          <a:rPr lang="en-US" sz="2800" i="1">
                            <a:solidFill>
                              <a:srgbClr val="7030A0"/>
                            </a:solidFill>
                            <a:latin typeface="Cambria Math"/>
                          </a:rPr>
                          <m:t>𝑣</m:t>
                        </m:r>
                      </m:sub>
                    </m:sSub>
                    <m:r>
                      <a:rPr lang="en-US" sz="2800" i="1">
                        <a:solidFill>
                          <a:srgbClr val="7030A0"/>
                        </a:solidFill>
                        <a:latin typeface="Cambria Math"/>
                        <a:ea typeface="Cambria Math"/>
                      </a:rPr>
                      <m:t>≪</m:t>
                    </m:r>
                    <m:sSub>
                      <m:sSubPr>
                        <m:ctrlPr>
                          <a:rPr lang="en-US" sz="2800" i="1">
                            <a:solidFill>
                              <a:srgbClr val="7030A0"/>
                            </a:solidFill>
                            <a:latin typeface="Cambria Math" panose="02040503050406030204" pitchFamily="18" charset="0"/>
                            <a:ea typeface="Cambria Math"/>
                          </a:rPr>
                        </m:ctrlPr>
                      </m:sSubPr>
                      <m:e>
                        <m:r>
                          <a:rPr lang="en-US" sz="2800" i="1">
                            <a:solidFill>
                              <a:srgbClr val="7030A0"/>
                            </a:solidFill>
                            <a:latin typeface="Cambria Math"/>
                            <a:ea typeface="Cambria Math"/>
                          </a:rPr>
                          <m:t>𝜌</m:t>
                        </m:r>
                      </m:e>
                      <m:sub>
                        <m:r>
                          <a:rPr lang="en-US" sz="2800" i="1">
                            <a:solidFill>
                              <a:srgbClr val="7030A0"/>
                            </a:solidFill>
                            <a:latin typeface="Cambria Math"/>
                            <a:ea typeface="Cambria Math"/>
                          </a:rPr>
                          <m:t>𝑓</m:t>
                        </m:r>
                      </m:sub>
                    </m:sSub>
                  </m:oMath>
                </a14:m>
                <a:endParaRPr lang="en-US" sz="2800" dirty="0" smtClean="0">
                  <a:solidFill>
                    <a:srgbClr val="7030A0"/>
                  </a:solidFill>
                </a:endParaRPr>
              </a:p>
              <a:p>
                <a:r>
                  <a:rPr lang="en-US" sz="2800" dirty="0" smtClean="0">
                    <a:solidFill>
                      <a:srgbClr val="7030A0"/>
                    </a:solidFill>
                  </a:rPr>
                  <a:t>where </a:t>
                </a:r>
                <a14:m>
                  <m:oMath xmlns:m="http://schemas.openxmlformats.org/officeDocument/2006/math">
                    <m:r>
                      <a:rPr lang="en-US" sz="2800" i="1" dirty="0" smtClean="0">
                        <a:solidFill>
                          <a:srgbClr val="7030A0"/>
                        </a:solidFill>
                        <a:latin typeface="Cambria Math"/>
                        <a:sym typeface="Symbol"/>
                      </a:rPr>
                      <m:t></m:t>
                    </m:r>
                    <m:r>
                      <a:rPr lang="en-US" sz="2800" b="0" i="1" dirty="0" smtClean="0">
                        <a:solidFill>
                          <a:srgbClr val="7030A0"/>
                        </a:solidFill>
                        <a:latin typeface="Cambria Math"/>
                        <a:sym typeface="Symbol"/>
                      </a:rPr>
                      <m:t>=</m:t>
                    </m:r>
                    <m:f>
                      <m:fPr>
                        <m:ctrlPr>
                          <a:rPr lang="en-US" sz="2800" b="0" i="1" dirty="0" smtClean="0">
                            <a:solidFill>
                              <a:srgbClr val="7030A0"/>
                            </a:solidFill>
                            <a:latin typeface="Cambria Math" panose="02040503050406030204" pitchFamily="18" charset="0"/>
                            <a:sym typeface="Symbol"/>
                          </a:rPr>
                        </m:ctrlPr>
                      </m:fPr>
                      <m:num>
                        <m:r>
                          <a:rPr lang="en-US" sz="2800" b="0" i="1" dirty="0" smtClean="0">
                            <a:solidFill>
                              <a:srgbClr val="7030A0"/>
                            </a:solidFill>
                            <a:latin typeface="Cambria Math"/>
                            <a:ea typeface="Cambria Math"/>
                            <a:sym typeface="Symbol"/>
                          </a:rPr>
                          <m:t>𝜇</m:t>
                        </m:r>
                      </m:num>
                      <m:den>
                        <m:r>
                          <a:rPr lang="en-US" sz="2800" b="0" i="1" dirty="0" smtClean="0">
                            <a:solidFill>
                              <a:srgbClr val="7030A0"/>
                            </a:solidFill>
                            <a:latin typeface="Cambria Math"/>
                            <a:ea typeface="Cambria Math"/>
                            <a:sym typeface="Symbol"/>
                          </a:rPr>
                          <m:t>𝜌</m:t>
                        </m:r>
                      </m:den>
                    </m:f>
                  </m:oMath>
                </a14:m>
                <a:endParaRPr lang="en-US" sz="2800" dirty="0" smtClean="0">
                  <a:solidFill>
                    <a:srgbClr val="7030A0"/>
                  </a:solidFill>
                </a:endParaRPr>
              </a:p>
              <a:p>
                <a:r>
                  <a:rPr lang="en-US" sz="2800" dirty="0" smtClean="0">
                    <a:solidFill>
                      <a:srgbClr val="7030A0"/>
                    </a:solidFill>
                  </a:rPr>
                  <a:t>Reynolds number for wavy laminar region </a:t>
                </a:r>
              </a:p>
              <a:p>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𝑅𝑒</m:t>
                        </m:r>
                      </m:e>
                      <m:sub>
                        <m:r>
                          <a:rPr lang="en-US" sz="2800" b="0" i="1" smtClean="0">
                            <a:latin typeface="Cambria Math"/>
                          </a:rPr>
                          <m:t>𝑤</m:t>
                        </m:r>
                      </m:sub>
                    </m:sSub>
                    <m:r>
                      <a:rPr lang="en-US" sz="2800" b="0" i="1" smtClean="0">
                        <a:latin typeface="Cambria Math"/>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a:rPr>
                              <m:t>4</m:t>
                            </m:r>
                            <m:r>
                              <a:rPr lang="en-US" sz="2800" b="0" i="1" smtClean="0">
                                <a:latin typeface="Cambria Math"/>
                              </a:rPr>
                              <m:t>.</m:t>
                            </m:r>
                            <m:r>
                              <a:rPr lang="en-US" sz="2800" b="0" i="1" smtClean="0">
                                <a:latin typeface="Cambria Math"/>
                              </a:rPr>
                              <m:t>81</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3</m:t>
                                </m:r>
                                <m:r>
                                  <a:rPr lang="en-US" sz="2800" b="0" i="1" smtClean="0">
                                    <a:latin typeface="Cambria Math"/>
                                  </a:rPr>
                                  <m:t>.</m:t>
                                </m:r>
                                <m:r>
                                  <a:rPr lang="en-US" sz="2800" b="0" i="1" smtClean="0">
                                    <a:latin typeface="Cambria Math"/>
                                  </a:rPr>
                                  <m:t>70</m:t>
                                </m:r>
                                <m:r>
                                  <a:rPr lang="en-US" sz="2800" b="0" i="1" smtClean="0">
                                    <a:latin typeface="Cambria Math"/>
                                  </a:rPr>
                                  <m:t>𝐿</m:t>
                                </m:r>
                                <m:sSub>
                                  <m:sSubPr>
                                    <m:ctrlPr>
                                      <a:rPr lang="en-US" sz="2800" b="0" i="1" smtClean="0">
                                        <a:latin typeface="Cambria Math" panose="02040503050406030204" pitchFamily="18" charset="0"/>
                                      </a:rPr>
                                    </m:ctrlPr>
                                  </m:sSubPr>
                                  <m:e>
                                    <m:r>
                                      <a:rPr lang="en-US" sz="2800" b="0" i="1" smtClean="0">
                                        <a:latin typeface="Cambria Math"/>
                                      </a:rPr>
                                      <m:t>𝑘</m:t>
                                    </m:r>
                                  </m:e>
                                  <m:sub>
                                    <m:r>
                                      <a:rPr lang="en-US" sz="2800" b="0" i="1" smtClean="0">
                                        <a:latin typeface="Cambria Math"/>
                                      </a:rPr>
                                      <m:t>𝑓</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𝑠𝑎𝑡</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𝑤</m:t>
                                        </m:r>
                                      </m:sub>
                                    </m:sSub>
                                  </m:e>
                                </m:d>
                              </m:num>
                              <m:den>
                                <m:sSub>
                                  <m:sSubPr>
                                    <m:ctrlPr>
                                      <a:rPr lang="en-US" sz="2800" b="0" i="1" smtClean="0">
                                        <a:latin typeface="Cambria Math" panose="02040503050406030204" pitchFamily="18" charset="0"/>
                                      </a:rPr>
                                    </m:ctrlPr>
                                  </m:sSubPr>
                                  <m:e>
                                    <m:r>
                                      <a:rPr lang="en-US" sz="2800" b="0" i="1" smtClean="0">
                                        <a:latin typeface="Cambria Math"/>
                                        <a:ea typeface="Cambria Math"/>
                                      </a:rPr>
                                      <m:t>𝜇</m:t>
                                    </m:r>
                                  </m:e>
                                  <m:sub>
                                    <m:r>
                                      <a:rPr lang="en-US" sz="2800" b="0" i="1" smtClean="0">
                                        <a:latin typeface="Cambria Math"/>
                                      </a:rPr>
                                      <m:t>𝑓</m:t>
                                    </m:r>
                                  </m:sub>
                                </m:sSub>
                                <m:sSub>
                                  <m:sSubPr>
                                    <m:ctrlPr>
                                      <a:rPr lang="en-US" sz="2800" b="0" i="1" smtClean="0">
                                        <a:latin typeface="Cambria Math" panose="02040503050406030204" pitchFamily="18" charset="0"/>
                                      </a:rPr>
                                    </m:ctrlPr>
                                  </m:sSubPr>
                                  <m:e>
                                    <m:sSup>
                                      <m:sSupPr>
                                        <m:ctrlPr>
                                          <a:rPr lang="en-US" sz="2800" b="0" i="1" smtClean="0">
                                            <a:latin typeface="Cambria Math" panose="02040503050406030204" pitchFamily="18" charset="0"/>
                                          </a:rPr>
                                        </m:ctrlPr>
                                      </m:sSupPr>
                                      <m:e>
                                        <m:r>
                                          <a:rPr lang="en-US" sz="2800" b="0" i="1" smtClean="0">
                                            <a:latin typeface="Cambria Math"/>
                                          </a:rPr>
                                          <m:t>h</m:t>
                                        </m:r>
                                      </m:e>
                                      <m:sup>
                                        <m:r>
                                          <a:rPr lang="en-US" sz="2800" b="0" i="1" smtClean="0">
                                            <a:latin typeface="Cambria Math"/>
                                          </a:rPr>
                                          <m:t>∗</m:t>
                                        </m:r>
                                      </m:sup>
                                    </m:sSup>
                                  </m:e>
                                  <m:sub>
                                    <m:r>
                                      <a:rPr lang="en-US" sz="2800" b="0" i="1" smtClean="0">
                                        <a:latin typeface="Cambria Math"/>
                                      </a:rPr>
                                      <m:t>𝑓𝑔</m:t>
                                    </m:r>
                                  </m:sub>
                                </m:sSub>
                              </m:den>
                            </m:f>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𝑔</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𝜌</m:t>
                                                    </m:r>
                                                  </m:e>
                                                  <m:sub>
                                                    <m:r>
                                                      <a:rPr lang="en-US" sz="2800" b="0" i="1" smtClean="0">
                                                        <a:latin typeface="Cambria Math" panose="02040503050406030204" pitchFamily="18" charset="0"/>
                                                      </a:rPr>
                                                      <m:t>𝑓</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𝑓</m:t>
                                                    </m:r>
                                                  </m:sub>
                                                </m:sSub>
                                              </m:den>
                                            </m:f>
                                          </m:e>
                                        </m:d>
                                      </m:e>
                                      <m:sup>
                                        <m:r>
                                          <a:rPr lang="en-US" sz="2800" b="0" i="1" smtClean="0">
                                            <a:latin typeface="Cambria Math" panose="02040503050406030204" pitchFamily="18" charset="0"/>
                                          </a:rPr>
                                          <m:t>2</m:t>
                                        </m:r>
                                      </m:sup>
                                    </m:sSup>
                                  </m:e>
                                </m:d>
                              </m:e>
                              <m:sup>
                                <m:r>
                                  <a:rPr lang="en-US" sz="2800" b="0" i="1" smtClean="0">
                                    <a:latin typeface="Cambria Math"/>
                                  </a:rPr>
                                  <m:t>1</m:t>
                                </m:r>
                                <m:r>
                                  <a:rPr lang="en-US" sz="2800" b="0" i="1" smtClean="0">
                                    <a:latin typeface="Cambria Math"/>
                                  </a:rPr>
                                  <m:t>/</m:t>
                                </m:r>
                                <m:r>
                                  <a:rPr lang="en-US" sz="2800" b="0" i="1" smtClean="0">
                                    <a:latin typeface="Cambria Math"/>
                                  </a:rPr>
                                  <m:t>3</m:t>
                                </m:r>
                              </m:sup>
                            </m:sSup>
                          </m:e>
                        </m:d>
                      </m:e>
                      <m:sup>
                        <m:r>
                          <a:rPr lang="en-US" sz="2800" b="0" i="1" smtClean="0">
                            <a:latin typeface="Cambria Math"/>
                          </a:rPr>
                          <m:t>0</m:t>
                        </m:r>
                        <m:r>
                          <a:rPr lang="en-US" sz="2800" b="0" i="1" smtClean="0">
                            <a:latin typeface="Cambria Math"/>
                          </a:rPr>
                          <m:t>.</m:t>
                        </m:r>
                        <m:r>
                          <a:rPr lang="en-US" sz="2800" b="0" i="1" smtClean="0">
                            <a:latin typeface="Cambria Math"/>
                          </a:rPr>
                          <m:t>82</m:t>
                        </m:r>
                      </m:sup>
                    </m:sSup>
                  </m:oMath>
                </a14:m>
                <a:r>
                  <a:rPr lang="en-US" sz="2800" dirty="0" smtClean="0"/>
                  <a:t>     (14)</a:t>
                </a:r>
              </a:p>
              <a:p>
                <a:r>
                  <a:rPr lang="en-US" sz="2800" dirty="0"/>
                  <a:t>Turbulent Flow on Vertical </a:t>
                </a:r>
                <a:r>
                  <a:rPr lang="en-US" sz="2800" dirty="0" smtClean="0"/>
                  <a:t>Plates</a:t>
                </a:r>
              </a:p>
              <a:p>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a:rPr>
                          <m:t>h</m:t>
                        </m:r>
                      </m:e>
                    </m:acc>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𝑅𝑒</m:t>
                        </m:r>
                        <m:sSub>
                          <m:sSubPr>
                            <m:ctrlPr>
                              <a:rPr lang="en-US" sz="2800" b="0" i="1" smtClean="0">
                                <a:latin typeface="Cambria Math" panose="02040503050406030204" pitchFamily="18" charset="0"/>
                              </a:rPr>
                            </m:ctrlPr>
                          </m:sSubPr>
                          <m:e>
                            <m:r>
                              <a:rPr lang="en-US" sz="2800" b="0" i="1" smtClean="0">
                                <a:latin typeface="Cambria Math"/>
                              </a:rPr>
                              <m:t>𝑘</m:t>
                            </m:r>
                          </m:e>
                          <m:sub>
                            <m:r>
                              <a:rPr lang="en-US" sz="2800" b="0" i="1" smtClean="0">
                                <a:latin typeface="Cambria Math"/>
                              </a:rPr>
                              <m:t>𝑓</m:t>
                            </m:r>
                          </m:sub>
                        </m:sSub>
                      </m:num>
                      <m:den>
                        <m:r>
                          <a:rPr lang="en-US" sz="2800" b="0" i="1" smtClean="0">
                            <a:latin typeface="Cambria Math"/>
                          </a:rPr>
                          <m:t>8750</m:t>
                        </m:r>
                        <m:r>
                          <a:rPr lang="en-US" sz="2800" b="0" i="1" smtClean="0">
                            <a:latin typeface="Cambria Math"/>
                          </a:rPr>
                          <m:t>+</m:t>
                        </m:r>
                        <m:r>
                          <a:rPr lang="en-US" sz="2800" b="0" i="1" smtClean="0">
                            <a:latin typeface="Cambria Math"/>
                          </a:rPr>
                          <m:t>58</m:t>
                        </m:r>
                        <m:sSup>
                          <m:sSupPr>
                            <m:ctrlPr>
                              <a:rPr lang="en-US" sz="2800" b="0" i="1" smtClean="0">
                                <a:latin typeface="Cambria Math" panose="02040503050406030204" pitchFamily="18" charset="0"/>
                              </a:rPr>
                            </m:ctrlPr>
                          </m:sSupPr>
                          <m:e>
                            <m:r>
                              <a:rPr lang="en-US" sz="2800" b="0" i="1" smtClean="0">
                                <a:latin typeface="Cambria Math"/>
                              </a:rPr>
                              <m:t>𝑃𝑟</m:t>
                            </m:r>
                          </m:e>
                          <m:sup>
                            <m:r>
                              <a:rPr lang="en-US" sz="2800" b="0" i="1" smtClean="0">
                                <a:latin typeface="Cambria Math"/>
                              </a:rPr>
                              <m:t>−</m:t>
                            </m:r>
                            <m:r>
                              <a:rPr lang="en-US" sz="2800" b="0" i="1" smtClean="0">
                                <a:latin typeface="Cambria Math"/>
                              </a:rPr>
                              <m:t>0</m:t>
                            </m:r>
                            <m:r>
                              <a:rPr lang="en-US" sz="2800" b="0" i="1" smtClean="0">
                                <a:latin typeface="Cambria Math"/>
                              </a:rPr>
                              <m:t>.</m:t>
                            </m:r>
                            <m:r>
                              <a:rPr lang="en-US" sz="2800" b="0" i="1" smtClean="0">
                                <a:latin typeface="Cambria Math"/>
                              </a:rPr>
                              <m:t>5</m:t>
                            </m:r>
                          </m:sup>
                        </m:sSup>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a:rPr>
                                  <m:t>𝑅𝑒</m:t>
                                </m:r>
                              </m:e>
                              <m:sup>
                                <m:r>
                                  <a:rPr lang="en-US" sz="2800" b="0" i="1" smtClean="0">
                                    <a:latin typeface="Cambria Math"/>
                                  </a:rPr>
                                  <m:t>0</m:t>
                                </m:r>
                                <m:r>
                                  <a:rPr lang="en-US" sz="2800" b="0" i="1" smtClean="0">
                                    <a:latin typeface="Cambria Math"/>
                                  </a:rPr>
                                  <m:t>.</m:t>
                                </m:r>
                                <m:r>
                                  <a:rPr lang="en-US" sz="2800" b="0" i="1" smtClean="0">
                                    <a:latin typeface="Cambria Math"/>
                                  </a:rPr>
                                  <m:t>75</m:t>
                                </m:r>
                              </m:sup>
                            </m:sSup>
                            <m:r>
                              <a:rPr lang="en-US" sz="2800" b="0" i="1" smtClean="0">
                                <a:latin typeface="Cambria Math"/>
                              </a:rPr>
                              <m:t>−</m:t>
                            </m:r>
                            <m:r>
                              <a:rPr lang="en-US" sz="2800" b="0" i="1" smtClean="0">
                                <a:latin typeface="Cambria Math"/>
                              </a:rPr>
                              <m:t>253</m:t>
                            </m:r>
                          </m:e>
                        </m:d>
                      </m:den>
                    </m:f>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𝑔</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𝜌</m:t>
                                            </m:r>
                                          </m:e>
                                          <m:sub>
                                            <m:r>
                                              <a:rPr lang="en-US" sz="2800" i="1">
                                                <a:latin typeface="Cambria Math" panose="02040503050406030204" pitchFamily="18" charset="0"/>
                                              </a:rPr>
                                              <m:t>𝑓</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𝑓</m:t>
                                            </m:r>
                                          </m:sub>
                                        </m:sSub>
                                      </m:den>
                                    </m:f>
                                  </m:e>
                                </m:d>
                              </m:e>
                              <m:sup>
                                <m:r>
                                  <a:rPr lang="en-US" sz="2800" b="0" i="1" smtClean="0">
                                    <a:latin typeface="Cambria Math" panose="02040503050406030204" pitchFamily="18" charset="0"/>
                                  </a:rPr>
                                  <m:t>2</m:t>
                                </m:r>
                              </m:sup>
                            </m:sSup>
                          </m:e>
                        </m:d>
                      </m:e>
                      <m:sup>
                        <m:r>
                          <a:rPr lang="en-US" sz="2800" b="0" i="1" smtClean="0">
                            <a:latin typeface="Cambria Math"/>
                          </a:rPr>
                          <m:t>1</m:t>
                        </m:r>
                        <m:r>
                          <a:rPr lang="en-US" sz="2800" b="0" i="1" smtClean="0">
                            <a:latin typeface="Cambria Math"/>
                          </a:rPr>
                          <m:t>/</m:t>
                        </m:r>
                        <m:r>
                          <a:rPr lang="en-US" sz="2800" b="0" i="1" smtClean="0">
                            <a:latin typeface="Cambria Math"/>
                          </a:rPr>
                          <m:t>3</m:t>
                        </m:r>
                      </m:sup>
                    </m:sSup>
                    <m:r>
                      <a:rPr lang="en-US" sz="2800" b="0" i="1" smtClean="0">
                        <a:latin typeface="Cambria Math"/>
                      </a:rPr>
                      <m:t>             </m:t>
                    </m:r>
                    <m:d>
                      <m:dPr>
                        <m:ctrlPr>
                          <a:rPr lang="en-US" sz="2800" b="0" i="1" smtClean="0">
                            <a:latin typeface="Cambria Math" panose="02040503050406030204" pitchFamily="18" charset="0"/>
                          </a:rPr>
                        </m:ctrlPr>
                      </m:dPr>
                      <m:e>
                        <m:r>
                          <a:rPr lang="en-US" sz="2800" b="0" i="1" smtClean="0">
                            <a:latin typeface="Cambria Math"/>
                          </a:rPr>
                          <m:t>15</m:t>
                        </m:r>
                      </m:e>
                    </m:d>
                  </m:oMath>
                </a14:m>
                <a:endParaRPr lang="en-US" sz="2800" b="0" dirty="0" smtClean="0"/>
              </a:p>
              <a:p>
                <a:r>
                  <a:rPr lang="en-US" sz="2800" dirty="0" smtClean="0"/>
                  <a:t>Re&gt;1800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a:ea typeface="Cambria Math"/>
                          </a:rPr>
                          <m:t>𝜌</m:t>
                        </m:r>
                      </m:e>
                      <m:sub>
                        <m:r>
                          <a:rPr lang="en-US" sz="2800" b="0" i="1" smtClean="0">
                            <a:latin typeface="Cambria Math"/>
                          </a:rPr>
                          <m:t>𝑣</m:t>
                        </m:r>
                      </m:sub>
                    </m:sSub>
                    <m:r>
                      <a:rPr lang="en-US" sz="2800" i="1" smtClean="0">
                        <a:latin typeface="Cambria Math"/>
                        <a:ea typeface="Cambria Math"/>
                      </a:rPr>
                      <m:t>≪</m:t>
                    </m:r>
                    <m:sSub>
                      <m:sSubPr>
                        <m:ctrlPr>
                          <a:rPr lang="en-US" sz="2800" i="1" smtClean="0">
                            <a:latin typeface="Cambria Math" panose="02040503050406030204" pitchFamily="18" charset="0"/>
                            <a:ea typeface="Cambria Math"/>
                          </a:rPr>
                        </m:ctrlPr>
                      </m:sSubPr>
                      <m:e>
                        <m:r>
                          <a:rPr lang="en-US" sz="2800" i="1" smtClean="0">
                            <a:latin typeface="Cambria Math"/>
                            <a:ea typeface="Cambria Math"/>
                          </a:rPr>
                          <m:t>𝜌</m:t>
                        </m:r>
                      </m:e>
                      <m:sub>
                        <m:r>
                          <a:rPr lang="en-US" sz="2800" b="0" i="1" smtClean="0">
                            <a:latin typeface="Cambria Math"/>
                            <a:ea typeface="Cambria Math"/>
                          </a:rPr>
                          <m:t>𝑓</m:t>
                        </m:r>
                      </m:sub>
                    </m:sSub>
                  </m:oMath>
                </a14:m>
                <a:endParaRPr lang="en-US" sz="2800" dirty="0" smtClean="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6172200"/>
              </a:xfrm>
              <a:blipFill>
                <a:blip r:embed="rId2"/>
                <a:stretch>
                  <a:fillRect l="-815" t="-1680"/>
                </a:stretch>
              </a:blipFill>
            </p:spPr>
            <p:txBody>
              <a:bodyPr/>
              <a:lstStyle/>
              <a:p>
                <a:r>
                  <a:rPr lang="ar-IQ">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03031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normAutofit/>
              </a:bodyPr>
              <a:lstStyle/>
              <a:p>
                <a:r>
                  <a:rPr lang="en-US" sz="2800" dirty="0" smtClean="0"/>
                  <a:t>The physical properties of the condensate in all regions are  </a:t>
                </a:r>
                <a:r>
                  <a:rPr lang="en-US" sz="2800" dirty="0"/>
                  <a:t>evaluated at the film temperature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𝑓</m:t>
                        </m:r>
                      </m:sub>
                    </m:sSub>
                  </m:oMath>
                </a14:m>
                <a:r>
                  <a:rPr lang="en-US" sz="2800" dirty="0" smtClean="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𝑠𝑎𝑡</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𝑤</m:t>
                        </m:r>
                      </m:sub>
                    </m:sSub>
                  </m:oMath>
                </a14:m>
                <a:r>
                  <a:rPr lang="en-US" sz="2800" dirty="0" smtClean="0"/>
                  <a:t>)/2.</a:t>
                </a:r>
              </a:p>
              <a:p>
                <a14:m>
                  <m:oMath xmlns:m="http://schemas.openxmlformats.org/officeDocument/2006/math">
                    <m:r>
                      <a:rPr lang="en-US" sz="2800" b="0" i="1" smtClean="0">
                        <a:latin typeface="Cambria Math"/>
                      </a:rPr>
                      <m:t>𝑅𝑒</m:t>
                    </m:r>
                    <m:r>
                      <a:rPr lang="en-US" sz="2800" b="0" i="1" smtClean="0">
                        <a:latin typeface="Cambria Math"/>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a:rPr>
                                  <m:t>0</m:t>
                                </m:r>
                                <m:r>
                                  <a:rPr lang="en-US" sz="2800" b="0" i="1" smtClean="0">
                                    <a:latin typeface="Cambria Math"/>
                                  </a:rPr>
                                  <m:t>.</m:t>
                                </m:r>
                                <m:r>
                                  <a:rPr lang="en-US" sz="2800" b="0" i="1" smtClean="0">
                                    <a:latin typeface="Cambria Math"/>
                                  </a:rPr>
                                  <m:t>0690</m:t>
                                </m:r>
                                <m:r>
                                  <a:rPr lang="en-US" sz="2800" b="0" i="1" smtClean="0">
                                    <a:latin typeface="Cambria Math"/>
                                  </a:rPr>
                                  <m:t>𝐿</m:t>
                                </m:r>
                                <m:sSub>
                                  <m:sSubPr>
                                    <m:ctrlPr>
                                      <a:rPr lang="en-US" sz="2800" b="0" i="1" smtClean="0">
                                        <a:latin typeface="Cambria Math" panose="02040503050406030204" pitchFamily="18" charset="0"/>
                                      </a:rPr>
                                    </m:ctrlPr>
                                  </m:sSubPr>
                                  <m:e>
                                    <m:r>
                                      <a:rPr lang="en-US" sz="2800" b="0" i="1" smtClean="0">
                                        <a:latin typeface="Cambria Math"/>
                                      </a:rPr>
                                      <m:t>𝑘</m:t>
                                    </m:r>
                                  </m:e>
                                  <m:sub>
                                    <m:r>
                                      <a:rPr lang="en-US" sz="2800" b="0" i="1" smtClean="0">
                                        <a:latin typeface="Cambria Math"/>
                                      </a:rPr>
                                      <m:t>𝑓</m:t>
                                    </m:r>
                                  </m:sub>
                                </m:sSub>
                                <m:sSup>
                                  <m:sSupPr>
                                    <m:ctrlPr>
                                      <a:rPr lang="en-US" sz="2800" b="0" i="1" smtClean="0">
                                        <a:latin typeface="Cambria Math" panose="02040503050406030204" pitchFamily="18" charset="0"/>
                                      </a:rPr>
                                    </m:ctrlPr>
                                  </m:sSupPr>
                                  <m:e>
                                    <m:r>
                                      <a:rPr lang="en-US" sz="2800" b="0" i="1" smtClean="0">
                                        <a:latin typeface="Cambria Math"/>
                                      </a:rPr>
                                      <m:t>𝑃𝑟</m:t>
                                    </m:r>
                                  </m:e>
                                  <m:sup>
                                    <m:r>
                                      <a:rPr lang="en-US" sz="2800" b="0" i="1" smtClean="0">
                                        <a:latin typeface="Cambria Math"/>
                                      </a:rPr>
                                      <m:t>0</m:t>
                                    </m:r>
                                    <m:r>
                                      <a:rPr lang="en-US" sz="2800" b="0" i="1" smtClean="0">
                                        <a:latin typeface="Cambria Math"/>
                                      </a:rPr>
                                      <m:t>.</m:t>
                                    </m:r>
                                    <m:r>
                                      <a:rPr lang="en-US" sz="2800" b="0" i="1" smtClean="0">
                                        <a:latin typeface="Cambria Math"/>
                                      </a:rPr>
                                      <m:t>5</m:t>
                                    </m:r>
                                  </m:sup>
                                </m:sSup>
                              </m:num>
                              <m:den>
                                <m:sSub>
                                  <m:sSubPr>
                                    <m:ctrlPr>
                                      <a:rPr lang="en-US" sz="2800" b="0" i="1" smtClean="0">
                                        <a:latin typeface="Cambria Math" panose="02040503050406030204" pitchFamily="18" charset="0"/>
                                      </a:rPr>
                                    </m:ctrlPr>
                                  </m:sSubPr>
                                  <m:e>
                                    <m:r>
                                      <a:rPr lang="en-US" sz="2800" b="0" i="1" smtClean="0">
                                        <a:latin typeface="Cambria Math"/>
                                        <a:ea typeface="Cambria Math"/>
                                      </a:rPr>
                                      <m:t>𝜇</m:t>
                                    </m:r>
                                  </m:e>
                                  <m:sub>
                                    <m:r>
                                      <a:rPr lang="en-US" sz="2800" b="0" i="1" smtClean="0">
                                        <a:latin typeface="Cambria Math"/>
                                      </a:rPr>
                                      <m:t>𝑓</m:t>
                                    </m:r>
                                  </m:sub>
                                </m:sSub>
                                <m:sSub>
                                  <m:sSubPr>
                                    <m:ctrlPr>
                                      <a:rPr lang="en-US" sz="2800" b="0" i="1" smtClean="0">
                                        <a:latin typeface="Cambria Math" panose="02040503050406030204" pitchFamily="18" charset="0"/>
                                      </a:rPr>
                                    </m:ctrlPr>
                                  </m:sSubPr>
                                  <m:e>
                                    <m:sSup>
                                      <m:sSupPr>
                                        <m:ctrlPr>
                                          <a:rPr lang="en-US" sz="2800" b="0" i="1" smtClean="0">
                                            <a:latin typeface="Cambria Math" panose="02040503050406030204" pitchFamily="18" charset="0"/>
                                          </a:rPr>
                                        </m:ctrlPr>
                                      </m:sSupPr>
                                      <m:e>
                                        <m:r>
                                          <a:rPr lang="en-US" sz="2800" b="0" i="1" smtClean="0">
                                            <a:latin typeface="Cambria Math"/>
                                          </a:rPr>
                                          <m:t>h</m:t>
                                        </m:r>
                                      </m:e>
                                      <m:sup>
                                        <m:r>
                                          <a:rPr lang="en-US" sz="2800" b="0" i="1" smtClean="0">
                                            <a:latin typeface="Cambria Math"/>
                                          </a:rPr>
                                          <m:t>∗</m:t>
                                        </m:r>
                                      </m:sup>
                                    </m:sSup>
                                  </m:e>
                                  <m:sub>
                                    <m:r>
                                      <a:rPr lang="en-US" sz="2800" b="0" i="1" smtClean="0">
                                        <a:latin typeface="Cambria Math"/>
                                      </a:rPr>
                                      <m:t>𝑓𝑔</m:t>
                                    </m:r>
                                  </m:sub>
                                </m:sSub>
                              </m:den>
                            </m:f>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a:rPr>
                                          <m:t>𝑔</m:t>
                                        </m:r>
                                      </m:num>
                                      <m:den>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sym typeface="Symbol"/>
                                                      </a:rPr>
                                                      <m:t></m:t>
                                                    </m:r>
                                                  </m:e>
                                                  <m:sub>
                                                    <m:r>
                                                      <a:rPr lang="en-US" sz="2800" b="0" i="1" smtClean="0">
                                                        <a:latin typeface="Cambria Math"/>
                                                      </a:rPr>
                                                      <m:t>𝑓</m:t>
                                                    </m:r>
                                                  </m:sub>
                                                </m:sSub>
                                              </m:e>
                                            </m:d>
                                          </m:e>
                                          <m:sup>
                                            <m:r>
                                              <a:rPr lang="en-US" sz="2800" b="0" i="1" smtClean="0">
                                                <a:latin typeface="Cambria Math"/>
                                              </a:rPr>
                                              <m:t>2</m:t>
                                            </m:r>
                                          </m:sup>
                                        </m:sSup>
                                      </m:den>
                                    </m:f>
                                  </m:e>
                                </m:d>
                              </m:e>
                              <m:sup>
                                <m:r>
                                  <a:rPr lang="en-US" sz="2800" b="0" i="1" smtClean="0">
                                    <a:latin typeface="Cambria Math"/>
                                  </a:rPr>
                                  <m:t>1</m:t>
                                </m:r>
                                <m:r>
                                  <a:rPr lang="en-US" sz="2800" b="0" i="1" smtClean="0">
                                    <a:latin typeface="Cambria Math"/>
                                  </a:rPr>
                                  <m:t>/</m:t>
                                </m:r>
                                <m:r>
                                  <a:rPr lang="en-US" sz="2800" b="0" i="1" smtClean="0">
                                    <a:latin typeface="Cambria Math"/>
                                  </a:rPr>
                                  <m:t>3</m:t>
                                </m:r>
                              </m:sup>
                            </m:sSup>
                            <m:r>
                              <a:rPr lang="en-US" sz="2800" b="0" i="1" smtClean="0">
                                <a:latin typeface="Cambria Math"/>
                              </a:rPr>
                              <m:t>−</m:t>
                            </m:r>
                            <m:r>
                              <a:rPr lang="en-US" sz="2800" b="0" i="1" smtClean="0">
                                <a:latin typeface="Cambria Math"/>
                              </a:rPr>
                              <m:t>151</m:t>
                            </m:r>
                            <m:sSup>
                              <m:sSupPr>
                                <m:ctrlPr>
                                  <a:rPr lang="en-US" sz="2800" b="0" i="1" smtClean="0">
                                    <a:latin typeface="Cambria Math" panose="02040503050406030204" pitchFamily="18" charset="0"/>
                                  </a:rPr>
                                </m:ctrlPr>
                              </m:sSupPr>
                              <m:e>
                                <m:r>
                                  <a:rPr lang="en-US" sz="2800" b="0" i="1" smtClean="0">
                                    <a:latin typeface="Cambria Math"/>
                                  </a:rPr>
                                  <m:t>𝑃𝑟</m:t>
                                </m:r>
                              </m:e>
                              <m:sup>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3</m:t>
                                    </m:r>
                                  </m:den>
                                </m:f>
                              </m:sup>
                            </m:sSup>
                            <m:r>
                              <a:rPr lang="en-US" sz="2800" b="0" i="1" smtClean="0">
                                <a:latin typeface="Cambria Math"/>
                              </a:rPr>
                              <m:t>+</m:t>
                            </m:r>
                            <m:r>
                              <a:rPr lang="en-US" sz="2800" b="0" i="1" smtClean="0">
                                <a:latin typeface="Cambria Math"/>
                              </a:rPr>
                              <m:t>253</m:t>
                            </m:r>
                          </m:e>
                        </m:d>
                      </m:e>
                      <m:sup>
                        <m:r>
                          <a:rPr lang="en-US" sz="2800" b="0" i="1" smtClean="0">
                            <a:latin typeface="Cambria Math"/>
                          </a:rPr>
                          <m:t>4</m:t>
                        </m:r>
                        <m:r>
                          <a:rPr lang="en-US" sz="2800" b="0" i="1" smtClean="0">
                            <a:latin typeface="Cambria Math"/>
                          </a:rPr>
                          <m:t>/</m:t>
                        </m:r>
                        <m:r>
                          <a:rPr lang="en-US" sz="2800" b="0" i="1" smtClean="0">
                            <a:latin typeface="Cambria Math"/>
                          </a:rPr>
                          <m:t>3</m:t>
                        </m:r>
                      </m:sup>
                    </m:sSup>
                  </m:oMath>
                </a14:m>
                <a:endParaRPr lang="en-US" sz="2800" dirty="0" smtClean="0"/>
              </a:p>
              <a:p>
                <a:r>
                  <a:rPr lang="en-US" sz="2800" dirty="0" smtClean="0"/>
                  <a:t>For inclined surface with horizontal with angle </a:t>
                </a:r>
                <a14:m>
                  <m:oMath xmlns:m="http://schemas.openxmlformats.org/officeDocument/2006/math">
                    <m:r>
                      <a:rPr lang="en-US" sz="2800" i="1" smtClean="0">
                        <a:latin typeface="Cambria Math"/>
                        <a:ea typeface="Cambria Math"/>
                      </a:rPr>
                      <m:t>∅</m:t>
                    </m:r>
                  </m:oMath>
                </a14:m>
                <a:endParaRPr lang="en-US" sz="2800" dirty="0" smtClean="0">
                  <a:ea typeface="Cambria Math"/>
                </a:endParaRPr>
              </a:p>
              <a:p>
                <a14:m>
                  <m:oMath xmlns:m="http://schemas.openxmlformats.org/officeDocument/2006/math">
                    <m:sSub>
                      <m:sSubPr>
                        <m:ctrlPr>
                          <a:rPr lang="en-US" sz="2800" i="1" smtClean="0">
                            <a:latin typeface="Cambria Math" panose="02040503050406030204" pitchFamily="18" charset="0"/>
                            <a:ea typeface="Cambria Math"/>
                          </a:rPr>
                        </m:ctrlPr>
                      </m:sSubPr>
                      <m:e>
                        <m:acc>
                          <m:accPr>
                            <m:chr m:val="̅"/>
                            <m:ctrlPr>
                              <a:rPr lang="en-US" sz="2800" i="1" smtClean="0">
                                <a:latin typeface="Cambria Math" panose="02040503050406030204" pitchFamily="18" charset="0"/>
                                <a:ea typeface="Cambria Math"/>
                              </a:rPr>
                            </m:ctrlPr>
                          </m:accPr>
                          <m:e>
                            <m:r>
                              <a:rPr lang="en-US" sz="2800" b="0" i="1" smtClean="0">
                                <a:latin typeface="Cambria Math"/>
                                <a:ea typeface="Cambria Math"/>
                              </a:rPr>
                              <m:t>h</m:t>
                            </m:r>
                          </m:e>
                        </m:acc>
                      </m:e>
                      <m:sub>
                        <m:r>
                          <a:rPr lang="en-US" sz="2800" b="0" i="1" smtClean="0">
                            <a:latin typeface="Cambria Math"/>
                            <a:ea typeface="Cambria Math"/>
                          </a:rPr>
                          <m:t>𝑖𝑛𝑐</m:t>
                        </m:r>
                      </m:sub>
                    </m:sSub>
                    <m:r>
                      <a:rPr lang="en-US" sz="2800" b="0" i="1" smtClean="0">
                        <a:latin typeface="Cambria Math"/>
                        <a:ea typeface="Cambria Math"/>
                      </a:rPr>
                      <m:t>=</m:t>
                    </m:r>
                    <m:acc>
                      <m:accPr>
                        <m:chr m:val="̅"/>
                        <m:ctrlPr>
                          <a:rPr lang="en-US" sz="2800" b="0" i="1" smtClean="0">
                            <a:latin typeface="Cambria Math" panose="02040503050406030204" pitchFamily="18" charset="0"/>
                            <a:ea typeface="Cambria Math"/>
                          </a:rPr>
                        </m:ctrlPr>
                      </m:accPr>
                      <m:e>
                        <m:r>
                          <a:rPr lang="en-US" sz="2800" b="0" i="1" smtClean="0">
                            <a:latin typeface="Cambria Math"/>
                            <a:ea typeface="Cambria Math"/>
                          </a:rPr>
                          <m:t>h</m:t>
                        </m:r>
                      </m:e>
                    </m:acc>
                    <m:sSup>
                      <m:sSupPr>
                        <m:ctrlPr>
                          <a:rPr lang="en-US" sz="2800" i="1" smtClean="0">
                            <a:latin typeface="Cambria Math" panose="02040503050406030204" pitchFamily="18" charset="0"/>
                            <a:ea typeface="Cambria Math"/>
                          </a:rPr>
                        </m:ctrlPr>
                      </m:sSupPr>
                      <m:e>
                        <m:d>
                          <m:dPr>
                            <m:begChr m:val="["/>
                            <m:endChr m:val="]"/>
                            <m:ctrlPr>
                              <a:rPr lang="en-US" sz="2800" i="1" smtClean="0">
                                <a:latin typeface="Cambria Math" panose="02040503050406030204" pitchFamily="18" charset="0"/>
                                <a:ea typeface="Cambria Math"/>
                              </a:rPr>
                            </m:ctrlPr>
                          </m:dPr>
                          <m:e>
                            <m:r>
                              <a:rPr lang="en-US" sz="2800" b="0" i="1" smtClean="0">
                                <a:latin typeface="Cambria Math"/>
                                <a:ea typeface="Cambria Math"/>
                              </a:rPr>
                              <m:t>𝑠𝑖𝑛</m:t>
                            </m:r>
                            <m:r>
                              <a:rPr lang="en-US" sz="2800" b="0" i="1" smtClean="0">
                                <a:latin typeface="Cambria Math"/>
                                <a:ea typeface="Cambria Math"/>
                              </a:rPr>
                              <m:t>∅</m:t>
                            </m:r>
                          </m:e>
                        </m:d>
                      </m:e>
                      <m:sup>
                        <m:r>
                          <a:rPr lang="en-US" sz="2800" b="0" i="1" smtClean="0">
                            <a:latin typeface="Cambria Math"/>
                            <a:ea typeface="Cambria Math"/>
                          </a:rPr>
                          <m:t>1</m:t>
                        </m:r>
                        <m:r>
                          <a:rPr lang="en-US" sz="2800" b="0" i="1" smtClean="0">
                            <a:latin typeface="Cambria Math"/>
                            <a:ea typeface="Cambria Math"/>
                          </a:rPr>
                          <m:t>/</m:t>
                        </m:r>
                        <m:r>
                          <a:rPr lang="en-US" sz="2800" b="0" i="1" smtClean="0">
                            <a:latin typeface="Cambria Math"/>
                            <a:ea typeface="Cambria Math"/>
                          </a:rPr>
                          <m:t>4</m:t>
                        </m:r>
                      </m:sup>
                    </m:sSup>
                  </m:oMath>
                </a14:m>
                <a:endParaRPr lang="en-US" sz="2800" dirty="0" smtClean="0">
                  <a:ea typeface="Cambria Math"/>
                </a:endParaRPr>
              </a:p>
              <a:p>
                <a:r>
                  <a:rPr lang="en-US" sz="2800" b="1" dirty="0" smtClean="0">
                    <a:solidFill>
                      <a:srgbClr val="FF0000"/>
                    </a:solidFill>
                    <a:ea typeface="Cambria Math"/>
                  </a:rPr>
                  <a:t>The relations of the vertical plate are also used for vertical  tube of d&gt;&gt;</a:t>
                </a:r>
                <a:r>
                  <a:rPr lang="en-US" sz="2800" b="1" dirty="0" smtClean="0">
                    <a:solidFill>
                      <a:srgbClr val="FF0000"/>
                    </a:solidFill>
                    <a:ea typeface="Cambria Math"/>
                    <a:sym typeface="Symbol"/>
                  </a:rPr>
                  <a:t></a:t>
                </a:r>
                <a:r>
                  <a:rPr lang="en-US" sz="2800" dirty="0" smtClean="0">
                    <a:ea typeface="Cambria Math"/>
                    <a:sym typeface="Symbol"/>
                  </a:rPr>
                  <a:t> </a:t>
                </a:r>
              </a:p>
              <a:p>
                <a:pPr marL="0" indent="0">
                  <a:buNone/>
                </a:pPr>
                <a:r>
                  <a:rPr lang="en-US" sz="2800" dirty="0" smtClean="0">
                    <a:ea typeface="Cambria Math"/>
                  </a:rPr>
                  <a:t>  </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1259" t="-955"/>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68517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lstStyle/>
              <a:p>
                <a:r>
                  <a:rPr lang="en-US" sz="2800" b="1" u="sng" dirty="0" smtClean="0">
                    <a:solidFill>
                      <a:srgbClr val="FF0000"/>
                    </a:solidFill>
                  </a:rPr>
                  <a:t>Horizontal Tubes and Spheres</a:t>
                </a:r>
              </a:p>
              <a:p>
                <a14:m>
                  <m:oMath xmlns:m="http://schemas.openxmlformats.org/officeDocument/2006/math">
                    <m:sSub>
                      <m:sSubPr>
                        <m:ctrlPr>
                          <a:rPr lang="en-US" sz="2800" i="1" smtClean="0">
                            <a:solidFill>
                              <a:schemeClr val="tx1"/>
                            </a:solidFill>
                            <a:latin typeface="Cambria Math" panose="02040503050406030204" pitchFamily="18" charset="0"/>
                          </a:rPr>
                        </m:ctrlPr>
                      </m:sSubPr>
                      <m:e>
                        <m:acc>
                          <m:accPr>
                            <m:chr m:val="̅"/>
                            <m:ctrlPr>
                              <a:rPr lang="en-US" sz="2800" i="1" smtClean="0">
                                <a:solidFill>
                                  <a:schemeClr val="tx1"/>
                                </a:solidFill>
                                <a:latin typeface="Cambria Math" panose="02040503050406030204" pitchFamily="18" charset="0"/>
                              </a:rPr>
                            </m:ctrlPr>
                          </m:accPr>
                          <m:e>
                            <m:r>
                              <a:rPr lang="en-US" sz="2800" b="0" i="1" smtClean="0">
                                <a:solidFill>
                                  <a:schemeClr val="tx1"/>
                                </a:solidFill>
                                <a:latin typeface="Cambria Math"/>
                              </a:rPr>
                              <m:t>h</m:t>
                            </m:r>
                          </m:e>
                        </m:acc>
                      </m:e>
                      <m:sub>
                        <m:r>
                          <a:rPr lang="en-US" sz="2800" b="0" i="1" smtClean="0">
                            <a:solidFill>
                              <a:schemeClr val="tx1"/>
                            </a:solidFill>
                            <a:latin typeface="Cambria Math"/>
                          </a:rPr>
                          <m:t>h</m:t>
                        </m:r>
                      </m:sub>
                    </m:sSub>
                    <m:r>
                      <a:rPr lang="en-US" sz="2800" b="0" i="1" smtClean="0">
                        <a:solidFill>
                          <a:schemeClr val="tx1"/>
                        </a:solidFill>
                        <a:latin typeface="Cambria Math"/>
                      </a:rPr>
                      <m:t>=</m:t>
                    </m:r>
                    <m:r>
                      <a:rPr lang="en-US" sz="2800" b="0" i="1" smtClean="0">
                        <a:solidFill>
                          <a:schemeClr val="tx1"/>
                        </a:solidFill>
                        <a:latin typeface="Cambria Math"/>
                      </a:rPr>
                      <m:t>0</m:t>
                    </m:r>
                    <m:r>
                      <a:rPr lang="en-US" sz="2800" b="0" i="1" smtClean="0">
                        <a:solidFill>
                          <a:schemeClr val="tx1"/>
                        </a:solidFill>
                        <a:latin typeface="Cambria Math"/>
                      </a:rPr>
                      <m:t>.</m:t>
                    </m:r>
                    <m:r>
                      <a:rPr lang="en-US" sz="2800" b="0" i="1" smtClean="0">
                        <a:solidFill>
                          <a:schemeClr val="tx1"/>
                        </a:solidFill>
                        <a:latin typeface="Cambria Math"/>
                      </a:rPr>
                      <m:t>729</m:t>
                    </m:r>
                    <m:sSup>
                      <m:sSupPr>
                        <m:ctrlPr>
                          <a:rPr lang="en-US" sz="2800" b="0" i="1" smtClean="0">
                            <a:solidFill>
                              <a:schemeClr val="tx1"/>
                            </a:solidFill>
                            <a:latin typeface="Cambria Math" panose="02040503050406030204" pitchFamily="18" charset="0"/>
                          </a:rPr>
                        </m:ctrlPr>
                      </m:sSupPr>
                      <m:e>
                        <m:d>
                          <m:dPr>
                            <m:begChr m:val="["/>
                            <m:endChr m:val="]"/>
                            <m:ctrlPr>
                              <a:rPr lang="en-US" sz="2800" b="0" i="1" smtClean="0">
                                <a:solidFill>
                                  <a:schemeClr val="tx1"/>
                                </a:solidFill>
                                <a:latin typeface="Cambria Math" panose="02040503050406030204" pitchFamily="18" charset="0"/>
                              </a:rPr>
                            </m:ctrlPr>
                          </m:dPr>
                          <m:e>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a:rPr>
                                  <m:t>𝑔</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a:ea typeface="Cambria Math"/>
                                      </a:rPr>
                                      <m:t>𝜌</m:t>
                                    </m:r>
                                  </m:e>
                                  <m:sub>
                                    <m:r>
                                      <a:rPr lang="en-US" sz="2800" b="0" i="1" smtClean="0">
                                        <a:solidFill>
                                          <a:schemeClr val="tx1"/>
                                        </a:solidFill>
                                        <a:latin typeface="Cambria Math"/>
                                      </a:rPr>
                                      <m:t>𝑓</m:t>
                                    </m:r>
                                  </m:sub>
                                </m:sSub>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a:ea typeface="Cambria Math"/>
                                          </a:rPr>
                                          <m:t>𝜌</m:t>
                                        </m:r>
                                      </m:e>
                                      <m:sub>
                                        <m:r>
                                          <a:rPr lang="en-US" sz="2800" b="0" i="1" smtClean="0">
                                            <a:solidFill>
                                              <a:schemeClr val="tx1"/>
                                            </a:solidFill>
                                            <a:latin typeface="Cambria Math"/>
                                          </a:rPr>
                                          <m:t>𝑓</m:t>
                                        </m:r>
                                      </m:sub>
                                    </m:sSub>
                                    <m:r>
                                      <a:rPr lang="en-US" sz="2800" b="0" i="1" smtClean="0">
                                        <a:solidFill>
                                          <a:schemeClr val="tx1"/>
                                        </a:solidFill>
                                        <a:latin typeface="Cambria Math"/>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a:ea typeface="Cambria Math"/>
                                          </a:rPr>
                                          <m:t>𝜌</m:t>
                                        </m:r>
                                      </m:e>
                                      <m:sub>
                                        <m:r>
                                          <a:rPr lang="en-US" sz="2800" b="0" i="1" smtClean="0">
                                            <a:solidFill>
                                              <a:schemeClr val="tx1"/>
                                            </a:solidFill>
                                            <a:latin typeface="Cambria Math"/>
                                          </a:rPr>
                                          <m:t>𝑣</m:t>
                                        </m:r>
                                      </m:sub>
                                    </m:sSub>
                                  </m:e>
                                </m:d>
                                <m:sSup>
                                  <m:sSupPr>
                                    <m:ctrlPr>
                                      <a:rPr lang="en-US" sz="2800" b="0" i="1" smtClean="0">
                                        <a:solidFill>
                                          <a:schemeClr val="tx1"/>
                                        </a:solidFill>
                                        <a:latin typeface="Cambria Math" panose="02040503050406030204" pitchFamily="18" charset="0"/>
                                      </a:rPr>
                                    </m:ctrlPr>
                                  </m:sSup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a:rPr>
                                          <m:t>h</m:t>
                                        </m:r>
                                      </m:e>
                                      <m:sub>
                                        <m:r>
                                          <a:rPr lang="en-US" sz="2800" b="0" i="1" smtClean="0">
                                            <a:solidFill>
                                              <a:schemeClr val="tx1"/>
                                            </a:solidFill>
                                            <a:latin typeface="Cambria Math"/>
                                          </a:rPr>
                                          <m:t>𝑓𝑔</m:t>
                                        </m:r>
                                      </m:sub>
                                    </m:sSub>
                                  </m:e>
                                  <m:sup>
                                    <m:r>
                                      <a:rPr lang="en-US" sz="2800" b="0" i="1" smtClean="0">
                                        <a:solidFill>
                                          <a:schemeClr val="tx1"/>
                                        </a:solidFill>
                                        <a:latin typeface="Cambria Math"/>
                                      </a:rPr>
                                      <m:t>∗</m:t>
                                    </m:r>
                                  </m:sup>
                                </m:sSup>
                                <m:sSup>
                                  <m:sSupPr>
                                    <m:ctrlPr>
                                      <a:rPr lang="en-US" sz="2800" b="0" i="1" smtClean="0">
                                        <a:solidFill>
                                          <a:schemeClr val="tx1"/>
                                        </a:solidFill>
                                        <a:latin typeface="Cambria Math" panose="02040503050406030204" pitchFamily="18" charset="0"/>
                                      </a:rPr>
                                    </m:ctrlPr>
                                  </m:sSup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a:rPr>
                                          <m:t>𝑘</m:t>
                                        </m:r>
                                      </m:e>
                                      <m:sub>
                                        <m:r>
                                          <a:rPr lang="en-US" sz="2800" b="0" i="1" smtClean="0">
                                            <a:solidFill>
                                              <a:schemeClr val="tx1"/>
                                            </a:solidFill>
                                            <a:latin typeface="Cambria Math"/>
                                          </a:rPr>
                                          <m:t>𝑓</m:t>
                                        </m:r>
                                      </m:sub>
                                    </m:sSub>
                                  </m:e>
                                  <m:sup>
                                    <m:r>
                                      <a:rPr lang="en-US" sz="2800" b="0" i="1" smtClean="0">
                                        <a:solidFill>
                                          <a:schemeClr val="tx1"/>
                                        </a:solidFill>
                                        <a:latin typeface="Cambria Math"/>
                                      </a:rPr>
                                      <m:t>3</m:t>
                                    </m:r>
                                  </m:sup>
                                </m:sSup>
                              </m:num>
                              <m:den>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a:ea typeface="Cambria Math"/>
                                      </a:rPr>
                                      <m:t>𝜇</m:t>
                                    </m:r>
                                  </m:e>
                                  <m:sub>
                                    <m:r>
                                      <a:rPr lang="en-US" sz="2800" b="0" i="1" smtClean="0">
                                        <a:solidFill>
                                          <a:schemeClr val="tx1"/>
                                        </a:solidFill>
                                        <a:latin typeface="Cambria Math"/>
                                      </a:rPr>
                                      <m:t>𝑓</m:t>
                                    </m:r>
                                  </m:sub>
                                </m:sSub>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a:rPr>
                                          <m:t>𝑇</m:t>
                                        </m:r>
                                      </m:e>
                                      <m:sub>
                                        <m:r>
                                          <a:rPr lang="en-US" sz="2800" b="0" i="1" smtClean="0">
                                            <a:solidFill>
                                              <a:schemeClr val="tx1"/>
                                            </a:solidFill>
                                            <a:latin typeface="Cambria Math"/>
                                          </a:rPr>
                                          <m:t>𝑠𝑎𝑡</m:t>
                                        </m:r>
                                      </m:sub>
                                    </m:sSub>
                                    <m:r>
                                      <a:rPr lang="en-US" sz="2800" b="0" i="1" smtClean="0">
                                        <a:solidFill>
                                          <a:schemeClr val="tx1"/>
                                        </a:solidFill>
                                        <a:latin typeface="Cambria Math"/>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a:rPr>
                                          <m:t>𝑇</m:t>
                                        </m:r>
                                      </m:e>
                                      <m:sub>
                                        <m:r>
                                          <a:rPr lang="en-US" sz="2800" b="0" i="1" smtClean="0">
                                            <a:solidFill>
                                              <a:schemeClr val="tx1"/>
                                            </a:solidFill>
                                            <a:latin typeface="Cambria Math"/>
                                          </a:rPr>
                                          <m:t>𝑤</m:t>
                                        </m:r>
                                      </m:sub>
                                    </m:sSub>
                                  </m:e>
                                </m:d>
                                <m:r>
                                  <a:rPr lang="en-US" sz="2800" b="0" i="1" smtClean="0">
                                    <a:solidFill>
                                      <a:schemeClr val="tx1"/>
                                    </a:solidFill>
                                    <a:latin typeface="Cambria Math"/>
                                  </a:rPr>
                                  <m:t>𝐷</m:t>
                                </m:r>
                              </m:den>
                            </m:f>
                          </m:e>
                        </m:d>
                      </m:e>
                      <m:sup>
                        <m:r>
                          <a:rPr lang="en-US" sz="2800" b="0" i="1" smtClean="0">
                            <a:solidFill>
                              <a:schemeClr val="tx1"/>
                            </a:solidFill>
                            <a:latin typeface="Cambria Math"/>
                          </a:rPr>
                          <m:t>1</m:t>
                        </m:r>
                        <m:r>
                          <a:rPr lang="en-US" sz="2800" b="0" i="1" smtClean="0">
                            <a:solidFill>
                              <a:schemeClr val="tx1"/>
                            </a:solidFill>
                            <a:latin typeface="Cambria Math"/>
                          </a:rPr>
                          <m:t>/</m:t>
                        </m:r>
                        <m:r>
                          <a:rPr lang="en-US" sz="2800" b="0" i="1" smtClean="0">
                            <a:solidFill>
                              <a:schemeClr val="tx1"/>
                            </a:solidFill>
                            <a:latin typeface="Cambria Math"/>
                          </a:rPr>
                          <m:t>4</m:t>
                        </m:r>
                      </m:sup>
                    </m:sSup>
                  </m:oMath>
                </a14:m>
                <a:r>
                  <a:rPr lang="en-US" sz="2800" dirty="0" smtClean="0">
                    <a:solidFill>
                      <a:srgbClr val="FF0000"/>
                    </a:solidFill>
                  </a:rPr>
                  <a:t>                     (16)</a:t>
                </a:r>
              </a:p>
              <a:p>
                <a:r>
                  <a:rPr lang="en-US" sz="2800" b="1" u="sng" dirty="0">
                    <a:solidFill>
                      <a:srgbClr val="FF0000"/>
                    </a:solidFill>
                  </a:rPr>
                  <a:t>Horizontal Tube </a:t>
                </a:r>
                <a:r>
                  <a:rPr lang="en-US" sz="2800" b="1" u="sng" dirty="0" smtClean="0">
                    <a:solidFill>
                      <a:srgbClr val="FF0000"/>
                    </a:solidFill>
                  </a:rPr>
                  <a:t>Banks</a:t>
                </a:r>
              </a:p>
              <a:p>
                <a14:m>
                  <m:oMath xmlns:m="http://schemas.openxmlformats.org/officeDocument/2006/math">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a:rPr>
                              <m:t>h</m:t>
                            </m:r>
                          </m:e>
                        </m:acc>
                      </m:e>
                      <m:sub>
                        <m:r>
                          <a:rPr lang="en-US" sz="2800" i="1">
                            <a:latin typeface="Cambria Math"/>
                          </a:rPr>
                          <m:t>h</m:t>
                        </m:r>
                        <m:r>
                          <a:rPr lang="en-US" sz="2800" b="0" i="1" smtClean="0">
                            <a:latin typeface="Cambria Math"/>
                          </a:rPr>
                          <m:t>𝑏</m:t>
                        </m:r>
                      </m:sub>
                    </m:sSub>
                    <m:r>
                      <a:rPr lang="en-US" sz="2800" i="1">
                        <a:latin typeface="Cambria Math"/>
                      </a:rPr>
                      <m:t>=</m:t>
                    </m:r>
                    <m:r>
                      <a:rPr lang="en-US" sz="2800" i="1">
                        <a:latin typeface="Cambria Math"/>
                      </a:rPr>
                      <m:t>0</m:t>
                    </m:r>
                    <m:r>
                      <a:rPr lang="en-US" sz="2800" i="1">
                        <a:latin typeface="Cambria Math"/>
                      </a:rPr>
                      <m:t>.</m:t>
                    </m:r>
                    <m:r>
                      <a:rPr lang="en-US" sz="2800" i="1">
                        <a:latin typeface="Cambria Math"/>
                      </a:rPr>
                      <m:t>729</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𝑔</m:t>
                                </m:r>
                                <m:sSub>
                                  <m:sSubPr>
                                    <m:ctrlPr>
                                      <a:rPr lang="en-US" sz="2800" i="1">
                                        <a:latin typeface="Cambria Math" panose="02040503050406030204" pitchFamily="18" charset="0"/>
                                      </a:rPr>
                                    </m:ctrlPr>
                                  </m:sSubPr>
                                  <m:e>
                                    <m:r>
                                      <a:rPr lang="en-US" sz="2800" i="1">
                                        <a:latin typeface="Cambria Math"/>
                                        <a:ea typeface="Cambria Math"/>
                                      </a:rPr>
                                      <m:t>𝜌</m:t>
                                    </m:r>
                                  </m:e>
                                  <m:sub>
                                    <m:r>
                                      <a:rPr lang="en-US" sz="2800" i="1">
                                        <a:latin typeface="Cambria Math"/>
                                      </a:rPr>
                                      <m:t>𝑓</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a:ea typeface="Cambria Math"/>
                                          </a:rPr>
                                          <m:t>𝜌</m:t>
                                        </m:r>
                                      </m:e>
                                      <m:sub>
                                        <m:r>
                                          <a:rPr lang="en-US" sz="2800" i="1">
                                            <a:latin typeface="Cambria Math"/>
                                          </a:rPr>
                                          <m:t>𝑓</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ea typeface="Cambria Math"/>
                                          </a:rPr>
                                          <m:t>𝜌</m:t>
                                        </m:r>
                                      </m:e>
                                      <m:sub>
                                        <m:r>
                                          <a:rPr lang="en-US" sz="2800" i="1">
                                            <a:latin typeface="Cambria Math"/>
                                          </a:rPr>
                                          <m:t>𝑣</m:t>
                                        </m:r>
                                      </m:sub>
                                    </m:sSub>
                                  </m:e>
                                </m:d>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a:rPr>
                                          <m:t>h</m:t>
                                        </m:r>
                                      </m:e>
                                      <m:sub>
                                        <m:r>
                                          <a:rPr lang="en-US" sz="2800" i="1">
                                            <a:latin typeface="Cambria Math"/>
                                          </a:rPr>
                                          <m:t>𝑓𝑔</m:t>
                                        </m:r>
                                      </m:sub>
                                    </m:sSub>
                                  </m:e>
                                  <m:sup>
                                    <m:r>
                                      <a:rPr lang="en-US" sz="2800" i="1">
                                        <a:latin typeface="Cambria Math"/>
                                      </a:rPr>
                                      <m:t>∗</m:t>
                                    </m:r>
                                  </m:sup>
                                </m:sSup>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a:rPr>
                                          <m:t>𝑘</m:t>
                                        </m:r>
                                      </m:e>
                                      <m:sub>
                                        <m:r>
                                          <a:rPr lang="en-US" sz="2800" i="1">
                                            <a:latin typeface="Cambria Math"/>
                                          </a:rPr>
                                          <m:t>𝑓</m:t>
                                        </m:r>
                                      </m:sub>
                                    </m:sSub>
                                  </m:e>
                                  <m:sup>
                                    <m:r>
                                      <a:rPr lang="en-US" sz="2800" i="1">
                                        <a:latin typeface="Cambria Math"/>
                                      </a:rPr>
                                      <m:t>3</m:t>
                                    </m:r>
                                  </m:sup>
                                </m:sSup>
                              </m:num>
                              <m:den>
                                <m:sSub>
                                  <m:sSubPr>
                                    <m:ctrlPr>
                                      <a:rPr lang="en-US" sz="2800" i="1">
                                        <a:latin typeface="Cambria Math" panose="02040503050406030204" pitchFamily="18" charset="0"/>
                                      </a:rPr>
                                    </m:ctrlPr>
                                  </m:sSubPr>
                                  <m:e>
                                    <m:r>
                                      <a:rPr lang="en-US" sz="2800" i="1">
                                        <a:latin typeface="Cambria Math"/>
                                        <a:ea typeface="Cambria Math"/>
                                      </a:rPr>
                                      <m:t>𝜇</m:t>
                                    </m:r>
                                  </m:e>
                                  <m:sub>
                                    <m:r>
                                      <a:rPr lang="en-US" sz="2800" i="1">
                                        <a:latin typeface="Cambria Math"/>
                                      </a:rPr>
                                      <m:t>𝑓</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a:rPr>
                                          <m:t>𝑇</m:t>
                                        </m:r>
                                      </m:e>
                                      <m:sub>
                                        <m:r>
                                          <a:rPr lang="en-US" sz="2800" i="1">
                                            <a:latin typeface="Cambria Math"/>
                                          </a:rPr>
                                          <m:t>𝑠𝑎𝑡</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𝑇</m:t>
                                        </m:r>
                                      </m:e>
                                      <m:sub>
                                        <m:r>
                                          <a:rPr lang="en-US" sz="2800" i="1">
                                            <a:latin typeface="Cambria Math"/>
                                          </a:rPr>
                                          <m:t>𝑤</m:t>
                                        </m:r>
                                      </m:sub>
                                    </m:sSub>
                                  </m:e>
                                </m:d>
                                <m:r>
                                  <a:rPr lang="en-US" sz="2800" b="0" i="1" smtClean="0">
                                    <a:latin typeface="Cambria Math"/>
                                  </a:rPr>
                                  <m:t>𝑁</m:t>
                                </m:r>
                                <m:r>
                                  <a:rPr lang="en-US" sz="2800" i="1">
                                    <a:latin typeface="Cambria Math"/>
                                  </a:rPr>
                                  <m:t>𝐷</m:t>
                                </m:r>
                              </m:den>
                            </m:f>
                          </m:e>
                        </m:d>
                      </m:e>
                      <m:sup>
                        <m:r>
                          <a:rPr lang="en-US" sz="2800" i="1">
                            <a:latin typeface="Cambria Math"/>
                          </a:rPr>
                          <m:t>1</m:t>
                        </m:r>
                        <m:r>
                          <a:rPr lang="en-US" sz="2800" i="1">
                            <a:latin typeface="Cambria Math"/>
                          </a:rPr>
                          <m:t>/</m:t>
                        </m:r>
                        <m:r>
                          <a:rPr lang="en-US" sz="2800" i="1">
                            <a:latin typeface="Cambria Math"/>
                          </a:rPr>
                          <m:t>4</m:t>
                        </m:r>
                      </m:sup>
                    </m:sSup>
                  </m:oMath>
                </a14:m>
                <a:endParaRPr lang="en-US" sz="2800" i="1" dirty="0" smtClean="0">
                  <a:latin typeface="Cambria Math"/>
                </a:endParaRPr>
              </a:p>
              <a:p>
                <a:pPr marL="0" indent="0">
                  <a:buNone/>
                </a:pPr>
                <a:r>
                  <a:rPr lang="en-US" sz="2800" b="0" dirty="0" smtClean="0"/>
                  <a:t>              </a:t>
                </a:r>
                <a14:m>
                  <m:oMath xmlns:m="http://schemas.openxmlformats.org/officeDocument/2006/math">
                    <m:r>
                      <a:rPr lang="en-US" sz="2800" b="0" i="1" smtClean="0">
                        <a:latin typeface="Cambria Math"/>
                      </a:rPr>
                      <m:t>=</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a:rPr>
                              <m:t>h</m:t>
                            </m:r>
                          </m:e>
                        </m:acc>
                      </m:e>
                      <m:sub>
                        <m:r>
                          <a:rPr lang="en-US" sz="2800" b="0" i="1" smtClean="0">
                            <a:latin typeface="Cambria Math"/>
                          </a:rPr>
                          <m:t>h</m:t>
                        </m:r>
                      </m:sub>
                    </m:sSub>
                    <m:r>
                      <a:rPr lang="en-US" sz="2800" b="0" i="1" smtClean="0">
                        <a:latin typeface="Cambria Math"/>
                      </a:rPr>
                      <m:t>/</m:t>
                    </m:r>
                    <m:sSup>
                      <m:sSupPr>
                        <m:ctrlPr>
                          <a:rPr lang="en-US" sz="2800" b="0" i="1" smtClean="0">
                            <a:latin typeface="Cambria Math" panose="02040503050406030204" pitchFamily="18" charset="0"/>
                          </a:rPr>
                        </m:ctrlPr>
                      </m:sSupPr>
                      <m:e>
                        <m:r>
                          <a:rPr lang="en-US" sz="2800" b="0" i="1" smtClean="0">
                            <a:latin typeface="Cambria Math"/>
                          </a:rPr>
                          <m:t>𝑁</m:t>
                        </m:r>
                      </m:e>
                      <m:sup>
                        <m:r>
                          <a:rPr lang="en-US" sz="2800" b="0" i="1" smtClean="0">
                            <a:latin typeface="Cambria Math"/>
                          </a:rPr>
                          <m:t>1</m:t>
                        </m:r>
                        <m:r>
                          <a:rPr lang="en-US" sz="2800" b="0" i="1" smtClean="0">
                            <a:latin typeface="Cambria Math"/>
                          </a:rPr>
                          <m:t>/</m:t>
                        </m:r>
                        <m:r>
                          <a:rPr lang="en-US" sz="2800" b="0" i="1" smtClean="0">
                            <a:latin typeface="Cambria Math"/>
                          </a:rPr>
                          <m:t>4</m:t>
                        </m:r>
                      </m:sup>
                    </m:sSup>
                  </m:oMath>
                </a14:m>
                <a:r>
                  <a:rPr lang="en-US" sz="2800" dirty="0" smtClean="0"/>
                  <a:t>                (17)</a:t>
                </a:r>
              </a:p>
              <a:p>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1259" t="-955"/>
                </a:stretch>
              </a:blipFill>
            </p:spPr>
            <p:txBody>
              <a:bodyPr/>
              <a:lstStyle/>
              <a:p>
                <a:r>
                  <a:rPr lang="en-US">
                    <a:noFill/>
                  </a:rPr>
                  <a:t> </a:t>
                </a:r>
              </a:p>
            </p:txBody>
          </p:sp>
        </mc:Fallback>
      </mc:AlternateContent>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887" y="2133600"/>
            <a:ext cx="10382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45082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04800"/>
                <a:ext cx="8229600" cy="5821363"/>
              </a:xfrm>
            </p:spPr>
            <p:txBody>
              <a:bodyPr>
                <a:normAutofit lnSpcReduction="10000"/>
              </a:bodyPr>
              <a:lstStyle/>
              <a:p>
                <a:pPr algn="just"/>
                <a:r>
                  <a:rPr lang="en-US" dirty="0" smtClean="0">
                    <a:solidFill>
                      <a:schemeClr val="accent1"/>
                    </a:solidFill>
                  </a:rPr>
                  <a:t>Condensation</a:t>
                </a:r>
                <a:r>
                  <a:rPr lang="en-US" dirty="0"/>
                  <a:t>: The liquid film starts forming at the top of the plate and flows downward </a:t>
                </a:r>
                <a:r>
                  <a:rPr lang="en-US" dirty="0" smtClean="0"/>
                  <a:t>under </a:t>
                </a:r>
                <a:r>
                  <a:rPr lang="en-US" dirty="0"/>
                  <a:t>the influence of </a:t>
                </a:r>
                <a:r>
                  <a:rPr lang="en-US" dirty="0" smtClean="0"/>
                  <a:t>gravity.</a:t>
                </a:r>
              </a:p>
              <a:p>
                <a:pPr algn="just"/>
                <a:r>
                  <a:rPr lang="en-US" dirty="0"/>
                  <a:t>. The thickness of the </a:t>
                </a:r>
                <a:r>
                  <a:rPr lang="en-US" dirty="0" smtClean="0"/>
                  <a:t>film</a:t>
                </a:r>
              </a:p>
              <a:p>
                <a:pPr marL="0" indent="0" algn="just">
                  <a:buNone/>
                </a:pPr>
                <a:r>
                  <a:rPr lang="en-US" dirty="0" smtClean="0"/>
                  <a:t> </a:t>
                </a:r>
                <a14:m>
                  <m:oMath xmlns:m="http://schemas.openxmlformats.org/officeDocument/2006/math">
                    <m:r>
                      <a:rPr lang="en-US" i="1" smtClean="0">
                        <a:latin typeface="Cambria Math"/>
                        <a:ea typeface="Cambria Math"/>
                      </a:rPr>
                      <m:t>𝛿</m:t>
                    </m:r>
                  </m:oMath>
                </a14:m>
                <a:r>
                  <a:rPr lang="en-US" dirty="0" smtClean="0"/>
                  <a:t> </a:t>
                </a:r>
                <a:r>
                  <a:rPr lang="en-US" dirty="0"/>
                  <a:t>increases in the flow </a:t>
                </a:r>
                <a:endParaRPr lang="en-US" dirty="0" smtClean="0"/>
              </a:p>
              <a:p>
                <a:pPr marL="0" indent="0" algn="just">
                  <a:buNone/>
                </a:pPr>
                <a:r>
                  <a:rPr lang="en-US" dirty="0" smtClean="0"/>
                  <a:t>direction </a:t>
                </a:r>
                <a:r>
                  <a:rPr lang="en-US" dirty="0"/>
                  <a:t>x because of </a:t>
                </a:r>
                <a:endParaRPr lang="en-US" dirty="0" smtClean="0"/>
              </a:p>
              <a:p>
                <a:pPr marL="0" indent="0" algn="just">
                  <a:buNone/>
                </a:pPr>
                <a:r>
                  <a:rPr lang="en-US" dirty="0" smtClean="0"/>
                  <a:t>continued </a:t>
                </a:r>
                <a:r>
                  <a:rPr lang="en-US" dirty="0"/>
                  <a:t>condensation </a:t>
                </a:r>
                <a:r>
                  <a:rPr lang="en-US" dirty="0" smtClean="0"/>
                  <a:t>at</a:t>
                </a:r>
              </a:p>
              <a:p>
                <a:pPr marL="0" indent="0" algn="just">
                  <a:buNone/>
                </a:pPr>
                <a:r>
                  <a:rPr lang="en-US" dirty="0" smtClean="0"/>
                  <a:t> </a:t>
                </a:r>
                <a:r>
                  <a:rPr lang="en-US" dirty="0"/>
                  <a:t>the liquid–vapor </a:t>
                </a:r>
                <a:r>
                  <a:rPr lang="en-US" dirty="0" smtClean="0"/>
                  <a:t>interface</a:t>
                </a:r>
              </a:p>
              <a:p>
                <a:pPr marL="0" indent="0" algn="just">
                  <a:buNone/>
                </a:pPr>
                <a:r>
                  <a:rPr lang="en-US" dirty="0" smtClean="0"/>
                  <a:t>Heat released in condensation </a:t>
                </a:r>
              </a:p>
              <a:p>
                <a:pPr marL="0" indent="0" algn="just">
                  <a:buNone/>
                </a:pPr>
                <a:r>
                  <a:rPr lang="en-US" dirty="0" smtClean="0"/>
                  <a:t>Is equal to latent heat of </a:t>
                </a:r>
              </a:p>
              <a:p>
                <a:pPr marL="0" indent="0" algn="just">
                  <a:buNone/>
                </a:pPr>
                <a:r>
                  <a:rPr lang="en-US" dirty="0" smtClean="0"/>
                  <a:t>Evaporation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𝑓𝑔</m:t>
                        </m:r>
                      </m:sub>
                    </m:sSub>
                  </m:oMath>
                </a14:m>
                <a:r>
                  <a:rPr lang="en-US" dirty="0" smtClean="0"/>
                  <a:t>(kJ/kg)</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04800"/>
                <a:ext cx="8229600" cy="5821363"/>
              </a:xfrm>
              <a:blipFill rotWithShape="1">
                <a:blip r:embed="rId2"/>
                <a:stretch>
                  <a:fillRect l="-1852" t="-2199" r="-1852" b="-1780"/>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0"/>
            <a:ext cx="27622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49831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228600"/>
                <a:ext cx="8001000" cy="6172200"/>
              </a:xfrm>
            </p:spPr>
            <p:txBody>
              <a:bodyPr>
                <a:normAutofit/>
              </a:bodyPr>
              <a:lstStyle/>
              <a:p>
                <a:pPr algn="just"/>
                <a:r>
                  <a:rPr lang="en-US" sz="2800" dirty="0" smtClean="0"/>
                  <a:t>The heat is </a:t>
                </a:r>
                <a:r>
                  <a:rPr lang="en-US" sz="2800" dirty="0"/>
                  <a:t>transferred through the film to the plate surface at </a:t>
                </a:r>
                <a:r>
                  <a:rPr lang="en-US" sz="2800" dirty="0" smtClean="0"/>
                  <a:t>temperature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𝑤</m:t>
                        </m:r>
                      </m:sub>
                    </m:sSub>
                  </m:oMath>
                </a14:m>
                <a:r>
                  <a:rPr lang="en-US" sz="2800" dirty="0" smtClean="0"/>
                  <a:t>. </a:t>
                </a:r>
                <a:r>
                  <a:rPr lang="en-US" sz="2800" dirty="0"/>
                  <a:t>Note that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𝑤</m:t>
                        </m:r>
                      </m:sub>
                    </m:sSub>
                  </m:oMath>
                </a14:m>
                <a:r>
                  <a:rPr lang="en-US" sz="2800" dirty="0" smtClean="0"/>
                  <a:t> </a:t>
                </a:r>
                <a:r>
                  <a:rPr lang="en-US" sz="2800" dirty="0"/>
                  <a:t>must be below the saturation temperature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𝑠𝑎𝑡</m:t>
                        </m:r>
                      </m:sub>
                    </m:sSub>
                  </m:oMath>
                </a14:m>
                <a:r>
                  <a:rPr lang="en-US" sz="2800" dirty="0" smtClean="0"/>
                  <a:t> </a:t>
                </a:r>
                <a:r>
                  <a:rPr lang="en-US" sz="2800" dirty="0"/>
                  <a:t>of the vapor for condensation to </a:t>
                </a:r>
                <a:r>
                  <a:rPr lang="en-US" sz="2800" dirty="0" smtClean="0"/>
                  <a:t>occur.</a:t>
                </a:r>
              </a:p>
              <a:p>
                <a:pPr algn="just"/>
                <a:r>
                  <a:rPr lang="en-US" sz="2800" dirty="0"/>
                  <a:t>Typical velocity and temperature profiles of the condensate are also given in </a:t>
                </a:r>
                <a:r>
                  <a:rPr lang="en-US" sz="2800" dirty="0" smtClean="0"/>
                  <a:t>Fig.1</a:t>
                </a:r>
                <a:r>
                  <a:rPr lang="en-US" sz="2800" dirty="0"/>
                  <a:t>. Note that the velocity of the condensate at the wall is zero because of the “no-slip” condition and reaches a maximum at the liquid–vapor interface. The temperature of the condensate is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𝑠𝑎𝑡</m:t>
                        </m:r>
                      </m:sub>
                    </m:sSub>
                  </m:oMath>
                </a14:m>
                <a:r>
                  <a:rPr lang="en-US" sz="2800" dirty="0" smtClean="0"/>
                  <a:t> </a:t>
                </a:r>
                <a:r>
                  <a:rPr lang="en-US" sz="2800" dirty="0"/>
                  <a:t>at the interface and decreases gradually to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m:t>
                        </m:r>
                      </m:sub>
                    </m:sSub>
                  </m:oMath>
                </a14:m>
                <a:r>
                  <a:rPr lang="en-US" sz="2800" dirty="0" smtClean="0"/>
                  <a:t> </a:t>
                </a:r>
                <a:r>
                  <a:rPr lang="en-US" sz="2800" dirty="0"/>
                  <a:t>at the wall.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228600"/>
                <a:ext cx="8001000" cy="6172200"/>
              </a:xfrm>
              <a:blipFill>
                <a:blip r:embed="rId2"/>
                <a:stretch>
                  <a:fillRect l="-1372" t="-988" r="-1524"/>
                </a:stretch>
              </a:blipFill>
            </p:spPr>
            <p:txBody>
              <a:bodyPr/>
              <a:lstStyle/>
              <a:p>
                <a:r>
                  <a:rPr lang="ar-IQ">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425962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normAutofit fontScale="92500" lnSpcReduction="20000"/>
              </a:bodyPr>
              <a:lstStyle/>
              <a:p>
                <a:pPr algn="just"/>
                <a:r>
                  <a:rPr lang="en-US" sz="2800" dirty="0" smtClean="0"/>
                  <a:t>heat transfer in condensation also depends on whether the condensate flow is laminar or turbulent. Again the criterion for the flow regime is provided by the Reynolds number, which is defined as</a:t>
                </a:r>
              </a:p>
              <a:p>
                <a:pPr algn="just"/>
                <a:r>
                  <a:rPr lang="en-US" sz="2800" dirty="0"/>
                  <a:t> </a:t>
                </a:r>
                <a:r>
                  <a:rPr lang="en-US" sz="2800" dirty="0" smtClean="0"/>
                  <a:t> </a:t>
                </a:r>
                <a14:m>
                  <m:oMath xmlns:m="http://schemas.openxmlformats.org/officeDocument/2006/math">
                    <m:r>
                      <a:rPr lang="en-US" sz="2800" b="0" i="1" smtClean="0">
                        <a:latin typeface="Cambria Math"/>
                      </a:rPr>
                      <m:t>𝑅𝑒</m:t>
                    </m:r>
                    <m:r>
                      <a:rPr lang="en-US" sz="2800" b="0" i="1" smtClean="0">
                        <a:latin typeface="Cambria Math"/>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a:rPr>
                              <m:t>𝐷</m:t>
                            </m:r>
                          </m:e>
                          <m:sub>
                            <m:r>
                              <a:rPr lang="en-US" sz="2800" b="0" i="1" smtClean="0">
                                <a:latin typeface="Cambria Math"/>
                              </a:rPr>
                              <m:t>h</m:t>
                            </m:r>
                          </m:sub>
                        </m:sSub>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𝑓</m:t>
                            </m:r>
                          </m:sub>
                        </m:sSub>
                        <m:sSub>
                          <m:sSubPr>
                            <m:ctrlPr>
                              <a:rPr lang="en-US" sz="2800" b="0" i="1" smtClean="0">
                                <a:latin typeface="Cambria Math" panose="02040503050406030204" pitchFamily="18" charset="0"/>
                              </a:rPr>
                            </m:ctrlPr>
                          </m:sSubPr>
                          <m:e>
                            <m:r>
                              <a:rPr lang="en-US" sz="2800" b="0" i="1" smtClean="0">
                                <a:latin typeface="Cambria Math"/>
                              </a:rPr>
                              <m:t>𝑉</m:t>
                            </m:r>
                          </m:e>
                          <m:sub>
                            <m:r>
                              <a:rPr lang="en-US" sz="2800" b="0" i="1" smtClean="0">
                                <a:latin typeface="Cambria Math"/>
                              </a:rPr>
                              <m:t>𝑓</m:t>
                            </m:r>
                          </m:sub>
                        </m:sSub>
                      </m:num>
                      <m:den>
                        <m:sSub>
                          <m:sSubPr>
                            <m:ctrlPr>
                              <a:rPr lang="en-US" sz="2800" b="0" i="1" smtClean="0">
                                <a:latin typeface="Cambria Math" panose="02040503050406030204" pitchFamily="18" charset="0"/>
                              </a:rPr>
                            </m:ctrlPr>
                          </m:sSubPr>
                          <m:e>
                            <m:r>
                              <a:rPr lang="en-US" sz="2800" b="0" i="1" smtClean="0">
                                <a:latin typeface="Cambria Math"/>
                                <a:ea typeface="Cambria Math"/>
                              </a:rPr>
                              <m:t>𝜇</m:t>
                            </m:r>
                          </m:e>
                          <m:sub>
                            <m:r>
                              <a:rPr lang="en-US" sz="2800" b="0" i="1" smtClean="0">
                                <a:latin typeface="Cambria Math"/>
                              </a:rPr>
                              <m:t>𝑓</m:t>
                            </m:r>
                          </m:sub>
                        </m:sSub>
                      </m:den>
                    </m:f>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4</m:t>
                        </m:r>
                        <m:sSub>
                          <m:sSubPr>
                            <m:ctrlPr>
                              <a:rPr lang="en-US" sz="2800" b="0" i="1" smtClean="0">
                                <a:latin typeface="Cambria Math" panose="02040503050406030204" pitchFamily="18" charset="0"/>
                              </a:rPr>
                            </m:ctrlPr>
                          </m:sSubPr>
                          <m:e>
                            <m:r>
                              <a:rPr lang="en-US" sz="2800" b="0" i="1" smtClean="0">
                                <a:latin typeface="Cambria Math"/>
                              </a:rPr>
                              <m:t>𝐴</m:t>
                            </m:r>
                          </m:e>
                          <m:sub>
                            <m:r>
                              <a:rPr lang="en-US" sz="2800" b="0" i="1" smtClean="0">
                                <a:latin typeface="Cambria Math"/>
                              </a:rPr>
                              <m:t>𝑐</m:t>
                            </m:r>
                          </m:sub>
                        </m:sSub>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𝑓</m:t>
                            </m:r>
                          </m:sub>
                        </m:sSub>
                        <m:sSub>
                          <m:sSubPr>
                            <m:ctrlPr>
                              <a:rPr lang="en-US" sz="2800" b="0" i="1" smtClean="0">
                                <a:latin typeface="Cambria Math" panose="02040503050406030204" pitchFamily="18" charset="0"/>
                              </a:rPr>
                            </m:ctrlPr>
                          </m:sSubPr>
                          <m:e>
                            <m:r>
                              <a:rPr lang="en-US" sz="2800" b="0" i="1" smtClean="0">
                                <a:latin typeface="Cambria Math"/>
                              </a:rPr>
                              <m:t>𝑉</m:t>
                            </m:r>
                          </m:e>
                          <m:sub>
                            <m:r>
                              <a:rPr lang="en-US" sz="2800" b="0" i="1" smtClean="0">
                                <a:latin typeface="Cambria Math"/>
                              </a:rPr>
                              <m:t>𝑓</m:t>
                            </m:r>
                          </m:sub>
                        </m:sSub>
                      </m:num>
                      <m:den>
                        <m:r>
                          <a:rPr lang="en-US" sz="2800" b="0" i="1" smtClean="0">
                            <a:latin typeface="Cambria Math"/>
                          </a:rPr>
                          <m:t>𝑝</m:t>
                        </m:r>
                        <m:sSub>
                          <m:sSubPr>
                            <m:ctrlPr>
                              <a:rPr lang="en-US" sz="2800" b="0" i="1" smtClean="0">
                                <a:latin typeface="Cambria Math" panose="02040503050406030204" pitchFamily="18" charset="0"/>
                              </a:rPr>
                            </m:ctrlPr>
                          </m:sSubPr>
                          <m:e>
                            <m:r>
                              <a:rPr lang="en-US" sz="2800" b="0" i="1" smtClean="0">
                                <a:latin typeface="Cambria Math"/>
                                <a:ea typeface="Cambria Math"/>
                              </a:rPr>
                              <m:t>𝜇</m:t>
                            </m:r>
                          </m:e>
                          <m:sub>
                            <m:r>
                              <a:rPr lang="en-US" sz="2800" b="0" i="1" smtClean="0">
                                <a:latin typeface="Cambria Math"/>
                              </a:rPr>
                              <m:t>𝑓</m:t>
                            </m:r>
                          </m:sub>
                        </m:sSub>
                      </m:den>
                    </m:f>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4</m:t>
                        </m:r>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𝑓</m:t>
                            </m:r>
                          </m:sub>
                        </m:sSub>
                        <m:sSub>
                          <m:sSubPr>
                            <m:ctrlPr>
                              <a:rPr lang="en-US" sz="2800" b="0" i="1" smtClean="0">
                                <a:latin typeface="Cambria Math" panose="02040503050406030204" pitchFamily="18" charset="0"/>
                              </a:rPr>
                            </m:ctrlPr>
                          </m:sSubPr>
                          <m:e>
                            <m:r>
                              <a:rPr lang="en-US" sz="2800" b="0" i="1" smtClean="0">
                                <a:latin typeface="Cambria Math"/>
                              </a:rPr>
                              <m:t>𝑉</m:t>
                            </m:r>
                          </m:e>
                          <m:sub>
                            <m:r>
                              <a:rPr lang="en-US" sz="2800" b="0" i="1" smtClean="0">
                                <a:latin typeface="Cambria Math"/>
                              </a:rPr>
                              <m:t>𝑓</m:t>
                            </m:r>
                          </m:sub>
                        </m:sSub>
                        <m:r>
                          <a:rPr lang="en-US" sz="2800" b="0" i="1" smtClean="0">
                            <a:latin typeface="Cambria Math"/>
                            <a:ea typeface="Cambria Math"/>
                          </a:rPr>
                          <m:t>𝛿</m:t>
                        </m:r>
                      </m:num>
                      <m:den>
                        <m:sSub>
                          <m:sSubPr>
                            <m:ctrlPr>
                              <a:rPr lang="en-US" sz="2800" b="0" i="1" smtClean="0">
                                <a:latin typeface="Cambria Math" panose="02040503050406030204" pitchFamily="18" charset="0"/>
                              </a:rPr>
                            </m:ctrlPr>
                          </m:sSubPr>
                          <m:e>
                            <m:r>
                              <a:rPr lang="en-US" sz="2800" b="0" i="1" smtClean="0">
                                <a:latin typeface="Cambria Math"/>
                                <a:ea typeface="Cambria Math"/>
                              </a:rPr>
                              <m:t>𝜇</m:t>
                            </m:r>
                          </m:e>
                          <m:sub>
                            <m:r>
                              <a:rPr lang="en-US" sz="2800" b="0" i="1" smtClean="0">
                                <a:latin typeface="Cambria Math"/>
                              </a:rPr>
                              <m:t>𝑓</m:t>
                            </m:r>
                          </m:sub>
                        </m:sSub>
                      </m:den>
                    </m:f>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4</m:t>
                        </m:r>
                        <m:acc>
                          <m:accPr>
                            <m:chr m:val="̇"/>
                            <m:ctrlPr>
                              <a:rPr lang="en-US" sz="2800" b="0" i="1" smtClean="0">
                                <a:latin typeface="Cambria Math" panose="02040503050406030204" pitchFamily="18" charset="0"/>
                              </a:rPr>
                            </m:ctrlPr>
                          </m:accPr>
                          <m:e>
                            <m:r>
                              <a:rPr lang="en-US" sz="2800" b="0" i="1" smtClean="0">
                                <a:latin typeface="Cambria Math"/>
                              </a:rPr>
                              <m:t>𝑚</m:t>
                            </m:r>
                          </m:e>
                        </m:acc>
                      </m:num>
                      <m:den>
                        <m:r>
                          <a:rPr lang="en-US" sz="2800" b="0" i="1" smtClean="0">
                            <a:latin typeface="Cambria Math"/>
                          </a:rPr>
                          <m:t>𝑝</m:t>
                        </m:r>
                        <m:sSub>
                          <m:sSubPr>
                            <m:ctrlPr>
                              <a:rPr lang="en-US" sz="2800" b="0" i="1" smtClean="0">
                                <a:latin typeface="Cambria Math" panose="02040503050406030204" pitchFamily="18" charset="0"/>
                              </a:rPr>
                            </m:ctrlPr>
                          </m:sSubPr>
                          <m:e>
                            <m:r>
                              <a:rPr lang="en-US" sz="2800" b="0" i="1" smtClean="0">
                                <a:latin typeface="Cambria Math"/>
                                <a:ea typeface="Cambria Math"/>
                              </a:rPr>
                              <m:t>𝜇</m:t>
                            </m:r>
                          </m:e>
                          <m:sub>
                            <m:r>
                              <a:rPr lang="en-US" sz="2800" b="0" i="1" smtClean="0">
                                <a:latin typeface="Cambria Math"/>
                              </a:rPr>
                              <m:t>𝑓</m:t>
                            </m:r>
                          </m:sub>
                        </m:sSub>
                      </m:den>
                    </m:f>
                  </m:oMath>
                </a14:m>
                <a:r>
                  <a:rPr lang="en-US" sz="2800" dirty="0" smtClean="0"/>
                  <a:t>          (1)</a:t>
                </a:r>
              </a:p>
              <a:p>
                <a:r>
                  <a:rPr lang="en-US" sz="2800" dirty="0"/>
                  <a:t>A</a:t>
                </a:r>
                <a:r>
                  <a:rPr lang="en-US" sz="2800" baseline="-25000" dirty="0"/>
                  <a:t>c</a:t>
                </a:r>
                <a:r>
                  <a:rPr lang="en-US" sz="2800" dirty="0"/>
                  <a:t>=p</a:t>
                </a:r>
                <a14:m>
                  <m:oMath xmlns:m="http://schemas.openxmlformats.org/officeDocument/2006/math">
                    <m:r>
                      <a:rPr lang="en-US" sz="2800" i="1">
                        <a:latin typeface="Cambria Math"/>
                      </a:rPr>
                      <m:t>𝛿</m:t>
                    </m:r>
                  </m:oMath>
                </a14:m>
                <a:r>
                  <a:rPr lang="en-US" sz="2800" dirty="0"/>
                  <a:t>= wetted perimeter x film thickness, m</a:t>
                </a:r>
                <a:r>
                  <a:rPr lang="en-US" sz="2800" baseline="30000" dirty="0"/>
                  <a:t>2</a:t>
                </a:r>
                <a:r>
                  <a:rPr lang="en-US" sz="2800" dirty="0"/>
                  <a:t>, cross-section </a:t>
                </a:r>
                <a:r>
                  <a:rPr lang="en-US" sz="2800" dirty="0" smtClean="0"/>
                  <a:t>area </a:t>
                </a:r>
                <a:r>
                  <a:rPr lang="en-US" sz="2800" dirty="0"/>
                  <a:t>of the condensate flow at the lowest part of the flow</a:t>
                </a:r>
              </a:p>
              <a:p>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𝜌</m:t>
                        </m:r>
                      </m:e>
                      <m:sub>
                        <m:r>
                          <a:rPr lang="en-US" sz="2800" i="1">
                            <a:latin typeface="Cambria Math"/>
                          </a:rPr>
                          <m:t>𝑓</m:t>
                        </m:r>
                        <m:r>
                          <a:rPr lang="en-US" sz="2800" i="1">
                            <a:latin typeface="Cambria Math"/>
                          </a:rPr>
                          <m:t>=</m:t>
                        </m:r>
                      </m:sub>
                    </m:sSub>
                  </m:oMath>
                </a14:m>
                <a:r>
                  <a:rPr lang="en-US" sz="2800" dirty="0"/>
                  <a:t> density of the liquid kg/m</a:t>
                </a:r>
              </a:p>
              <a:p>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𝜇</m:t>
                        </m:r>
                      </m:e>
                      <m:sub>
                        <m:r>
                          <a:rPr lang="en-US" sz="2800" i="1">
                            <a:latin typeface="Cambria Math"/>
                          </a:rPr>
                          <m:t>𝑓</m:t>
                        </m:r>
                      </m:sub>
                    </m:sSub>
                  </m:oMath>
                </a14:m>
                <a:r>
                  <a:rPr lang="en-US" sz="2800" dirty="0"/>
                  <a:t>= viscosity of the liquid, kg/</a:t>
                </a:r>
                <a:r>
                  <a:rPr lang="en-US" sz="2800" dirty="0" err="1"/>
                  <a:t>m.sec</a:t>
                </a:r>
                <a:endParaRPr lang="en-US" sz="2800" dirty="0"/>
              </a:p>
              <a:p>
                <a:r>
                  <a:rPr lang="en-US" sz="2800" dirty="0" err="1"/>
                  <a:t>V</a:t>
                </a:r>
                <a:r>
                  <a:rPr lang="en-US" sz="2800" baseline="-25000" dirty="0" err="1"/>
                  <a:t>f</a:t>
                </a:r>
                <a:r>
                  <a:rPr lang="en-US" sz="2800" dirty="0"/>
                  <a:t>=average velocity of the condensate at the lowest part of the flow, m/sec</a:t>
                </a:r>
              </a:p>
              <a:p>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𝑚</m:t>
                        </m:r>
                      </m:e>
                    </m:acc>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𝜌</m:t>
                        </m:r>
                      </m:e>
                      <m:sub>
                        <m:r>
                          <a:rPr lang="en-US" sz="2800" i="1">
                            <a:latin typeface="Cambria Math"/>
                          </a:rPr>
                          <m:t>𝑓</m:t>
                        </m:r>
                      </m:sub>
                    </m:sSub>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𝑓</m:t>
                        </m:r>
                      </m:sub>
                    </m:sSub>
                    <m:sSub>
                      <m:sSubPr>
                        <m:ctrlPr>
                          <a:rPr lang="en-US" sz="2800" i="1">
                            <a:latin typeface="Cambria Math" panose="02040503050406030204" pitchFamily="18" charset="0"/>
                          </a:rPr>
                        </m:ctrlPr>
                      </m:sSubPr>
                      <m:e>
                        <m:r>
                          <a:rPr lang="en-US" sz="2800" i="1">
                            <a:latin typeface="Cambria Math"/>
                          </a:rPr>
                          <m:t>𝐴</m:t>
                        </m:r>
                      </m:e>
                      <m:sub>
                        <m:r>
                          <a:rPr lang="en-US" sz="2800" i="1">
                            <a:latin typeface="Cambria Math"/>
                          </a:rPr>
                          <m:t>𝑐</m:t>
                        </m:r>
                      </m:sub>
                    </m:sSub>
                  </m:oMath>
                </a14:m>
                <a:r>
                  <a:rPr lang="en-US" sz="2800" dirty="0"/>
                  <a:t> =mass flow rate of the </a:t>
                </a:r>
                <a:r>
                  <a:rPr lang="en-US" sz="2800" dirty="0" smtClean="0"/>
                  <a:t>condensate </a:t>
                </a:r>
                <a:r>
                  <a:rPr lang="en-US" sz="2800" dirty="0"/>
                  <a:t>at the lowest part, </a:t>
                </a:r>
                <a:r>
                  <a:rPr lang="en-US" sz="2800" dirty="0" smtClean="0"/>
                  <a:t>kg/sec.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𝐷</m:t>
                        </m:r>
                      </m:e>
                      <m:sub>
                        <m:r>
                          <a:rPr lang="en-US" sz="2800" b="0" i="1" smtClean="0">
                            <a:latin typeface="Cambria Math"/>
                          </a:rPr>
                          <m:t>h</m:t>
                        </m:r>
                      </m:sub>
                    </m:sSub>
                  </m:oMath>
                </a14:m>
                <a:r>
                  <a:rPr lang="en-US" sz="2800" dirty="0" smtClean="0"/>
                  <a:t>=4</a:t>
                </a:r>
                <a14:m>
                  <m:oMath xmlns:m="http://schemas.openxmlformats.org/officeDocument/2006/math">
                    <m:r>
                      <a:rPr lang="en-US" sz="2800" i="1" dirty="0" smtClean="0">
                        <a:latin typeface="Cambria Math"/>
                        <a:ea typeface="Cambria Math"/>
                      </a:rPr>
                      <m:t>𝛿</m:t>
                    </m:r>
                  </m:oMath>
                </a14:m>
                <a:endParaRPr lang="en-US" sz="2800" dirty="0"/>
              </a:p>
              <a:p>
                <a:pPr algn="just"/>
                <a:endParaRPr lang="en-US" sz="2800" dirty="0" smtClean="0"/>
              </a:p>
              <a:p>
                <a:pPr algn="just"/>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1111" t="-2123" r="-133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91493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8600"/>
                <a:ext cx="8229600" cy="6400800"/>
              </a:xfrm>
            </p:spPr>
            <p:txBody>
              <a:bodyPr>
                <a:normAutofit/>
              </a:bodyPr>
              <a:lstStyle/>
              <a:p>
                <a:pPr algn="just"/>
                <a:r>
                  <a:rPr lang="en-US" sz="2800" dirty="0" smtClean="0"/>
                  <a:t>Rohsenow</a:t>
                </a:r>
                <a:r>
                  <a:rPr lang="en-US" sz="2800" dirty="0"/>
                  <a:t> showed in 1956 that the cooling of the liquid below the saturation temperature can be accounted for by replacing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h</m:t>
                        </m:r>
                      </m:e>
                      <m:sub>
                        <m:r>
                          <a:rPr lang="en-US" sz="2800" b="0" i="1" smtClean="0">
                            <a:latin typeface="Cambria Math"/>
                          </a:rPr>
                          <m:t>𝑓𝑔</m:t>
                        </m:r>
                      </m:sub>
                    </m:sSub>
                  </m:oMath>
                </a14:m>
                <a:r>
                  <a:rPr lang="en-US" sz="2800" dirty="0" smtClean="0"/>
                  <a:t> </a:t>
                </a:r>
                <a:r>
                  <a:rPr lang="en-US" sz="2800" dirty="0"/>
                  <a:t>by the modified latent heat of vaporization </a:t>
                </a:r>
                <a:r>
                  <a:rPr lang="en-US" sz="2800" dirty="0" smtClean="0"/>
                  <a:t>  </a:t>
                </a:r>
                <a14:m>
                  <m:oMath xmlns:m="http://schemas.openxmlformats.org/officeDocument/2006/math">
                    <m:sSub>
                      <m:sSubPr>
                        <m:ctrlPr>
                          <a:rPr lang="en-US" sz="2800" i="1" smtClean="0">
                            <a:latin typeface="Cambria Math" panose="02040503050406030204" pitchFamily="18" charset="0"/>
                          </a:rPr>
                        </m:ctrlPr>
                      </m:sSubPr>
                      <m:e>
                        <m:sSup>
                          <m:sSupPr>
                            <m:ctrlPr>
                              <a:rPr lang="en-US" sz="2800" i="1" smtClean="0">
                                <a:latin typeface="Cambria Math" panose="02040503050406030204" pitchFamily="18" charset="0"/>
                              </a:rPr>
                            </m:ctrlPr>
                          </m:sSupPr>
                          <m:e>
                            <m:r>
                              <a:rPr lang="en-US" sz="2800" b="0" i="1" smtClean="0">
                                <a:latin typeface="Cambria Math"/>
                              </a:rPr>
                              <m:t>h</m:t>
                            </m:r>
                          </m:e>
                          <m:sup>
                            <m:r>
                              <a:rPr lang="en-US" sz="2800" b="0" i="1" smtClean="0">
                                <a:latin typeface="Cambria Math"/>
                              </a:rPr>
                              <m:t>∗</m:t>
                            </m:r>
                          </m:sup>
                        </m:sSup>
                      </m:e>
                      <m:sub>
                        <m:r>
                          <a:rPr lang="en-US" sz="2800" b="0" i="1" smtClean="0">
                            <a:latin typeface="Cambria Math"/>
                          </a:rPr>
                          <m:t>𝑓𝑔</m:t>
                        </m:r>
                      </m:sub>
                    </m:sSub>
                  </m:oMath>
                </a14:m>
                <a:r>
                  <a:rPr lang="en-US" sz="2800" dirty="0"/>
                  <a:t>, defined </a:t>
                </a:r>
                <a:r>
                  <a:rPr lang="en-US" sz="2800" dirty="0" smtClean="0"/>
                  <a:t>as</a:t>
                </a:r>
              </a:p>
              <a:p>
                <a:pPr algn="just"/>
                <a14:m>
                  <m:oMath xmlns:m="http://schemas.openxmlformats.org/officeDocument/2006/math">
                    <m:sSub>
                      <m:sSubPr>
                        <m:ctrlPr>
                          <a:rPr lang="en-US" sz="2800" i="1" smtClean="0">
                            <a:latin typeface="Cambria Math" panose="02040503050406030204" pitchFamily="18" charset="0"/>
                          </a:rPr>
                        </m:ctrlPr>
                      </m:sSubPr>
                      <m:e>
                        <m:sSup>
                          <m:sSupPr>
                            <m:ctrlPr>
                              <a:rPr lang="en-US" sz="2800" i="1" smtClean="0">
                                <a:latin typeface="Cambria Math" panose="02040503050406030204" pitchFamily="18" charset="0"/>
                              </a:rPr>
                            </m:ctrlPr>
                          </m:sSupPr>
                          <m:e>
                            <m:r>
                              <a:rPr lang="en-US" sz="2800" b="0" i="1" smtClean="0">
                                <a:latin typeface="Cambria Math"/>
                              </a:rPr>
                              <m:t>h</m:t>
                            </m:r>
                          </m:e>
                          <m:sup>
                            <m:r>
                              <a:rPr lang="en-US" sz="2800" b="0" i="1" smtClean="0">
                                <a:latin typeface="Cambria Math"/>
                              </a:rPr>
                              <m:t>∗</m:t>
                            </m:r>
                          </m:sup>
                        </m:sSup>
                      </m:e>
                      <m:sub>
                        <m:r>
                          <a:rPr lang="en-US" sz="2800" b="0" i="1" smtClean="0">
                            <a:latin typeface="Cambria Math"/>
                          </a:rPr>
                          <m:t>𝑓𝑔</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h</m:t>
                        </m:r>
                      </m:e>
                      <m:sub>
                        <m:r>
                          <a:rPr lang="en-US" sz="2800" b="0" i="1" smtClean="0">
                            <a:latin typeface="Cambria Math"/>
                          </a:rPr>
                          <m:t>𝑓𝑔</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0</m:t>
                        </m:r>
                        <m:r>
                          <a:rPr lang="en-US" sz="2800" b="0" i="1" smtClean="0">
                            <a:latin typeface="Cambria Math"/>
                          </a:rPr>
                          <m:t>.</m:t>
                        </m:r>
                        <m:r>
                          <a:rPr lang="en-US" sz="2800" b="0" i="1" smtClean="0">
                            <a:latin typeface="Cambria Math"/>
                          </a:rPr>
                          <m:t>68</m:t>
                        </m:r>
                        <m:r>
                          <a:rPr lang="en-US" sz="2800" b="0" i="1" smtClean="0">
                            <a:latin typeface="Cambria Math"/>
                          </a:rPr>
                          <m:t>𝑐𝑝</m:t>
                        </m:r>
                      </m:e>
                      <m:sub>
                        <m:r>
                          <a:rPr lang="en-US" sz="2800" b="0" i="1" smtClean="0">
                            <a:latin typeface="Cambria Math"/>
                          </a:rPr>
                          <m:t>𝑓</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𝑠𝑎𝑡</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𝑤</m:t>
                            </m:r>
                          </m:sub>
                        </m:sSub>
                      </m:e>
                    </m:d>
                  </m:oMath>
                </a14:m>
                <a:r>
                  <a:rPr lang="en-US" sz="2800" dirty="0" smtClean="0"/>
                  <a:t>             (2)</a:t>
                </a:r>
              </a:p>
              <a:p>
                <a:pPr algn="just"/>
                <a:r>
                  <a:rPr lang="en-US" sz="2800" dirty="0" smtClean="0"/>
                  <a:t>The rate of heat transfer is expressed by </a:t>
                </a:r>
              </a:p>
              <a:p>
                <a:pPr algn="just"/>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a:rPr>
                          <m:t>𝑄</m:t>
                        </m:r>
                      </m:e>
                    </m:acc>
                    <m:r>
                      <a:rPr lang="en-US" sz="2800" b="0" i="1" smtClean="0">
                        <a:latin typeface="Cambria Math"/>
                      </a:rPr>
                      <m:t>=</m:t>
                    </m:r>
                    <m:acc>
                      <m:accPr>
                        <m:chr m:val="̇"/>
                        <m:ctrlPr>
                          <a:rPr lang="en-US" sz="2800" b="0" i="1" smtClean="0">
                            <a:latin typeface="Cambria Math" panose="02040503050406030204" pitchFamily="18" charset="0"/>
                          </a:rPr>
                        </m:ctrlPr>
                      </m:accPr>
                      <m:e>
                        <m:r>
                          <a:rPr lang="en-US" sz="2800" b="0" i="1" smtClean="0">
                            <a:latin typeface="Cambria Math"/>
                          </a:rPr>
                          <m:t>𝑚</m:t>
                        </m:r>
                      </m:e>
                    </m:acc>
                    <m:sSub>
                      <m:sSubPr>
                        <m:ctrlPr>
                          <a:rPr lang="en-US" sz="2800" i="1" smtClean="0">
                            <a:latin typeface="Cambria Math" panose="02040503050406030204" pitchFamily="18" charset="0"/>
                          </a:rPr>
                        </m:ctrlPr>
                      </m:sSubPr>
                      <m:e>
                        <m:sSup>
                          <m:sSupPr>
                            <m:ctrlPr>
                              <a:rPr lang="en-US" sz="2800" i="1" smtClean="0">
                                <a:latin typeface="Cambria Math" panose="02040503050406030204" pitchFamily="18" charset="0"/>
                              </a:rPr>
                            </m:ctrlPr>
                          </m:sSupPr>
                          <m:e>
                            <m:r>
                              <a:rPr lang="en-US" sz="2800" b="0" i="1" smtClean="0">
                                <a:latin typeface="Cambria Math"/>
                              </a:rPr>
                              <m:t>h</m:t>
                            </m:r>
                          </m:e>
                          <m:sup>
                            <m:r>
                              <a:rPr lang="en-US" sz="2800" b="0" i="1" smtClean="0">
                                <a:latin typeface="Cambria Math"/>
                              </a:rPr>
                              <m:t>∗</m:t>
                            </m:r>
                          </m:sup>
                        </m:sSup>
                      </m:e>
                      <m:sub>
                        <m:r>
                          <a:rPr lang="en-US" sz="2800" b="0" i="1" smtClean="0">
                            <a:latin typeface="Cambria Math"/>
                          </a:rPr>
                          <m:t>𝑓𝑔</m:t>
                        </m:r>
                      </m:sub>
                    </m:sSub>
                    <m:r>
                      <a:rPr lang="en-US" sz="2800" b="0" i="0" smtClean="0">
                        <a:latin typeface="Cambria Math"/>
                      </a:rPr>
                      <m:t>=</m:t>
                    </m:r>
                    <m:acc>
                      <m:accPr>
                        <m:chr m:val="̅"/>
                        <m:ctrlPr>
                          <a:rPr lang="en-US" sz="2800" b="0" i="1" smtClean="0">
                            <a:latin typeface="Cambria Math" panose="02040503050406030204" pitchFamily="18" charset="0"/>
                          </a:rPr>
                        </m:ctrlPr>
                      </m:accPr>
                      <m:e>
                        <m:r>
                          <a:rPr lang="en-US" sz="2800" b="0" i="1" smtClean="0">
                            <a:latin typeface="Cambria Math"/>
                          </a:rPr>
                          <m:t>h</m:t>
                        </m:r>
                      </m:e>
                    </m:acc>
                    <m:r>
                      <a:rPr lang="en-US" sz="2800" b="0" i="1" smtClean="0">
                        <a:latin typeface="Cambria Math"/>
                      </a:rPr>
                      <m:t>𝐴</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𝑠𝑎𝑡</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𝑤</m:t>
                            </m:r>
                          </m:sub>
                        </m:sSub>
                      </m:e>
                    </m:d>
                  </m:oMath>
                </a14:m>
                <a:r>
                  <a:rPr lang="en-US" sz="2800" dirty="0" smtClean="0"/>
                  <a:t>                     (3)</a:t>
                </a:r>
              </a:p>
              <a:p>
                <a:pPr algn="just"/>
                <a:r>
                  <a:rPr lang="en-US" sz="2800" dirty="0"/>
                  <a:t>where </a:t>
                </a:r>
                <a:r>
                  <a:rPr lang="en-US" sz="2800" dirty="0" smtClean="0"/>
                  <a:t>A </a:t>
                </a:r>
                <a:r>
                  <a:rPr lang="en-US" sz="2800" dirty="0"/>
                  <a:t>is the heat transfer area (the surface area on which condensation occurs). Solving for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a:rPr>
                          <m:t>𝑚</m:t>
                        </m:r>
                      </m:e>
                    </m:acc>
                  </m:oMath>
                </a14:m>
                <a:r>
                  <a:rPr lang="en-US" sz="2800" dirty="0"/>
                  <a:t> from the equation above and substituting it into </a:t>
                </a:r>
                <a:r>
                  <a:rPr lang="en-US" sz="2800" dirty="0" smtClean="0"/>
                  <a:t>Eq.(1) gives </a:t>
                </a:r>
                <a:r>
                  <a:rPr lang="en-US" sz="2800" dirty="0"/>
                  <a:t>yet another relation for the Reynolds </a:t>
                </a:r>
                <a:r>
                  <a:rPr lang="en-US" sz="2800" dirty="0" smtClean="0"/>
                  <a:t>number</a:t>
                </a:r>
              </a:p>
              <a:p>
                <a:pPr algn="just"/>
                <a14:m>
                  <m:oMath xmlns:m="http://schemas.openxmlformats.org/officeDocument/2006/math">
                    <m:r>
                      <a:rPr lang="en-US" sz="2800" b="0" i="1" smtClean="0">
                        <a:latin typeface="Cambria Math"/>
                      </a:rPr>
                      <m:t>𝑅𝑒</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4</m:t>
                        </m:r>
                        <m:acc>
                          <m:accPr>
                            <m:chr m:val="̇"/>
                            <m:ctrlPr>
                              <a:rPr lang="en-US" sz="2800" b="0" i="1" smtClean="0">
                                <a:latin typeface="Cambria Math" panose="02040503050406030204" pitchFamily="18" charset="0"/>
                              </a:rPr>
                            </m:ctrlPr>
                          </m:accPr>
                          <m:e>
                            <m:r>
                              <a:rPr lang="en-US" sz="2800" b="0" i="1" smtClean="0">
                                <a:latin typeface="Cambria Math"/>
                              </a:rPr>
                              <m:t>𝑄</m:t>
                            </m:r>
                          </m:e>
                        </m:acc>
                      </m:num>
                      <m:den>
                        <m:r>
                          <a:rPr lang="en-US" sz="2800" b="0" i="1" smtClean="0">
                            <a:latin typeface="Cambria Math"/>
                          </a:rPr>
                          <m:t>𝑝</m:t>
                        </m:r>
                        <m:sSub>
                          <m:sSubPr>
                            <m:ctrlPr>
                              <a:rPr lang="en-US" sz="2800" b="0" i="1" smtClean="0">
                                <a:latin typeface="Cambria Math" panose="02040503050406030204" pitchFamily="18" charset="0"/>
                              </a:rPr>
                            </m:ctrlPr>
                          </m:sSubPr>
                          <m:e>
                            <m:r>
                              <a:rPr lang="en-US" sz="2800" b="0" i="1" smtClean="0">
                                <a:latin typeface="Cambria Math"/>
                                <a:ea typeface="Cambria Math"/>
                              </a:rPr>
                              <m:t>𝜇</m:t>
                            </m:r>
                          </m:e>
                          <m:sub>
                            <m:r>
                              <a:rPr lang="en-US" sz="2800" b="0" i="1" smtClean="0">
                                <a:latin typeface="Cambria Math"/>
                              </a:rPr>
                              <m:t>𝑓</m:t>
                            </m:r>
                          </m:sub>
                        </m:sSub>
                        <m:sSub>
                          <m:sSubPr>
                            <m:ctrlPr>
                              <a:rPr lang="en-US" sz="2800" b="0" i="1" smtClean="0">
                                <a:latin typeface="Cambria Math" panose="02040503050406030204" pitchFamily="18" charset="0"/>
                              </a:rPr>
                            </m:ctrlPr>
                          </m:sSubPr>
                          <m:e>
                            <m:sSup>
                              <m:sSupPr>
                                <m:ctrlPr>
                                  <a:rPr lang="en-US" sz="2800" b="0" i="1" smtClean="0">
                                    <a:latin typeface="Cambria Math" panose="02040503050406030204" pitchFamily="18" charset="0"/>
                                  </a:rPr>
                                </m:ctrlPr>
                              </m:sSupPr>
                              <m:e>
                                <m:r>
                                  <a:rPr lang="en-US" sz="2800" b="0" i="1" smtClean="0">
                                    <a:latin typeface="Cambria Math"/>
                                  </a:rPr>
                                  <m:t>h</m:t>
                                </m:r>
                              </m:e>
                              <m:sup>
                                <m:r>
                                  <a:rPr lang="en-US" sz="2800" b="0" i="1" smtClean="0">
                                    <a:latin typeface="Cambria Math"/>
                                  </a:rPr>
                                  <m:t>∗</m:t>
                                </m:r>
                              </m:sup>
                            </m:sSup>
                          </m:e>
                          <m:sub>
                            <m:r>
                              <a:rPr lang="en-US" sz="2800" b="0" i="1" smtClean="0">
                                <a:latin typeface="Cambria Math"/>
                              </a:rPr>
                              <m:t>𝑓𝑔</m:t>
                            </m:r>
                          </m:sub>
                        </m:sSub>
                      </m:den>
                    </m:f>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4</m:t>
                        </m:r>
                        <m:acc>
                          <m:accPr>
                            <m:chr m:val="̅"/>
                            <m:ctrlPr>
                              <a:rPr lang="en-US" sz="2800" b="0" i="1" smtClean="0">
                                <a:latin typeface="Cambria Math" panose="02040503050406030204" pitchFamily="18" charset="0"/>
                              </a:rPr>
                            </m:ctrlPr>
                          </m:accPr>
                          <m:e>
                            <m:r>
                              <a:rPr lang="en-US" sz="2800" b="0" i="1" smtClean="0">
                                <a:latin typeface="Cambria Math"/>
                              </a:rPr>
                              <m:t>h</m:t>
                            </m:r>
                          </m:e>
                        </m:acc>
                        <m:r>
                          <a:rPr lang="en-US" sz="2800" b="0" i="1" smtClean="0">
                            <a:latin typeface="Cambria Math"/>
                          </a:rPr>
                          <m:t>𝐴</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𝑠𝑎𝑡</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𝑤</m:t>
                                </m:r>
                              </m:sub>
                            </m:sSub>
                          </m:e>
                        </m:d>
                      </m:num>
                      <m:den>
                        <m:r>
                          <a:rPr lang="en-US" sz="2800" i="1">
                            <a:latin typeface="Cambria Math"/>
                          </a:rPr>
                          <m:t>𝑝</m:t>
                        </m:r>
                        <m:sSub>
                          <m:sSubPr>
                            <m:ctrlPr>
                              <a:rPr lang="en-US" sz="2800" i="1">
                                <a:latin typeface="Cambria Math" panose="02040503050406030204" pitchFamily="18" charset="0"/>
                              </a:rPr>
                            </m:ctrlPr>
                          </m:sSubPr>
                          <m:e>
                            <m:r>
                              <a:rPr lang="en-US" sz="2800" i="1">
                                <a:latin typeface="Cambria Math"/>
                                <a:ea typeface="Cambria Math"/>
                              </a:rPr>
                              <m:t>𝜇</m:t>
                            </m:r>
                          </m:e>
                          <m:sub>
                            <m:r>
                              <a:rPr lang="en-US" sz="2800" i="1">
                                <a:latin typeface="Cambria Math"/>
                              </a:rPr>
                              <m:t>𝑓</m:t>
                            </m:r>
                          </m:sub>
                        </m:sSub>
                        <m:sSub>
                          <m:sSubPr>
                            <m:ctrlPr>
                              <a:rPr lang="en-US" sz="2800" i="1">
                                <a:latin typeface="Cambria Math" panose="02040503050406030204" pitchFamily="18" charset="0"/>
                              </a:rPr>
                            </m:ctrlPr>
                          </m:sSubPr>
                          <m:e>
                            <m:sSup>
                              <m:sSupPr>
                                <m:ctrlPr>
                                  <a:rPr lang="en-US" sz="2800" i="1">
                                    <a:latin typeface="Cambria Math" panose="02040503050406030204" pitchFamily="18" charset="0"/>
                                  </a:rPr>
                                </m:ctrlPr>
                              </m:sSupPr>
                              <m:e>
                                <m:r>
                                  <a:rPr lang="en-US" sz="2800" i="1">
                                    <a:latin typeface="Cambria Math"/>
                                  </a:rPr>
                                  <m:t>h</m:t>
                                </m:r>
                              </m:e>
                              <m:sup>
                                <m:r>
                                  <a:rPr lang="en-US" sz="2800" i="1">
                                    <a:latin typeface="Cambria Math"/>
                                  </a:rPr>
                                  <m:t>∗</m:t>
                                </m:r>
                              </m:sup>
                            </m:sSup>
                          </m:e>
                          <m:sub>
                            <m:r>
                              <a:rPr lang="en-US" sz="2800" i="1">
                                <a:latin typeface="Cambria Math"/>
                              </a:rPr>
                              <m:t>𝑓𝑔</m:t>
                            </m:r>
                          </m:sub>
                        </m:sSub>
                      </m:den>
                    </m:f>
                  </m:oMath>
                </a14:m>
                <a:r>
                  <a:rPr lang="en-US" sz="2800" dirty="0" smtClean="0"/>
                  <a:t>                        (4)            </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8600"/>
                <a:ext cx="8229600" cy="6400800"/>
              </a:xfrm>
              <a:blipFill rotWithShape="1">
                <a:blip r:embed="rId2"/>
                <a:stretch>
                  <a:fillRect l="-1259" t="-857" r="-148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93995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04800"/>
                <a:ext cx="4800600" cy="6400800"/>
              </a:xfrm>
            </p:spPr>
            <p:txBody>
              <a:bodyPr>
                <a:normAutofit/>
              </a:bodyPr>
              <a:lstStyle/>
              <a:p>
                <a:r>
                  <a:rPr lang="en-US" dirty="0" smtClean="0"/>
                  <a:t>Flow Regimes</a:t>
                </a:r>
              </a:p>
              <a:p>
                <a:pPr marL="0" indent="0">
                  <a:buNone/>
                </a:pPr>
                <a:r>
                  <a:rPr lang="en-US" sz="2800" dirty="0"/>
                  <a:t>It is observed that the outer surface of the liquid film remains smooth and wave-free for </a:t>
                </a:r>
                <a:r>
                  <a:rPr lang="en-US" sz="2800" dirty="0" smtClean="0"/>
                  <a:t>about </a:t>
                </a:r>
                <a:r>
                  <a:rPr lang="en-US" sz="2800" dirty="0"/>
                  <a:t>Re </a:t>
                </a:r>
                <a14:m>
                  <m:oMath xmlns:m="http://schemas.openxmlformats.org/officeDocument/2006/math">
                    <m:r>
                      <a:rPr lang="en-US" sz="2800" i="1" smtClean="0">
                        <a:latin typeface="Cambria Math"/>
                        <a:ea typeface="Cambria Math"/>
                      </a:rPr>
                      <m:t>≤</m:t>
                    </m:r>
                  </m:oMath>
                </a14:m>
                <a:r>
                  <a:rPr lang="en-US" sz="2800" dirty="0" smtClean="0"/>
                  <a:t> </a:t>
                </a:r>
                <a:r>
                  <a:rPr lang="en-US" sz="2800" dirty="0"/>
                  <a:t>30. he flow is clearly </a:t>
                </a:r>
                <a:r>
                  <a:rPr lang="en-US" sz="2800" dirty="0" smtClean="0"/>
                  <a:t>laminar.</a:t>
                </a:r>
              </a:p>
              <a:p>
                <a:pPr>
                  <a:buFont typeface="Arial" charset="0"/>
                  <a:buChar char="•"/>
                </a:pPr>
                <a:r>
                  <a:rPr lang="en-US" sz="2800" dirty="0" smtClean="0"/>
                  <a:t>the condensate </a:t>
                </a:r>
                <a:r>
                  <a:rPr lang="en-US" sz="2800" dirty="0"/>
                  <a:t>flow becomes fully turbulent at about Re </a:t>
                </a:r>
                <a14:m>
                  <m:oMath xmlns:m="http://schemas.openxmlformats.org/officeDocument/2006/math">
                    <m:r>
                      <a:rPr lang="en-US" sz="2800" i="1" smtClean="0">
                        <a:latin typeface="Cambria Math"/>
                        <a:ea typeface="Cambria Math"/>
                      </a:rPr>
                      <m:t>≈</m:t>
                    </m:r>
                    <m:r>
                      <a:rPr lang="en-US" sz="2800" b="0" i="1" smtClean="0">
                        <a:latin typeface="Cambria Math"/>
                        <a:ea typeface="Cambria Math"/>
                      </a:rPr>
                      <m:t>1800</m:t>
                    </m:r>
                  </m:oMath>
                </a14:m>
                <a:endParaRPr lang="en-US" sz="2800" dirty="0" smtClean="0"/>
              </a:p>
              <a:p>
                <a:pPr>
                  <a:buFont typeface="Arial" charset="0"/>
                  <a:buChar char="•"/>
                </a:pPr>
                <a:r>
                  <a:rPr lang="en-US" sz="2800" dirty="0"/>
                  <a:t>The condensate flow is called wavy-laminar in the range of </a:t>
                </a:r>
                <a:r>
                  <a:rPr lang="en-US" sz="2800" dirty="0" smtClean="0"/>
                  <a:t>30&lt; Re&lt; 1800</a:t>
                </a:r>
              </a:p>
              <a:p>
                <a:pPr>
                  <a:buFont typeface="Arial" charset="0"/>
                  <a:buChar char="•"/>
                </a:pPr>
                <a:r>
                  <a:rPr lang="en-US" sz="2800" dirty="0"/>
                  <a:t>turbulent for </a:t>
                </a:r>
                <a:r>
                  <a:rPr lang="en-US" sz="2800" dirty="0" smtClean="0"/>
                  <a:t>Re&gt; </a:t>
                </a:r>
                <a:r>
                  <a:rPr lang="en-US" sz="2800" dirty="0"/>
                  <a:t>1800. </a:t>
                </a:r>
                <a:endParaRPr lang="en-US" sz="2800" dirty="0" smtClean="0"/>
              </a:p>
              <a:p>
                <a:pPr>
                  <a:buFont typeface="Arial" charset="0"/>
                  <a:buChar char="•"/>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04800"/>
                <a:ext cx="4800600" cy="6400800"/>
              </a:xfrm>
              <a:blipFill rotWithShape="1">
                <a:blip r:embed="rId2"/>
                <a:stretch>
                  <a:fillRect l="-2792" t="-1238" r="-3046"/>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143" y="152400"/>
            <a:ext cx="260985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83533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8600"/>
                <a:ext cx="5029200" cy="6248400"/>
              </a:xfrm>
            </p:spPr>
            <p:txBody>
              <a:bodyPr>
                <a:normAutofit/>
              </a:bodyPr>
              <a:lstStyle/>
              <a:p>
                <a:r>
                  <a:rPr lang="en-US" b="1" u="sng" dirty="0" smtClean="0">
                    <a:solidFill>
                      <a:srgbClr val="FF0000"/>
                    </a:solidFill>
                  </a:rPr>
                  <a:t>Heat Transfer Correlations for Film Condensation</a:t>
                </a:r>
              </a:p>
              <a:p>
                <a:r>
                  <a:rPr lang="en-US" b="1" dirty="0" smtClean="0">
                    <a:solidFill>
                      <a:schemeClr val="tx2"/>
                    </a:solidFill>
                  </a:rPr>
                  <a:t>1- Vertical Plates</a:t>
                </a:r>
              </a:p>
              <a:p>
                <a:pPr marL="0" indent="0" algn="just">
                  <a:buNone/>
                </a:pPr>
                <a:r>
                  <a:rPr lang="en-US" sz="2400" dirty="0"/>
                  <a:t>The analytical relation for the heat transfer coefficient in film condensation on a vertical plate described above was first developed by </a:t>
                </a:r>
                <a:r>
                  <a:rPr lang="en-US" sz="2400" dirty="0" err="1"/>
                  <a:t>Nusselt</a:t>
                </a:r>
                <a:r>
                  <a:rPr lang="en-US" sz="2400" dirty="0"/>
                  <a:t> in 1916 under the following simplifying </a:t>
                </a:r>
                <a:r>
                  <a:rPr lang="en-US" sz="2400" dirty="0" smtClean="0"/>
                  <a:t>assumptions:</a:t>
                </a:r>
              </a:p>
              <a:p>
                <a:pPr marL="0" indent="0" algn="just">
                  <a:buNone/>
                </a:pPr>
                <a:r>
                  <a:rPr lang="en-US" sz="2400" dirty="0"/>
                  <a:t>1. Both the plate and the vapor are maintained at constant temperatures of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𝑇</m:t>
                        </m:r>
                      </m:e>
                      <m:sub>
                        <m:r>
                          <a:rPr lang="en-US" sz="2400" b="0" i="1" smtClean="0">
                            <a:latin typeface="Cambria Math"/>
                          </a:rPr>
                          <m:t>𝑤</m:t>
                        </m:r>
                      </m:sub>
                    </m:sSub>
                  </m:oMath>
                </a14:m>
                <a:r>
                  <a:rPr lang="en-US" sz="2400" dirty="0" smtClean="0"/>
                  <a:t> </a:t>
                </a:r>
                <a:r>
                  <a:rPr lang="en-US" sz="2400" dirty="0"/>
                  <a:t>and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𝑇</m:t>
                        </m:r>
                      </m:e>
                      <m:sub>
                        <m:r>
                          <a:rPr lang="en-US" sz="2400" b="0" i="1" smtClean="0">
                            <a:latin typeface="Cambria Math"/>
                          </a:rPr>
                          <m:t>𝑠𝑎𝑡</m:t>
                        </m:r>
                      </m:sub>
                    </m:sSub>
                  </m:oMath>
                </a14:m>
                <a:r>
                  <a:rPr lang="en-US" sz="2400" dirty="0" smtClean="0"/>
                  <a:t>, </a:t>
                </a:r>
                <a:r>
                  <a:rPr lang="en-US" sz="2400" dirty="0"/>
                  <a:t>respectively, and the temperature across the liquid film </a:t>
                </a:r>
                <a:r>
                  <a:rPr lang="en-US" sz="2400" dirty="0" smtClean="0"/>
                  <a:t>varies respectively. </a:t>
                </a:r>
                <a:endParaRPr lang="en-US" sz="2400" b="1"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8600"/>
                <a:ext cx="5029200" cy="6248400"/>
              </a:xfrm>
              <a:blipFill rotWithShape="1">
                <a:blip r:embed="rId2"/>
                <a:stretch>
                  <a:fillRect l="-2667" t="-1268" r="-2909"/>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
            <a:ext cx="3505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93232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8600"/>
                <a:ext cx="8229600" cy="6172200"/>
              </a:xfrm>
            </p:spPr>
            <p:txBody>
              <a:bodyPr>
                <a:normAutofit/>
              </a:bodyPr>
              <a:lstStyle/>
              <a:p>
                <a:pPr marL="0" indent="0" algn="just">
                  <a:buNone/>
                </a:pPr>
                <a:r>
                  <a:rPr lang="en-US" sz="2800" dirty="0" smtClean="0"/>
                  <a:t>2. Heat transfer across the liquid film is by pure conduction (no convection currents in the liquid film). </a:t>
                </a:r>
              </a:p>
              <a:p>
                <a:pPr marL="0" indent="0" algn="just">
                  <a:buNone/>
                </a:pPr>
                <a:r>
                  <a:rPr lang="en-US" sz="2800" dirty="0" smtClean="0"/>
                  <a:t>3</a:t>
                </a:r>
                <a:r>
                  <a:rPr lang="en-US" sz="2800" dirty="0"/>
                  <a:t>. The velocity of the vapor is low (or zero) so that it exerts no drag on the condensate (no viscous shear on the liquid–vapor interface). </a:t>
                </a:r>
                <a:endParaRPr lang="en-US" sz="2800" dirty="0" smtClean="0"/>
              </a:p>
              <a:p>
                <a:pPr marL="0" indent="0" algn="just">
                  <a:buNone/>
                </a:pPr>
                <a:r>
                  <a:rPr lang="en-US" sz="2800" dirty="0" smtClean="0"/>
                  <a:t>4</a:t>
                </a:r>
                <a:r>
                  <a:rPr lang="en-US" sz="2800" dirty="0"/>
                  <a:t>. The flow of the condensate is laminar and the properties of the liquid are constant. </a:t>
                </a:r>
                <a:endParaRPr lang="en-US" sz="2800" dirty="0" smtClean="0"/>
              </a:p>
              <a:p>
                <a:pPr marL="0" indent="0" algn="just">
                  <a:buNone/>
                </a:pPr>
                <a:r>
                  <a:rPr lang="en-US" sz="2800" dirty="0" smtClean="0"/>
                  <a:t>5</a:t>
                </a:r>
                <a:r>
                  <a:rPr lang="en-US" sz="2800" dirty="0"/>
                  <a:t>. The acceleration of the </a:t>
                </a:r>
                <a:r>
                  <a:rPr lang="en-US" sz="2800" dirty="0" smtClean="0"/>
                  <a:t>condensate </a:t>
                </a:r>
                <a:r>
                  <a:rPr lang="en-US" sz="2800" dirty="0"/>
                  <a:t>layer is </a:t>
                </a:r>
                <a:r>
                  <a:rPr lang="en-US" sz="2800" dirty="0" smtClean="0"/>
                  <a:t>negligible.</a:t>
                </a:r>
              </a:p>
              <a:p>
                <a:pPr marL="0" indent="0" algn="just">
                  <a:buNone/>
                </a:pPr>
                <a:r>
                  <a:rPr lang="en-US" sz="2800" dirty="0" smtClean="0"/>
                  <a:t>The velocity in the film of condensate at any (y) vertical distance from the plate is </a:t>
                </a:r>
              </a:p>
              <a:p>
                <a:pPr marL="0" indent="0" algn="just">
                  <a:buNone/>
                </a:pPr>
                <a:r>
                  <a:rPr lang="en-US" sz="2800" dirty="0"/>
                  <a:t> </a:t>
                </a:r>
                <a:r>
                  <a:rPr lang="en-US" sz="2800" dirty="0" smtClean="0"/>
                  <a:t> </a:t>
                </a:r>
                <a14:m>
                  <m:oMath xmlns:m="http://schemas.openxmlformats.org/officeDocument/2006/math">
                    <m:r>
                      <a:rPr lang="en-US" sz="2800" b="0" i="1" smtClean="0">
                        <a:latin typeface="Cambria Math"/>
                      </a:rPr>
                      <m:t>𝑢</m:t>
                    </m:r>
                    <m:d>
                      <m:dPr>
                        <m:ctrlPr>
                          <a:rPr lang="en-US" sz="2800" b="0" i="1" smtClean="0">
                            <a:latin typeface="Cambria Math" panose="02040503050406030204" pitchFamily="18" charset="0"/>
                          </a:rPr>
                        </m:ctrlPr>
                      </m:dPr>
                      <m:e>
                        <m:r>
                          <a:rPr lang="en-US" sz="2800" b="0" i="1" smtClean="0">
                            <a:latin typeface="Cambria Math"/>
                          </a:rPr>
                          <m:t>𝑦</m:t>
                        </m:r>
                      </m:e>
                    </m:d>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𝑔</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𝑓</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𝑣</m:t>
                                </m:r>
                              </m:sub>
                            </m:sSub>
                          </m:e>
                        </m:d>
                        <m:r>
                          <a:rPr lang="en-US" sz="2800" b="0" i="1" smtClean="0">
                            <a:latin typeface="Cambria Math"/>
                          </a:rPr>
                          <m:t>𝑔</m:t>
                        </m:r>
                      </m:num>
                      <m:den>
                        <m:sSub>
                          <m:sSubPr>
                            <m:ctrlPr>
                              <a:rPr lang="en-US" sz="2800" b="0" i="1" smtClean="0">
                                <a:latin typeface="Cambria Math" panose="02040503050406030204" pitchFamily="18" charset="0"/>
                              </a:rPr>
                            </m:ctrlPr>
                          </m:sSubPr>
                          <m:e>
                            <m:r>
                              <a:rPr lang="en-US" sz="2800" b="0" i="1" smtClean="0">
                                <a:latin typeface="Cambria Math"/>
                                <a:ea typeface="Cambria Math"/>
                              </a:rPr>
                              <m:t>𝜇</m:t>
                            </m:r>
                          </m:e>
                          <m:sub>
                            <m:r>
                              <a:rPr lang="en-US" sz="2800" b="0" i="1" smtClean="0">
                                <a:latin typeface="Cambria Math"/>
                              </a:rPr>
                              <m:t>𝑓</m:t>
                            </m:r>
                          </m:sub>
                        </m:sSub>
                      </m:den>
                    </m:f>
                    <m:d>
                      <m:dPr>
                        <m:ctrlPr>
                          <a:rPr lang="en-US" sz="2800" b="0" i="1" smtClean="0">
                            <a:latin typeface="Cambria Math" panose="02040503050406030204" pitchFamily="18" charset="0"/>
                          </a:rPr>
                        </m:ctrlPr>
                      </m:dPr>
                      <m:e>
                        <m:r>
                          <a:rPr lang="en-US" sz="2800" b="0" i="1" smtClean="0">
                            <a:latin typeface="Cambria Math"/>
                          </a:rPr>
                          <m:t>𝑦</m:t>
                        </m:r>
                        <m:r>
                          <a:rPr lang="en-US" sz="2800" b="0" i="1" smtClean="0">
                            <a:latin typeface="Cambria Math"/>
                            <a:ea typeface="Cambria Math"/>
                          </a:rPr>
                          <m:t>𝛿</m:t>
                        </m:r>
                        <m:r>
                          <a:rPr lang="en-US" sz="2800" b="0" i="1" smtClean="0">
                            <a:latin typeface="Cambria Math"/>
                            <a:ea typeface="Cambria Math"/>
                          </a:rPr>
                          <m:t>−</m:t>
                        </m:r>
                        <m:f>
                          <m:fPr>
                            <m:ctrlPr>
                              <a:rPr lang="en-US" sz="2800" b="0" i="1" smtClean="0">
                                <a:latin typeface="Cambria Math" panose="02040503050406030204" pitchFamily="18" charset="0"/>
                                <a:ea typeface="Cambria Math"/>
                              </a:rPr>
                            </m:ctrlPr>
                          </m:fPr>
                          <m:num>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𝑦</m:t>
                                </m:r>
                              </m:e>
                              <m:sup>
                                <m:r>
                                  <a:rPr lang="en-US" sz="2800" b="0" i="1" smtClean="0">
                                    <a:latin typeface="Cambria Math"/>
                                    <a:ea typeface="Cambria Math"/>
                                  </a:rPr>
                                  <m:t>2</m:t>
                                </m:r>
                              </m:sup>
                            </m:sSup>
                          </m:num>
                          <m:den>
                            <m:r>
                              <a:rPr lang="en-US" sz="2800" b="0" i="1" smtClean="0">
                                <a:latin typeface="Cambria Math"/>
                                <a:ea typeface="Cambria Math"/>
                              </a:rPr>
                              <m:t>2</m:t>
                            </m:r>
                          </m:den>
                        </m:f>
                      </m:e>
                    </m:d>
                  </m:oMath>
                </a14:m>
                <a:r>
                  <a:rPr lang="en-US" sz="2800" dirty="0" smtClean="0"/>
                  <a:t>                 (5)    </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8600"/>
                <a:ext cx="8229600" cy="6172200"/>
              </a:xfrm>
              <a:blipFill rotWithShape="1">
                <a:blip r:embed="rId2"/>
                <a:stretch>
                  <a:fillRect l="-1481" t="-889" r="-148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76958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04800"/>
                <a:ext cx="8229600" cy="5821363"/>
              </a:xfrm>
            </p:spPr>
            <p:txBody>
              <a:bodyPr>
                <a:normAutofit/>
              </a:bodyPr>
              <a:lstStyle/>
              <a:p>
                <a:r>
                  <a:rPr lang="en-US" sz="2800" dirty="0" smtClean="0"/>
                  <a:t>The Mass flow rate at any distance x from the leading edge of the plate is</a:t>
                </a:r>
              </a:p>
              <a:p>
                <a:pPr marL="0" indent="0">
                  <a:buNone/>
                </a:pPr>
                <a:r>
                  <a:rPr lang="en-US" sz="2800" dirty="0"/>
                  <a:t> </a:t>
                </a:r>
                <a:r>
                  <a:rPr lang="en-US" sz="2800" dirty="0" smtClean="0"/>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a:rPr>
                          <m:t>𝑚</m:t>
                        </m:r>
                      </m:e>
                    </m:acc>
                    <m:d>
                      <m:dPr>
                        <m:ctrlPr>
                          <a:rPr lang="en-US" sz="2800" i="1" smtClean="0">
                            <a:latin typeface="Cambria Math" panose="02040503050406030204" pitchFamily="18" charset="0"/>
                          </a:rPr>
                        </m:ctrlPr>
                      </m:dPr>
                      <m:e>
                        <m:r>
                          <a:rPr lang="en-US" sz="2800" b="0" i="1" smtClean="0">
                            <a:latin typeface="Cambria Math"/>
                          </a:rPr>
                          <m:t>𝑥</m:t>
                        </m:r>
                      </m:e>
                    </m:d>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𝑔𝑏</m:t>
                        </m:r>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𝑓</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𝑓</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𝑣</m:t>
                                </m:r>
                              </m:sub>
                            </m:sSub>
                          </m:e>
                        </m:d>
                        <m:sSup>
                          <m:sSupPr>
                            <m:ctrlPr>
                              <a:rPr lang="en-US" sz="2800" b="0" i="1" smtClean="0">
                                <a:latin typeface="Cambria Math" panose="02040503050406030204" pitchFamily="18" charset="0"/>
                              </a:rPr>
                            </m:ctrlPr>
                          </m:sSupPr>
                          <m:e>
                            <m:r>
                              <a:rPr lang="en-US" sz="2800" b="0" i="1" smtClean="0">
                                <a:latin typeface="Cambria Math"/>
                                <a:ea typeface="Cambria Math"/>
                              </a:rPr>
                              <m:t>𝛿</m:t>
                            </m:r>
                          </m:e>
                          <m:sup>
                            <m:r>
                              <a:rPr lang="en-US" sz="2800" b="0" i="1" smtClean="0">
                                <a:latin typeface="Cambria Math"/>
                              </a:rPr>
                              <m:t>3</m:t>
                            </m:r>
                          </m:sup>
                        </m:sSup>
                      </m:num>
                      <m:den>
                        <m:r>
                          <a:rPr lang="en-US" sz="2800" b="0" i="1" smtClean="0">
                            <a:latin typeface="Cambria Math"/>
                          </a:rPr>
                          <m:t>3</m:t>
                        </m:r>
                        <m:sSub>
                          <m:sSubPr>
                            <m:ctrlPr>
                              <a:rPr lang="en-US" sz="2800" b="0" i="1" smtClean="0">
                                <a:latin typeface="Cambria Math" panose="02040503050406030204" pitchFamily="18" charset="0"/>
                              </a:rPr>
                            </m:ctrlPr>
                          </m:sSubPr>
                          <m:e>
                            <m:r>
                              <a:rPr lang="en-US" sz="2800" b="0" i="1" smtClean="0">
                                <a:latin typeface="Cambria Math"/>
                                <a:ea typeface="Cambria Math"/>
                              </a:rPr>
                              <m:t>𝜇</m:t>
                            </m:r>
                          </m:e>
                          <m:sub>
                            <m:r>
                              <a:rPr lang="en-US" sz="2800" b="0" i="1" smtClean="0">
                                <a:latin typeface="Cambria Math"/>
                              </a:rPr>
                              <m:t>𝑓</m:t>
                            </m:r>
                          </m:sub>
                        </m:sSub>
                      </m:den>
                    </m:f>
                  </m:oMath>
                </a14:m>
                <a:r>
                  <a:rPr lang="en-US" sz="2800" dirty="0" smtClean="0"/>
                  <a:t>                            (6)           </a:t>
                </a:r>
              </a:p>
              <a:p>
                <a:pPr marL="0" indent="0">
                  <a:buNone/>
                </a:pPr>
                <a:r>
                  <a:rPr lang="en-US" sz="2800" dirty="0" smtClean="0"/>
                  <a:t>Where b is width of the plate</a:t>
                </a:r>
              </a:p>
              <a:p>
                <a:pPr marL="0" indent="0">
                  <a:buNone/>
                </a:pPr>
                <a:r>
                  <a:rPr lang="en-US" sz="2800" dirty="0" smtClean="0"/>
                  <a:t>The derivative with respect to x is </a:t>
                </a:r>
              </a:p>
              <a:p>
                <a:pPr marL="0" indent="0">
                  <a:buNone/>
                </a:pPr>
                <a:r>
                  <a:rPr lang="en-US" sz="28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a:rPr>
                          <m:t>𝑑</m:t>
                        </m:r>
                        <m:acc>
                          <m:accPr>
                            <m:chr m:val="̇"/>
                            <m:ctrlPr>
                              <a:rPr lang="en-US" sz="2800" b="0" i="1" smtClean="0">
                                <a:latin typeface="Cambria Math" panose="02040503050406030204" pitchFamily="18" charset="0"/>
                              </a:rPr>
                            </m:ctrlPr>
                          </m:accPr>
                          <m:e>
                            <m:r>
                              <a:rPr lang="en-US" sz="2800" b="0" i="1" smtClean="0">
                                <a:latin typeface="Cambria Math"/>
                              </a:rPr>
                              <m:t>𝑚</m:t>
                            </m:r>
                          </m:e>
                        </m:acc>
                      </m:num>
                      <m:den>
                        <m:r>
                          <a:rPr lang="en-US" sz="2800" b="0" i="1" smtClean="0">
                            <a:latin typeface="Cambria Math"/>
                          </a:rPr>
                          <m:t>𝑑𝑥</m:t>
                        </m:r>
                      </m:den>
                    </m:f>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𝑔𝑏</m:t>
                        </m:r>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𝑓</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𝑓</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ea typeface="Cambria Math"/>
                                  </a:rPr>
                                  <m:t>𝜌</m:t>
                                </m:r>
                              </m:e>
                              <m:sub>
                                <m:r>
                                  <a:rPr lang="en-US" sz="2800" b="0" i="1" smtClean="0">
                                    <a:latin typeface="Cambria Math"/>
                                  </a:rPr>
                                  <m:t>𝑣</m:t>
                                </m:r>
                              </m:sub>
                            </m:sSub>
                          </m:e>
                        </m:d>
                        <m:sSup>
                          <m:sSupPr>
                            <m:ctrlPr>
                              <a:rPr lang="en-US" sz="2800" b="0" i="1" smtClean="0">
                                <a:latin typeface="Cambria Math" panose="02040503050406030204" pitchFamily="18" charset="0"/>
                              </a:rPr>
                            </m:ctrlPr>
                          </m:sSupPr>
                          <m:e>
                            <m:r>
                              <a:rPr lang="en-US" sz="2800" b="0" i="1" smtClean="0">
                                <a:latin typeface="Cambria Math"/>
                                <a:ea typeface="Cambria Math"/>
                              </a:rPr>
                              <m:t>𝛿</m:t>
                            </m:r>
                          </m:e>
                          <m:sup>
                            <m:r>
                              <a:rPr lang="en-US" sz="2800" b="0" i="1" smtClean="0">
                                <a:latin typeface="Cambria Math"/>
                              </a:rPr>
                              <m:t>2</m:t>
                            </m:r>
                          </m:sup>
                        </m:sSup>
                      </m:num>
                      <m:den>
                        <m:sSub>
                          <m:sSubPr>
                            <m:ctrlPr>
                              <a:rPr lang="en-US" sz="2800" b="0" i="1" smtClean="0">
                                <a:latin typeface="Cambria Math" panose="02040503050406030204" pitchFamily="18" charset="0"/>
                              </a:rPr>
                            </m:ctrlPr>
                          </m:sSubPr>
                          <m:e>
                            <m:r>
                              <a:rPr lang="en-US" sz="2800" b="0" i="1" smtClean="0">
                                <a:latin typeface="Cambria Math"/>
                                <a:ea typeface="Cambria Math"/>
                              </a:rPr>
                              <m:t>𝜇</m:t>
                            </m:r>
                          </m:e>
                          <m:sub>
                            <m:r>
                              <a:rPr lang="en-US" sz="2800" b="0" i="1" smtClean="0">
                                <a:latin typeface="Cambria Math"/>
                              </a:rPr>
                              <m:t>𝑓</m:t>
                            </m:r>
                          </m:sub>
                        </m:sSub>
                      </m:den>
                    </m:f>
                    <m:f>
                      <m:fPr>
                        <m:ctrlPr>
                          <a:rPr lang="en-US" sz="2800" b="0" i="1" smtClean="0">
                            <a:latin typeface="Cambria Math" panose="02040503050406030204" pitchFamily="18" charset="0"/>
                          </a:rPr>
                        </m:ctrlPr>
                      </m:fPr>
                      <m:num>
                        <m:r>
                          <a:rPr lang="en-US" sz="2800" b="0" i="1" smtClean="0">
                            <a:latin typeface="Cambria Math"/>
                          </a:rPr>
                          <m:t>𝑑</m:t>
                        </m:r>
                        <m:r>
                          <a:rPr lang="en-US" sz="2800" b="0" i="1" smtClean="0">
                            <a:latin typeface="Cambria Math"/>
                            <a:ea typeface="Cambria Math"/>
                          </a:rPr>
                          <m:t>𝛿</m:t>
                        </m:r>
                      </m:num>
                      <m:den>
                        <m:r>
                          <a:rPr lang="en-US" sz="2800" b="0" i="1" smtClean="0">
                            <a:latin typeface="Cambria Math"/>
                          </a:rPr>
                          <m:t>𝑑𝑥</m:t>
                        </m:r>
                      </m:den>
                    </m:f>
                  </m:oMath>
                </a14:m>
                <a:r>
                  <a:rPr lang="en-US" sz="2800" dirty="0" smtClean="0"/>
                  <a:t>                            (7)</a:t>
                </a:r>
              </a:p>
              <a:p>
                <a:pPr marL="0" indent="0">
                  <a:buNone/>
                </a:pPr>
                <a:r>
                  <a:rPr lang="en-US" sz="2800" dirty="0" smtClean="0"/>
                  <a:t>And    </a:t>
                </a:r>
                <a14:m>
                  <m:oMath xmlns:m="http://schemas.openxmlformats.org/officeDocument/2006/math">
                    <m:r>
                      <a:rPr lang="en-US" sz="2800" b="0" i="1" smtClean="0">
                        <a:latin typeface="Cambria Math"/>
                      </a:rPr>
                      <m:t>𝑑</m:t>
                    </m:r>
                    <m:acc>
                      <m:accPr>
                        <m:chr m:val="̇"/>
                        <m:ctrlPr>
                          <a:rPr lang="en-US" sz="2800" b="0" i="1" smtClean="0">
                            <a:latin typeface="Cambria Math" panose="02040503050406030204" pitchFamily="18" charset="0"/>
                          </a:rPr>
                        </m:ctrlPr>
                      </m:accPr>
                      <m:e>
                        <m:r>
                          <a:rPr lang="en-US" sz="2800" b="0" i="1" smtClean="0">
                            <a:latin typeface="Cambria Math"/>
                          </a:rPr>
                          <m:t>𝑄</m:t>
                        </m:r>
                      </m:e>
                    </m:acc>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h</m:t>
                        </m:r>
                      </m:e>
                      <m:sub>
                        <m:r>
                          <a:rPr lang="en-US" sz="2800" b="0" i="1" smtClean="0">
                            <a:latin typeface="Cambria Math"/>
                          </a:rPr>
                          <m:t>𝑓𝑔</m:t>
                        </m:r>
                      </m:sub>
                    </m:sSub>
                    <m:r>
                      <a:rPr lang="en-US" sz="2800" b="0" i="1" smtClean="0">
                        <a:latin typeface="Cambria Math"/>
                      </a:rPr>
                      <m:t>𝑑</m:t>
                    </m:r>
                    <m:acc>
                      <m:accPr>
                        <m:chr m:val="̇"/>
                        <m:ctrlPr>
                          <a:rPr lang="en-US" sz="2800" b="0" i="1" smtClean="0">
                            <a:latin typeface="Cambria Math" panose="02040503050406030204" pitchFamily="18" charset="0"/>
                          </a:rPr>
                        </m:ctrlPr>
                      </m:accPr>
                      <m:e>
                        <m:r>
                          <a:rPr lang="en-US" sz="2800" b="0" i="1" smtClean="0">
                            <a:latin typeface="Cambria Math"/>
                          </a:rPr>
                          <m:t>𝑚</m:t>
                        </m:r>
                      </m:e>
                    </m:acc>
                    <m:r>
                      <a:rPr lang="en-US" sz="2800" b="0" i="1" smtClean="0">
                        <a:latin typeface="Cambria Math"/>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a:rPr>
                              <m:t>𝑘</m:t>
                            </m:r>
                          </m:e>
                          <m:sub>
                            <m:r>
                              <a:rPr lang="en-US" sz="2800" b="0" i="1" smtClean="0">
                                <a:latin typeface="Cambria Math"/>
                              </a:rPr>
                              <m:t>𝑓</m:t>
                            </m:r>
                          </m:sub>
                        </m:sSub>
                      </m:num>
                      <m:den>
                        <m:r>
                          <a:rPr lang="en-US" sz="2800" b="0" i="1" smtClean="0">
                            <a:latin typeface="Cambria Math"/>
                            <a:ea typeface="Cambria Math"/>
                          </a:rPr>
                          <m:t>𝛿</m:t>
                        </m:r>
                      </m:den>
                    </m:f>
                    <m:d>
                      <m:dPr>
                        <m:ctrlPr>
                          <a:rPr lang="en-US" sz="2800" b="0" i="1" smtClean="0">
                            <a:latin typeface="Cambria Math" panose="02040503050406030204" pitchFamily="18" charset="0"/>
                          </a:rPr>
                        </m:ctrlPr>
                      </m:dPr>
                      <m:e>
                        <m:r>
                          <a:rPr lang="en-US" sz="2800" b="0" i="1" smtClean="0">
                            <a:latin typeface="Cambria Math"/>
                          </a:rPr>
                          <m:t>𝑏𝑑𝑥</m:t>
                        </m:r>
                      </m:e>
                    </m:d>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𝑠𝑎𝑡</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𝑤</m:t>
                            </m:r>
                          </m:sub>
                        </m:sSub>
                      </m:e>
                    </m:d>
                    <m:r>
                      <a:rPr lang="en-US" sz="2800" b="0" i="1" smtClean="0">
                        <a:latin typeface="Cambria Math"/>
                        <a:ea typeface="Cambria Math"/>
                      </a:rPr>
                      <m:t>→</m:t>
                    </m:r>
                  </m:oMath>
                </a14:m>
                <a:endParaRPr lang="en-US" sz="2800" b="0" dirty="0" smtClean="0">
                  <a:ea typeface="Cambria Math"/>
                </a:endParaRPr>
              </a:p>
              <a:p>
                <a:pPr marL="0" indent="0">
                  <a:buNone/>
                </a:pP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a:rPr>
                          <m:t>𝑑</m:t>
                        </m:r>
                        <m:acc>
                          <m:accPr>
                            <m:chr m:val="̇"/>
                            <m:ctrlPr>
                              <a:rPr lang="en-US" sz="2800" b="0" i="1" smtClean="0">
                                <a:latin typeface="Cambria Math" panose="02040503050406030204" pitchFamily="18" charset="0"/>
                              </a:rPr>
                            </m:ctrlPr>
                          </m:accPr>
                          <m:e>
                            <m:r>
                              <a:rPr lang="en-US" sz="2800" b="0" i="1" smtClean="0">
                                <a:latin typeface="Cambria Math"/>
                              </a:rPr>
                              <m:t>𝑚</m:t>
                            </m:r>
                          </m:e>
                        </m:acc>
                      </m:num>
                      <m:den>
                        <m:r>
                          <a:rPr lang="en-US" sz="2800" b="0" i="1" smtClean="0">
                            <a:latin typeface="Cambria Math"/>
                          </a:rPr>
                          <m:t>𝑑𝑥</m:t>
                        </m:r>
                      </m:den>
                    </m:f>
                    <m:r>
                      <a:rPr lang="en-US" sz="2800" b="0" i="1" smtClean="0">
                        <a:latin typeface="Cambria Math"/>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a:rPr>
                              <m:t>𝑘</m:t>
                            </m:r>
                          </m:e>
                          <m:sub>
                            <m:r>
                              <a:rPr lang="en-US" sz="2800" b="0" i="1" smtClean="0">
                                <a:latin typeface="Cambria Math"/>
                              </a:rPr>
                              <m:t>𝑓</m:t>
                            </m:r>
                          </m:sub>
                        </m:sSub>
                        <m:r>
                          <a:rPr lang="en-US" sz="2800" b="0" i="1" smtClean="0">
                            <a:latin typeface="Cambria Math"/>
                          </a:rPr>
                          <m:t>𝑏</m:t>
                        </m:r>
                      </m:num>
                      <m:den>
                        <m:r>
                          <a:rPr lang="en-US" sz="2800" b="0" i="1" smtClean="0">
                            <a:latin typeface="Cambria Math"/>
                            <a:ea typeface="Cambria Math"/>
                          </a:rPr>
                          <m:t>𝛿</m:t>
                        </m:r>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h</m:t>
                            </m:r>
                          </m:e>
                          <m:sub>
                            <m:r>
                              <a:rPr lang="en-US" sz="2800" b="0" i="1" smtClean="0">
                                <a:latin typeface="Cambria Math"/>
                                <a:ea typeface="Cambria Math"/>
                              </a:rPr>
                              <m:t>𝑓𝑔</m:t>
                            </m:r>
                          </m:sub>
                        </m:sSub>
                      </m:den>
                    </m:f>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𝑠𝑎𝑡</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𝑇</m:t>
                            </m:r>
                          </m:e>
                          <m:sub>
                            <m:r>
                              <a:rPr lang="en-US" sz="2800" b="0" i="1" smtClean="0">
                                <a:latin typeface="Cambria Math"/>
                              </a:rPr>
                              <m:t>𝑤</m:t>
                            </m:r>
                          </m:sub>
                        </m:sSub>
                      </m:e>
                    </m:d>
                  </m:oMath>
                </a14:m>
                <a:r>
                  <a:rPr lang="en-US" sz="2800" dirty="0" smtClean="0"/>
                  <a:t>                               (8)</a:t>
                </a:r>
              </a:p>
              <a:p>
                <a:pPr marL="0" indent="0">
                  <a:buNone/>
                </a:pPr>
                <a:endParaRPr lang="en-US" sz="2800" dirty="0"/>
              </a:p>
              <a:p>
                <a:pPr marL="0" indent="0">
                  <a:buNone/>
                </a:pPr>
                <a:endParaRPr lang="en-US" sz="2800" dirty="0" smtClean="0"/>
              </a:p>
              <a:p>
                <a:pPr marL="0" indent="0">
                  <a:buNone/>
                </a:pPr>
                <a:endParaRPr lang="en-US" sz="2800" dirty="0" smtClean="0"/>
              </a:p>
              <a:p>
                <a:endParaRPr lang="en-US" sz="2800" dirty="0" smtClean="0"/>
              </a:p>
              <a:p>
                <a:endParaRPr lang="en-US" sz="280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04800"/>
                <a:ext cx="8229600" cy="5821363"/>
              </a:xfrm>
              <a:blipFill rotWithShape="1">
                <a:blip r:embed="rId2"/>
                <a:stretch>
                  <a:fillRect l="-1481" t="-942" r="-222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232005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TotalTime>
  <Words>418</Words>
  <Application>Microsoft Office PowerPoint</Application>
  <PresentationFormat>عرض على الشاشة (4:3)</PresentationFormat>
  <Paragraphs>102</Paragraphs>
  <Slides>15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15</vt:i4>
      </vt:variant>
    </vt:vector>
  </HeadingPairs>
  <TitlesOfParts>
    <vt:vector size="20" baseType="lpstr">
      <vt:lpstr>Arial</vt:lpstr>
      <vt:lpstr>Calibri</vt:lpstr>
      <vt:lpstr>Cambria Math</vt:lpstr>
      <vt:lpstr>Symbol</vt:lpstr>
      <vt:lpstr>Office Theme</vt:lpstr>
      <vt:lpstr>CONDENSATION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Condensation</dc:title>
  <dc:creator>khms</dc:creator>
  <cp:lastModifiedBy>User</cp:lastModifiedBy>
  <cp:revision>56</cp:revision>
  <dcterms:created xsi:type="dcterms:W3CDTF">2006-08-16T00:00:00Z</dcterms:created>
  <dcterms:modified xsi:type="dcterms:W3CDTF">2024-03-07T17:35:31Z</dcterms:modified>
</cp:coreProperties>
</file>