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8"/>
  </p:notesMasterIdLst>
  <p:sldIdLst>
    <p:sldId id="271"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43410F-0DCD-4C2A-88C3-66B54362D6EB}" type="datetimeFigureOut">
              <a:rPr lang="en-US" smtClean="0"/>
              <a:t>3/7/2024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EC2289-1C94-43A1-95ED-C5DB5319B093}" type="slidenum">
              <a:rPr lang="en-US" smtClean="0"/>
              <a:t>‹#›</a:t>
            </a:fld>
            <a:endParaRPr lang="en-US"/>
          </a:p>
        </p:txBody>
      </p:sp>
    </p:spTree>
    <p:extLst>
      <p:ext uri="{BB962C8B-B14F-4D97-AF65-F5344CB8AC3E}">
        <p14:creationId xmlns:p14="http://schemas.microsoft.com/office/powerpoint/2010/main" val="3827793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38801-5C5A-4C5A-9C92-CA463A1497F1}"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611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E75A5-C019-4568-839E-140998D334A9}"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826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82EC2-D3F7-4686-ACEC-B80FD9F11018}"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10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A6D557-82FD-4B58-9086-0A17C249D3B4}"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385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250F3-46AB-484B-B241-C8346217025E}" type="datetime1">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37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D301E0-47EA-4842-8586-FDE4CE41F65D}"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3559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FF563C-0A81-4EA5-A7C7-F8A673BD2A1E}" type="datetime1">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703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6BCE54-2AFE-4821-B539-3F375A872779}" type="datetime1">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344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04A3DA-777B-403B-B30A-4103B3F82B37}" type="datetime1">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098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1EB4B1-6B90-4930-886B-45098E2AE4BF}"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999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87BC77-FCB4-4195-BCE6-262E1798737B}" type="datetime1">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364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15B6CD-201E-42E4-BF9C-C5D0132A260F}" type="datetime1">
              <a:rPr lang="en-US" smtClean="0"/>
              <a:t>3/7/2024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86052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5867400" cy="5897563"/>
              </a:xfrm>
            </p:spPr>
            <p:txBody>
              <a:bodyPr>
                <a:normAutofit/>
              </a:bodyPr>
              <a:lstStyle/>
              <a:p>
                <a:r>
                  <a:rPr lang="en-US" b="1" u="sng" dirty="0" smtClean="0">
                    <a:solidFill>
                      <a:schemeClr val="accent1"/>
                    </a:solidFill>
                  </a:rPr>
                  <a:t>FILM </a:t>
                </a:r>
                <a:r>
                  <a:rPr lang="en-US" b="1" u="sng" dirty="0">
                    <a:solidFill>
                      <a:schemeClr val="accent1"/>
                    </a:solidFill>
                  </a:rPr>
                  <a:t>CONDENSATION INSIDE HORIZONTAL </a:t>
                </a:r>
                <a:r>
                  <a:rPr lang="en-US" b="1" u="sng" dirty="0" smtClean="0">
                    <a:solidFill>
                      <a:schemeClr val="accent1"/>
                    </a:solidFill>
                  </a:rPr>
                  <a:t>TUBES</a:t>
                </a:r>
              </a:p>
              <a:p>
                <a:r>
                  <a:rPr lang="en-US" b="1" dirty="0" smtClean="0">
                    <a:solidFill>
                      <a:schemeClr val="accent1"/>
                    </a:solidFill>
                  </a:rPr>
                  <a:t>For low vapor velocity </a:t>
                </a:r>
              </a:p>
              <a:p>
                <a14:m>
                  <m:oMath xmlns:m="http://schemas.openxmlformats.org/officeDocument/2006/math">
                    <m:sSub>
                      <m:sSubPr>
                        <m:ctrlPr>
                          <a:rPr lang="en-US" i="1" smtClean="0">
                            <a:solidFill>
                              <a:schemeClr val="tx1"/>
                            </a:solidFill>
                            <a:latin typeface="Cambria Math" panose="02040503050406030204" pitchFamily="18" charset="0"/>
                          </a:rPr>
                        </m:ctrlPr>
                      </m:sSubPr>
                      <m:e>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a:rPr>
                              <m:t>h</m:t>
                            </m:r>
                          </m:e>
                        </m:acc>
                      </m:e>
                      <m:sub>
                        <m:r>
                          <a:rPr lang="en-US" b="0" i="1" smtClean="0">
                            <a:solidFill>
                              <a:schemeClr val="tx1"/>
                            </a:solidFill>
                            <a:latin typeface="Cambria Math"/>
                          </a:rPr>
                          <m:t>𝑖𝑛𝑡</m:t>
                        </m:r>
                      </m:sub>
                    </m:sSub>
                    <m:r>
                      <a:rPr lang="en-US" b="0" i="1" smtClean="0">
                        <a:solidFill>
                          <a:schemeClr val="tx1"/>
                        </a:solidFill>
                        <a:latin typeface="Cambria Math"/>
                      </a:rPr>
                      <m:t>=</m:t>
                    </m:r>
                    <m:r>
                      <a:rPr lang="en-US" b="0" i="1" smtClean="0">
                        <a:solidFill>
                          <a:schemeClr val="tx1"/>
                        </a:solidFill>
                        <a:latin typeface="Cambria Math"/>
                      </a:rPr>
                      <m:t>0</m:t>
                    </m:r>
                    <m:r>
                      <a:rPr lang="en-US" b="0" i="1" smtClean="0">
                        <a:solidFill>
                          <a:schemeClr val="tx1"/>
                        </a:solidFill>
                        <a:latin typeface="Cambria Math"/>
                      </a:rPr>
                      <m:t>.</m:t>
                    </m:r>
                    <m:r>
                      <a:rPr lang="en-US" b="0" i="1" smtClean="0">
                        <a:solidFill>
                          <a:schemeClr val="tx1"/>
                        </a:solidFill>
                        <a:latin typeface="Cambria Math"/>
                      </a:rPr>
                      <m:t>555</m:t>
                    </m:r>
                    <m:sSup>
                      <m:sSupPr>
                        <m:ctrlPr>
                          <a:rPr lang="en-US" b="0" i="1" smtClean="0">
                            <a:solidFill>
                              <a:schemeClr val="tx1"/>
                            </a:solidFill>
                            <a:latin typeface="Cambria Math" panose="02040503050406030204" pitchFamily="18" charset="0"/>
                          </a:rPr>
                        </m:ctrlPr>
                      </m:sSupPr>
                      <m:e>
                        <m:d>
                          <m:dPr>
                            <m:begChr m:val="["/>
                            <m:endChr m:val="]"/>
                            <m:ctrlPr>
                              <a:rPr lang="en-US" b="0" i="1" smtClean="0">
                                <a:solidFill>
                                  <a:schemeClr val="tx1"/>
                                </a:solidFill>
                                <a:latin typeface="Cambria Math" panose="02040503050406030204" pitchFamily="18" charset="0"/>
                              </a:rPr>
                            </m:ctrlPr>
                          </m:dPr>
                          <m:e>
                            <m:f>
                              <m:fPr>
                                <m:ctrlPr>
                                  <a:rPr lang="en-US" b="0" i="1" smtClean="0">
                                    <a:solidFill>
                                      <a:schemeClr val="tx1"/>
                                    </a:solidFill>
                                    <a:latin typeface="Cambria Math" panose="02040503050406030204" pitchFamily="18" charset="0"/>
                                  </a:rPr>
                                </m:ctrlPr>
                              </m:fPr>
                              <m:num>
                                <m:r>
                                  <a:rPr lang="en-US" b="0" i="1" smtClean="0">
                                    <a:solidFill>
                                      <a:schemeClr val="tx1"/>
                                    </a:solidFill>
                                    <a:latin typeface="Cambria Math"/>
                                  </a:rPr>
                                  <m:t>𝑔</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𝜌</m:t>
                                    </m:r>
                                  </m:e>
                                  <m:sub>
                                    <m:r>
                                      <a:rPr lang="en-US" b="0" i="1" smtClean="0">
                                        <a:solidFill>
                                          <a:schemeClr val="tx1"/>
                                        </a:solidFill>
                                        <a:latin typeface="Cambria Math"/>
                                      </a:rPr>
                                      <m:t>𝑓</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𝜌</m:t>
                                        </m:r>
                                      </m:e>
                                      <m:sub>
                                        <m:r>
                                          <a:rPr lang="en-US" b="0" i="1" smtClean="0">
                                            <a:solidFill>
                                              <a:schemeClr val="tx1"/>
                                            </a:solidFill>
                                            <a:latin typeface="Cambria Math"/>
                                          </a:rPr>
                                          <m:t>𝑓</m:t>
                                        </m:r>
                                      </m:sub>
                                    </m:sSub>
                                    <m:r>
                                      <a:rPr lang="en-US" b="0" i="1" smtClean="0">
                                        <a:solidFill>
                                          <a:schemeClr val="tx1"/>
                                        </a:solidFill>
                                        <a:latin typeface="Cambria Math"/>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𝜌</m:t>
                                        </m:r>
                                      </m:e>
                                      <m:sub>
                                        <m:r>
                                          <a:rPr lang="en-US" b="0" i="1" smtClean="0">
                                            <a:solidFill>
                                              <a:schemeClr val="tx1"/>
                                            </a:solidFill>
                                            <a:latin typeface="Cambria Math"/>
                                          </a:rPr>
                                          <m:t>𝑣</m:t>
                                        </m:r>
                                      </m:sub>
                                    </m:sSub>
                                  </m:e>
                                </m:d>
                                <m:sSup>
                                  <m:sSupPr>
                                    <m:ctrlPr>
                                      <a:rPr lang="en-US" b="0" i="1" smtClean="0">
                                        <a:solidFill>
                                          <a:schemeClr val="tx1"/>
                                        </a:solidFill>
                                        <a:latin typeface="Cambria Math" panose="02040503050406030204" pitchFamily="18" charset="0"/>
                                      </a:rPr>
                                    </m:ctrlPr>
                                  </m:sSup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𝑘</m:t>
                                        </m:r>
                                      </m:e>
                                      <m:sub>
                                        <m:r>
                                          <a:rPr lang="en-US" b="0" i="1" smtClean="0">
                                            <a:solidFill>
                                              <a:schemeClr val="tx1"/>
                                            </a:solidFill>
                                            <a:latin typeface="Cambria Math"/>
                                          </a:rPr>
                                          <m:t>𝑓</m:t>
                                        </m:r>
                                      </m:sub>
                                    </m:sSub>
                                  </m:e>
                                  <m:sup>
                                    <m:r>
                                      <a:rPr lang="en-US" b="0" i="1" smtClean="0">
                                        <a:solidFill>
                                          <a:schemeClr val="tx1"/>
                                        </a:solidFill>
                                        <a:latin typeface="Cambria Math"/>
                                      </a:rPr>
                                      <m:t>3</m:t>
                                    </m:r>
                                  </m:sup>
                                </m:sSup>
                                <m:sSubSup>
                                  <m:sSubSupPr>
                                    <m:ctrlPr>
                                      <a:rPr lang="en-US" b="0"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h</m:t>
                                    </m:r>
                                  </m:e>
                                  <m:sub>
                                    <m:r>
                                      <a:rPr lang="en-US" b="0" i="1" smtClean="0">
                                        <a:solidFill>
                                          <a:schemeClr val="tx1"/>
                                        </a:solidFill>
                                        <a:latin typeface="Cambria Math" panose="02040503050406030204" pitchFamily="18" charset="0"/>
                                      </a:rPr>
                                      <m:t>𝑓𝑔</m:t>
                                    </m:r>
                                  </m:sub>
                                  <m:sup>
                                    <m:r>
                                      <a:rPr lang="en-US" b="0" i="1" smtClean="0">
                                        <a:solidFill>
                                          <a:schemeClr val="tx1"/>
                                        </a:solidFill>
                                        <a:latin typeface="Cambria Math" panose="02040503050406030204" pitchFamily="18" charset="0"/>
                                      </a:rPr>
                                      <m:t>∗</m:t>
                                    </m:r>
                                  </m:sup>
                                </m:sSubSup>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𝜇</m:t>
                                    </m:r>
                                  </m:e>
                                  <m:sub>
                                    <m:r>
                                      <a:rPr lang="en-US" b="0" i="1" smtClean="0">
                                        <a:solidFill>
                                          <a:schemeClr val="tx1"/>
                                        </a:solidFill>
                                        <a:latin typeface="Cambria Math"/>
                                      </a:rPr>
                                      <m:t>𝑓</m:t>
                                    </m:r>
                                  </m:sub>
                                </m:sSub>
                                <m:d>
                                  <m:dPr>
                                    <m:ctrlPr>
                                      <a:rPr lang="en-US" b="0" i="1" smtClean="0">
                                        <a:solidFill>
                                          <a:schemeClr val="tx1"/>
                                        </a:solidFill>
                                        <a:latin typeface="Cambria Math" panose="02040503050406030204" pitchFamily="18" charset="0"/>
                                      </a:rPr>
                                    </m:ctrlPr>
                                  </m:dPr>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𝑇</m:t>
                                        </m:r>
                                      </m:e>
                                      <m:sub>
                                        <m:r>
                                          <a:rPr lang="en-US" b="0" i="1" smtClean="0">
                                            <a:solidFill>
                                              <a:schemeClr val="tx1"/>
                                            </a:solidFill>
                                            <a:latin typeface="Cambria Math"/>
                                          </a:rPr>
                                          <m:t>𝑠𝑎𝑡</m:t>
                                        </m:r>
                                      </m:sub>
                                    </m:sSub>
                                    <m:r>
                                      <a:rPr lang="en-US" b="0" i="1" smtClean="0">
                                        <a:solidFill>
                                          <a:schemeClr val="tx1"/>
                                        </a:solidFill>
                                        <a:latin typeface="Cambria Math"/>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𝑇</m:t>
                                        </m:r>
                                      </m:e>
                                      <m:sub>
                                        <m:r>
                                          <a:rPr lang="en-US" b="0" i="1" smtClean="0">
                                            <a:solidFill>
                                              <a:schemeClr val="tx1"/>
                                            </a:solidFill>
                                            <a:latin typeface="Cambria Math"/>
                                          </a:rPr>
                                          <m:t>𝑤</m:t>
                                        </m:r>
                                      </m:sub>
                                    </m:sSub>
                                  </m:e>
                                </m:d>
                                <m:r>
                                  <a:rPr lang="en-US" b="0" i="1" smtClean="0">
                                    <a:solidFill>
                                      <a:schemeClr val="tx1"/>
                                    </a:solidFill>
                                    <a:latin typeface="Cambria Math"/>
                                  </a:rPr>
                                  <m:t>𝐷</m:t>
                                </m:r>
                              </m:den>
                            </m:f>
                          </m:e>
                        </m:d>
                      </m:e>
                      <m:sup>
                        <m:r>
                          <a:rPr lang="en-US" b="0" i="1" smtClean="0">
                            <a:solidFill>
                              <a:schemeClr val="tx1"/>
                            </a:solidFill>
                            <a:latin typeface="Cambria Math"/>
                          </a:rPr>
                          <m:t>1</m:t>
                        </m:r>
                        <m:r>
                          <a:rPr lang="en-US" b="0" i="1" smtClean="0">
                            <a:solidFill>
                              <a:schemeClr val="tx1"/>
                            </a:solidFill>
                            <a:latin typeface="Cambria Math"/>
                          </a:rPr>
                          <m:t>//</m:t>
                        </m:r>
                        <m:r>
                          <a:rPr lang="en-US" b="0" i="1" smtClean="0">
                            <a:solidFill>
                              <a:schemeClr val="tx1"/>
                            </a:solidFill>
                            <a:latin typeface="Cambria Math"/>
                          </a:rPr>
                          <m:t>4</m:t>
                        </m:r>
                      </m:sup>
                    </m:sSup>
                  </m:oMath>
                </a14:m>
                <a:endParaRPr lang="en-US" b="0" dirty="0" smtClean="0">
                  <a:solidFill>
                    <a:schemeClr val="tx1"/>
                  </a:solidFill>
                </a:endParaRPr>
              </a:p>
              <a:p>
                <a:r>
                  <a:rPr lang="en-US" dirty="0" smtClean="0">
                    <a:solidFill>
                      <a:schemeClr val="tx1"/>
                    </a:solidFill>
                  </a:rPr>
                  <a:t>For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a:rPr>
                          <m:t>𝑅𝑒</m:t>
                        </m:r>
                      </m:e>
                      <m:sub>
                        <m:r>
                          <a:rPr lang="en-US" b="0" i="1" smtClean="0">
                            <a:solidFill>
                              <a:schemeClr val="tx1"/>
                            </a:solidFill>
                            <a:latin typeface="Cambria Math"/>
                          </a:rPr>
                          <m:t>𝑣𝑎𝑝𝑜𝑟</m:t>
                        </m:r>
                      </m:sub>
                    </m:sSub>
                    <m:r>
                      <a:rPr lang="en-US" b="0" i="1" smtClean="0">
                        <a:solidFill>
                          <a:schemeClr val="tx1"/>
                        </a:solidFill>
                        <a:latin typeface="Cambria Math"/>
                      </a:rPr>
                      <m:t>=</m:t>
                    </m:r>
                    <m:f>
                      <m:fPr>
                        <m:ctrlPr>
                          <a:rPr lang="en-US" b="0" i="1" smtClean="0">
                            <a:solidFill>
                              <a:schemeClr val="tx1"/>
                            </a:solidFill>
                            <a:latin typeface="Cambria Math" panose="02040503050406030204" pitchFamily="18" charset="0"/>
                          </a:rPr>
                        </m:ctrlPr>
                      </m:fPr>
                      <m:num>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𝜌</m:t>
                            </m:r>
                          </m:e>
                          <m:sub>
                            <m:r>
                              <a:rPr lang="en-US" b="0" i="1" smtClean="0">
                                <a:solidFill>
                                  <a:schemeClr val="tx1"/>
                                </a:solidFill>
                                <a:latin typeface="Cambria Math"/>
                              </a:rPr>
                              <m:t>𝑣</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rPr>
                                  <m:t>𝑉</m:t>
                                </m:r>
                              </m:e>
                              <m:sub>
                                <m:r>
                                  <a:rPr lang="en-US" b="0" i="1" smtClean="0">
                                    <a:solidFill>
                                      <a:schemeClr val="tx1"/>
                                    </a:solidFill>
                                    <a:latin typeface="Cambria Math"/>
                                  </a:rPr>
                                  <m:t>𝑣</m:t>
                                </m:r>
                              </m:sub>
                            </m:sSub>
                            <m:r>
                              <a:rPr lang="en-US" b="0" i="1" smtClean="0">
                                <a:solidFill>
                                  <a:schemeClr val="tx1"/>
                                </a:solidFill>
                                <a:latin typeface="Cambria Math"/>
                              </a:rPr>
                              <m:t>𝐷</m:t>
                            </m:r>
                          </m:sub>
                        </m:sSub>
                      </m:num>
                      <m:den>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a:ea typeface="Cambria Math"/>
                              </a:rPr>
                              <m:t>𝜇</m:t>
                            </m:r>
                          </m:e>
                          <m:sub>
                            <m:r>
                              <a:rPr lang="en-US" b="0" i="1" smtClean="0">
                                <a:solidFill>
                                  <a:schemeClr val="tx1"/>
                                </a:solidFill>
                                <a:latin typeface="Cambria Math"/>
                              </a:rPr>
                              <m:t>𝑣</m:t>
                            </m:r>
                          </m:sub>
                        </m:sSub>
                      </m:den>
                    </m:f>
                    <m:r>
                      <a:rPr lang="en-US" b="0" i="1" smtClean="0">
                        <a:solidFill>
                          <a:schemeClr val="tx1"/>
                        </a:solidFill>
                        <a:latin typeface="Cambria Math"/>
                      </a:rPr>
                      <m:t>&lt;</m:t>
                    </m:r>
                    <m:r>
                      <a:rPr lang="en-US" b="0" i="1" smtClean="0">
                        <a:solidFill>
                          <a:schemeClr val="tx1"/>
                        </a:solidFill>
                        <a:latin typeface="Cambria Math"/>
                      </a:rPr>
                      <m:t>3500</m:t>
                    </m:r>
                  </m:oMath>
                </a14:m>
                <a:endParaRPr lang="en-US" b="0" dirty="0" smtClean="0">
                  <a:solidFill>
                    <a:schemeClr val="tx1"/>
                  </a:solidFill>
                </a:endParaRPr>
              </a:p>
              <a:p>
                <a:endParaRPr lang="en-US" b="0" dirty="0" smtClean="0">
                  <a:solidFill>
                    <a:schemeClr val="accent1"/>
                  </a:solidFill>
                </a:endParaRPr>
              </a:p>
              <a:p>
                <a:endParaRPr lang="en-US"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5867400" cy="5897563"/>
              </a:xfrm>
              <a:blipFill>
                <a:blip r:embed="rId2"/>
                <a:stretch>
                  <a:fillRect l="-2388" t="-1344"/>
                </a:stretch>
              </a:blipFill>
            </p:spPr>
            <p:txBody>
              <a:bodyPr/>
              <a:lstStyle/>
              <a:p>
                <a:r>
                  <a:rPr lang="ar-IQ">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6445" y="1685925"/>
            <a:ext cx="2847109" cy="448627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55942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a:xfrm>
                <a:off x="457200" y="228599"/>
                <a:ext cx="8229600" cy="6492875"/>
              </a:xfrm>
            </p:spPr>
            <p:txBody>
              <a:bodyPr>
                <a:normAutofit fontScale="85000" lnSpcReduction="20000"/>
              </a:bodyPr>
              <a:lstStyle/>
              <a:p>
                <a:r>
                  <a:rPr lang="en-US" sz="2800" dirty="0" smtClean="0"/>
                  <a:t>Assume, wavy-laminar flow then</a:t>
                </a:r>
              </a:p>
              <a:p>
                <a14:m>
                  <m:oMath xmlns:m="http://schemas.openxmlformats.org/officeDocument/2006/math">
                    <m:r>
                      <a:rPr lang="en-US" sz="2400" i="1">
                        <a:latin typeface="Cambria Math" panose="02040503050406030204" pitchFamily="18" charset="0"/>
                      </a:rPr>
                      <m:t>𝑅𝑒</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𝑅𝑒</m:t>
                        </m:r>
                      </m:e>
                      <m:sub>
                        <m:r>
                          <a:rPr lang="en-US" sz="2400" i="1">
                            <a:latin typeface="Cambria Math" panose="02040503050406030204" pitchFamily="18" charset="0"/>
                          </a:rPr>
                          <m:t>𝑣𝑒𝑟</m:t>
                        </m:r>
                        <m:r>
                          <a:rPr lang="en-US" sz="2400" i="1">
                            <a:latin typeface="Cambria Math" panose="02040503050406030204" pitchFamily="18" charset="0"/>
                          </a:rPr>
                          <m:t>,</m:t>
                        </m:r>
                        <m:r>
                          <a:rPr lang="en-US" sz="2400" i="1">
                            <a:latin typeface="Cambria Math" panose="02040503050406030204" pitchFamily="18" charset="0"/>
                          </a:rPr>
                          <m:t>𝑤𝑎𝑣𝑦</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4</m:t>
                            </m:r>
                            <m:r>
                              <a:rPr lang="en-US" sz="2400" i="1">
                                <a:latin typeface="Cambria Math" panose="02040503050406030204" pitchFamily="18" charset="0"/>
                              </a:rPr>
                              <m:t>.</m:t>
                            </m:r>
                            <m:r>
                              <a:rPr lang="en-US" sz="2400" i="1">
                                <a:latin typeface="Cambria Math" panose="02040503050406030204" pitchFamily="18" charset="0"/>
                              </a:rPr>
                              <m:t>81</m:t>
                            </m:r>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70</m:t>
                                </m:r>
                                <m:r>
                                  <a:rPr lang="en-US" sz="2400" i="1">
                                    <a:latin typeface="Cambria Math" panose="02040503050406030204" pitchFamily="18" charset="0"/>
                                  </a:rPr>
                                  <m:t>𝐿</m:t>
                                </m:r>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𝑓</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𝑠𝑎𝑡</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𝑤</m:t>
                                        </m:r>
                                      </m:sub>
                                    </m:sSub>
                                  </m:e>
                                </m:d>
                              </m:num>
                              <m:den>
                                <m:sSub>
                                  <m:sSubPr>
                                    <m:ctrlPr>
                                      <a:rPr lang="en-US" sz="2400" i="1">
                                        <a:latin typeface="Cambria Math" panose="02040503050406030204" pitchFamily="18" charset="0"/>
                                      </a:rPr>
                                    </m:ctrlPr>
                                  </m:sSubPr>
                                  <m:e>
                                    <m:r>
                                      <a:rPr lang="en-US" sz="2400" i="1">
                                        <a:latin typeface="Cambria Math" panose="02040503050406030204" pitchFamily="18" charset="0"/>
                                      </a:rPr>
                                      <m:t>𝜇</m:t>
                                    </m:r>
                                  </m:e>
                                  <m:sub>
                                    <m:r>
                                      <a:rPr lang="en-US" sz="2400" i="1">
                                        <a:latin typeface="Cambria Math" panose="02040503050406030204" pitchFamily="18" charset="0"/>
                                      </a:rPr>
                                      <m:t>𝑓</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𝑓𝑔</m:t>
                                    </m:r>
                                  </m:sub>
                                  <m:sup>
                                    <m:r>
                                      <a:rPr lang="en-US" sz="2400" i="1">
                                        <a:latin typeface="Cambria Math" panose="02040503050406030204" pitchFamily="18" charset="0"/>
                                      </a:rPr>
                                      <m:t>∗</m:t>
                                    </m:r>
                                  </m:sup>
                                </m:sSubSup>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𝑔</m:t>
                                        </m:r>
                                        <m:sSubSup>
                                          <m:sSubSupPr>
                                            <m:ctrlPr>
                                              <a:rPr lang="en-US" sz="2400" i="1">
                                                <a:latin typeface="Cambria Math" panose="02040503050406030204" pitchFamily="18" charset="0"/>
                                              </a:rPr>
                                            </m:ctrlPr>
                                          </m:sSubSupPr>
                                          <m:e>
                                            <m:r>
                                              <a:rPr lang="en-US" sz="2400" i="1">
                                                <a:latin typeface="Cambria Math" panose="02040503050406030204" pitchFamily="18" charset="0"/>
                                              </a:rPr>
                                              <m:t>𝜌</m:t>
                                            </m:r>
                                          </m:e>
                                          <m:sub>
                                            <m:r>
                                              <a:rPr lang="en-US" sz="2400" i="1">
                                                <a:latin typeface="Cambria Math" panose="02040503050406030204" pitchFamily="18" charset="0"/>
                                              </a:rPr>
                                              <m:t>𝑓</m:t>
                                            </m:r>
                                          </m:sub>
                                          <m:sup>
                                            <m:r>
                                              <a:rPr lang="en-US" sz="2400" i="1">
                                                <a:latin typeface="Cambria Math" panose="02040503050406030204" pitchFamily="18" charset="0"/>
                                              </a:rPr>
                                              <m:t>2</m:t>
                                            </m:r>
                                          </m:sup>
                                        </m:sSub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𝜇</m:t>
                                            </m:r>
                                          </m:e>
                                          <m:sub>
                                            <m:r>
                                              <a:rPr lang="en-US" sz="2400" i="1">
                                                <a:latin typeface="Cambria Math" panose="02040503050406030204" pitchFamily="18" charset="0"/>
                                              </a:rPr>
                                              <m:t>𝑓</m:t>
                                            </m:r>
                                          </m:sub>
                                          <m:sup>
                                            <m:r>
                                              <a:rPr lang="en-US" sz="2400" i="1">
                                                <a:latin typeface="Cambria Math" panose="02040503050406030204" pitchFamily="18" charset="0"/>
                                              </a:rPr>
                                              <m:t>2</m:t>
                                            </m:r>
                                          </m:sup>
                                        </m:sSubSup>
                                      </m:den>
                                    </m:f>
                                  </m:e>
                                </m:d>
                              </m:e>
                              <m:sup>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3</m:t>
                                </m:r>
                              </m:sup>
                            </m:sSup>
                          </m:e>
                        </m:d>
                      </m:e>
                      <m:sup>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82</m:t>
                        </m:r>
                      </m:sup>
                    </m:sSup>
                  </m:oMath>
                </a14:m>
                <a:r>
                  <a:rPr lang="en-US" sz="2400" dirty="0"/>
                  <a:t> </a:t>
                </a:r>
              </a:p>
              <a:p>
                <a14:m>
                  <m:oMath xmlns:m="http://schemas.openxmlformats.org/officeDocument/2006/math">
                    <m:r>
                      <a:rPr lang="en-US" sz="3000" i="1">
                        <a:latin typeface="Cambria Math" panose="02040503050406030204" pitchFamily="18" charset="0"/>
                      </a:rPr>
                      <m:t>𝑅𝑒</m:t>
                    </m:r>
                    <m:r>
                      <a:rPr lang="en-US" sz="3000" i="1">
                        <a:latin typeface="Cambria Math" panose="02040503050406030204" pitchFamily="18" charset="0"/>
                      </a:rPr>
                      <m:t>=</m:t>
                    </m:r>
                    <m:sSub>
                      <m:sSubPr>
                        <m:ctrlPr>
                          <a:rPr lang="en-US" sz="3000" i="1">
                            <a:latin typeface="Cambria Math" panose="02040503050406030204" pitchFamily="18" charset="0"/>
                          </a:rPr>
                        </m:ctrlPr>
                      </m:sSubPr>
                      <m:e>
                        <m:r>
                          <a:rPr lang="en-US" sz="3000" i="1">
                            <a:latin typeface="Cambria Math" panose="02040503050406030204" pitchFamily="18" charset="0"/>
                          </a:rPr>
                          <m:t>𝑅𝑒</m:t>
                        </m:r>
                      </m:e>
                      <m:sub>
                        <m:r>
                          <a:rPr lang="en-US" sz="3000" i="1">
                            <a:latin typeface="Cambria Math" panose="02040503050406030204" pitchFamily="18" charset="0"/>
                          </a:rPr>
                          <m:t>𝑣𝑒𝑟</m:t>
                        </m:r>
                        <m:r>
                          <a:rPr lang="en-US" sz="3000" i="1">
                            <a:latin typeface="Cambria Math" panose="02040503050406030204" pitchFamily="18" charset="0"/>
                          </a:rPr>
                          <m:t>,</m:t>
                        </m:r>
                        <m:r>
                          <a:rPr lang="en-US" sz="3000" i="1">
                            <a:latin typeface="Cambria Math" panose="02040503050406030204" pitchFamily="18" charset="0"/>
                          </a:rPr>
                          <m:t>𝑤𝑎𝑣𝑦</m:t>
                        </m:r>
                      </m:sub>
                    </m:sSub>
                    <m:r>
                      <a:rPr lang="en-US" sz="3000" i="1">
                        <a:latin typeface="Cambria Math" panose="02040503050406030204" pitchFamily="18" charset="0"/>
                      </a:rPr>
                      <m:t>=</m:t>
                    </m:r>
                    <m:sSup>
                      <m:sSupPr>
                        <m:ctrlPr>
                          <a:rPr lang="en-US" sz="3000" i="1">
                            <a:latin typeface="Cambria Math" panose="02040503050406030204" pitchFamily="18" charset="0"/>
                          </a:rPr>
                        </m:ctrlPr>
                      </m:sSupPr>
                      <m:e>
                        <m:d>
                          <m:dPr>
                            <m:begChr m:val="["/>
                            <m:endChr m:val="]"/>
                            <m:ctrlPr>
                              <a:rPr lang="en-US" sz="3000" i="1">
                                <a:latin typeface="Cambria Math" panose="02040503050406030204" pitchFamily="18" charset="0"/>
                              </a:rPr>
                            </m:ctrlPr>
                          </m:dPr>
                          <m:e>
                            <m:r>
                              <a:rPr lang="en-US" sz="3000" i="1">
                                <a:latin typeface="Cambria Math" panose="02040503050406030204" pitchFamily="18" charset="0"/>
                              </a:rPr>
                              <m:t>4</m:t>
                            </m:r>
                            <m:r>
                              <a:rPr lang="en-US" sz="3000" i="1">
                                <a:latin typeface="Cambria Math" panose="02040503050406030204" pitchFamily="18" charset="0"/>
                              </a:rPr>
                              <m:t>.</m:t>
                            </m:r>
                            <m:r>
                              <a:rPr lang="en-US" sz="3000" i="1">
                                <a:latin typeface="Cambria Math" panose="02040503050406030204" pitchFamily="18" charset="0"/>
                              </a:rPr>
                              <m:t>81</m:t>
                            </m:r>
                            <m:r>
                              <a:rPr lang="en-US" sz="3000" i="1">
                                <a:latin typeface="Cambria Math" panose="02040503050406030204" pitchFamily="18" charset="0"/>
                              </a:rPr>
                              <m:t>+</m:t>
                            </m:r>
                            <m:f>
                              <m:fPr>
                                <m:ctrlPr>
                                  <a:rPr lang="en-US" sz="3000" i="1">
                                    <a:latin typeface="Cambria Math" panose="02040503050406030204" pitchFamily="18" charset="0"/>
                                  </a:rPr>
                                </m:ctrlPr>
                              </m:fPr>
                              <m:num>
                                <m:r>
                                  <a:rPr lang="en-US" sz="3000" i="1">
                                    <a:latin typeface="Cambria Math" panose="02040503050406030204" pitchFamily="18" charset="0"/>
                                  </a:rPr>
                                  <m:t>3</m:t>
                                </m:r>
                                <m:r>
                                  <a:rPr lang="en-US" sz="3000" i="1">
                                    <a:latin typeface="Cambria Math" panose="02040503050406030204" pitchFamily="18" charset="0"/>
                                  </a:rPr>
                                  <m:t>.</m:t>
                                </m:r>
                                <m:r>
                                  <a:rPr lang="en-US" sz="3000" i="1">
                                    <a:latin typeface="Cambria Math" panose="02040503050406030204" pitchFamily="18" charset="0"/>
                                  </a:rPr>
                                  <m:t>70</m:t>
                                </m:r>
                                <m:r>
                                  <a:rPr lang="en-US" sz="3000" i="1">
                                    <a:latin typeface="Cambria Math" panose="02040503050406030204" pitchFamily="18" charset="0"/>
                                  </a:rPr>
                                  <m:t>×</m:t>
                                </m:r>
                                <m:r>
                                  <a:rPr lang="en-US" sz="3000" i="1">
                                    <a:latin typeface="Cambria Math" panose="02040503050406030204" pitchFamily="18" charset="0"/>
                                  </a:rPr>
                                  <m:t>2</m:t>
                                </m:r>
                                <m:r>
                                  <a:rPr lang="en-US" sz="3000" i="1">
                                    <a:latin typeface="Cambria Math" panose="02040503050406030204" pitchFamily="18" charset="0"/>
                                  </a:rPr>
                                  <m:t>×</m:t>
                                </m:r>
                                <m:r>
                                  <a:rPr lang="en-US" sz="3000" i="1">
                                    <a:latin typeface="Cambria Math" panose="02040503050406030204" pitchFamily="18" charset="0"/>
                                  </a:rPr>
                                  <m:t>0</m:t>
                                </m:r>
                                <m:r>
                                  <a:rPr lang="en-US" sz="3000" i="1">
                                    <a:latin typeface="Cambria Math" panose="02040503050406030204" pitchFamily="18" charset="0"/>
                                  </a:rPr>
                                  <m:t>.</m:t>
                                </m:r>
                                <m:r>
                                  <a:rPr lang="en-US" sz="3000" i="1">
                                    <a:latin typeface="Cambria Math" panose="02040503050406030204" pitchFamily="18" charset="0"/>
                                  </a:rPr>
                                  <m:t>697</m:t>
                                </m:r>
                                <m:d>
                                  <m:dPr>
                                    <m:ctrlPr>
                                      <a:rPr lang="en-US" sz="3000" i="1">
                                        <a:latin typeface="Cambria Math" panose="02040503050406030204" pitchFamily="18" charset="0"/>
                                      </a:rPr>
                                    </m:ctrlPr>
                                  </m:dPr>
                                  <m:e>
                                    <m:r>
                                      <a:rPr lang="en-US" sz="3000" i="1">
                                        <a:latin typeface="Cambria Math" panose="02040503050406030204" pitchFamily="18" charset="0"/>
                                      </a:rPr>
                                      <m:t>30</m:t>
                                    </m:r>
                                    <m:r>
                                      <a:rPr lang="en-US" sz="3000" i="1">
                                        <a:latin typeface="Cambria Math" panose="02040503050406030204" pitchFamily="18" charset="0"/>
                                      </a:rPr>
                                      <m:t>−</m:t>
                                    </m:r>
                                    <m:r>
                                      <a:rPr lang="en-US" sz="3000" i="1">
                                        <a:latin typeface="Cambria Math" panose="02040503050406030204" pitchFamily="18" charset="0"/>
                                      </a:rPr>
                                      <m:t>20</m:t>
                                    </m:r>
                                  </m:e>
                                </m:d>
                              </m:num>
                              <m:den>
                                <m:d>
                                  <m:dPr>
                                    <m:ctrlPr>
                                      <a:rPr lang="en-US" sz="3000" i="1">
                                        <a:latin typeface="Cambria Math" panose="02040503050406030204" pitchFamily="18" charset="0"/>
                                      </a:rPr>
                                    </m:ctrlPr>
                                  </m:dPr>
                                  <m:e>
                                    <m:r>
                                      <a:rPr lang="en-US" sz="3000" i="1">
                                        <a:latin typeface="Cambria Math" panose="02040503050406030204" pitchFamily="18" charset="0"/>
                                      </a:rPr>
                                      <m:t>0</m:t>
                                    </m:r>
                                    <m:r>
                                      <a:rPr lang="en-US" sz="3000" b="0" i="1" smtClean="0">
                                        <a:latin typeface="Cambria Math" panose="02040503050406030204" pitchFamily="18" charset="0"/>
                                      </a:rPr>
                                      <m:t>.</m:t>
                                    </m:r>
                                    <m:r>
                                      <a:rPr lang="en-US" sz="3000" b="0" i="1" smtClean="0">
                                        <a:latin typeface="Cambria Math" panose="02040503050406030204" pitchFamily="18" charset="0"/>
                                      </a:rPr>
                                      <m:t>891</m:t>
                                    </m:r>
                                    <m:r>
                                      <a:rPr lang="en-US" sz="3000" i="1">
                                        <a:latin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10</m:t>
                                        </m:r>
                                      </m:e>
                                      <m:sup>
                                        <m:r>
                                          <a:rPr lang="en-US" sz="3000" i="1">
                                            <a:latin typeface="Cambria Math" panose="02040503050406030204" pitchFamily="18" charset="0"/>
                                          </a:rPr>
                                          <m:t>−</m:t>
                                        </m:r>
                                        <m:r>
                                          <a:rPr lang="en-US" sz="3000" i="1">
                                            <a:latin typeface="Cambria Math" panose="02040503050406030204" pitchFamily="18" charset="0"/>
                                          </a:rPr>
                                          <m:t>3</m:t>
                                        </m:r>
                                      </m:sup>
                                    </m:sSup>
                                  </m:e>
                                </m:d>
                                <m:d>
                                  <m:dPr>
                                    <m:ctrlPr>
                                      <a:rPr lang="en-US" sz="3000" i="1">
                                        <a:latin typeface="Cambria Math" panose="02040503050406030204" pitchFamily="18" charset="0"/>
                                      </a:rPr>
                                    </m:ctrlPr>
                                  </m:dPr>
                                  <m:e>
                                    <m:r>
                                      <a:rPr lang="en-US" sz="3000" i="1">
                                        <a:latin typeface="Cambria Math" panose="02040503050406030204" pitchFamily="18" charset="0"/>
                                      </a:rPr>
                                      <m:t>2</m:t>
                                    </m:r>
                                    <m:r>
                                      <a:rPr lang="en-US" sz="3000" i="1">
                                        <a:latin typeface="Cambria Math" panose="02040503050406030204" pitchFamily="18" charset="0"/>
                                      </a:rPr>
                                      <m:t>,</m:t>
                                    </m:r>
                                    <m:r>
                                      <a:rPr lang="en-US" sz="3000" i="1">
                                        <a:latin typeface="Cambria Math" panose="02040503050406030204" pitchFamily="18" charset="0"/>
                                      </a:rPr>
                                      <m:t>468</m:t>
                                    </m:r>
                                    <m:r>
                                      <a:rPr lang="en-US" sz="3000" i="1">
                                        <a:latin typeface="Cambria Math" panose="02040503050406030204" pitchFamily="18" charset="0"/>
                                      </a:rPr>
                                      <m:t>.</m:t>
                                    </m:r>
                                    <m:r>
                                      <a:rPr lang="en-US" sz="3000" i="1">
                                        <a:latin typeface="Cambria Math" panose="02040503050406030204" pitchFamily="18" charset="0"/>
                                      </a:rPr>
                                      <m:t>42</m:t>
                                    </m:r>
                                    <m:r>
                                      <a:rPr lang="en-US" sz="3000" i="1" smtClean="0">
                                        <a:latin typeface="Cambria Math" panose="02040503050406030204" pitchFamily="18" charset="0"/>
                                        <a:ea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10</m:t>
                                        </m:r>
                                      </m:e>
                                      <m:sup>
                                        <m:r>
                                          <a:rPr lang="en-US" sz="3000" i="1">
                                            <a:latin typeface="Cambria Math" panose="02040503050406030204" pitchFamily="18" charset="0"/>
                                          </a:rPr>
                                          <m:t>3</m:t>
                                        </m:r>
                                      </m:sup>
                                    </m:sSup>
                                  </m:e>
                                </m:d>
                              </m:den>
                            </m:f>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f>
                                      <m:fPr>
                                        <m:ctrlPr>
                                          <a:rPr lang="en-US" sz="3000" i="1">
                                            <a:latin typeface="Cambria Math" panose="02040503050406030204" pitchFamily="18" charset="0"/>
                                          </a:rPr>
                                        </m:ctrlPr>
                                      </m:fPr>
                                      <m:num>
                                        <m:r>
                                          <a:rPr lang="en-US" sz="3000" i="1">
                                            <a:latin typeface="Cambria Math" panose="02040503050406030204" pitchFamily="18" charset="0"/>
                                          </a:rPr>
                                          <m:t>9</m:t>
                                        </m:r>
                                        <m:r>
                                          <a:rPr lang="en-US" sz="3000" i="1">
                                            <a:latin typeface="Cambria Math" panose="02040503050406030204" pitchFamily="18" charset="0"/>
                                          </a:rPr>
                                          <m:t>.</m:t>
                                        </m:r>
                                        <m:r>
                                          <a:rPr lang="en-US" sz="3000" i="1">
                                            <a:latin typeface="Cambria Math" panose="02040503050406030204" pitchFamily="18" charset="0"/>
                                          </a:rPr>
                                          <m:t>81</m:t>
                                        </m:r>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a:rPr lang="en-US" sz="3000" i="1">
                                                    <a:latin typeface="Cambria Math" panose="02040503050406030204" pitchFamily="18" charset="0"/>
                                                  </a:rPr>
                                                  <m:t>99</m:t>
                                                </m:r>
                                                <m:r>
                                                  <a:rPr lang="en-US" sz="3000" b="0" i="1" smtClean="0">
                                                    <a:latin typeface="Cambria Math" panose="02040503050406030204" pitchFamily="18" charset="0"/>
                                                  </a:rPr>
                                                  <m:t>7</m:t>
                                                </m:r>
                                              </m:e>
                                            </m:d>
                                          </m:e>
                                          <m:sup>
                                            <m:r>
                                              <a:rPr lang="en-US" sz="3000" i="1">
                                                <a:latin typeface="Cambria Math" panose="02040503050406030204" pitchFamily="18" charset="0"/>
                                              </a:rPr>
                                              <m:t>2</m:t>
                                            </m:r>
                                          </m:sup>
                                        </m:sSup>
                                      </m:num>
                                      <m:den>
                                        <m:sSup>
                                          <m:sSupPr>
                                            <m:ctrlPr>
                                              <a:rPr lang="en-US" sz="3000" i="1">
                                                <a:latin typeface="Cambria Math" panose="02040503050406030204" pitchFamily="18" charset="0"/>
                                              </a:rPr>
                                            </m:ctrlPr>
                                          </m:sSupPr>
                                          <m:e>
                                            <m:d>
                                              <m:dPr>
                                                <m:ctrlPr>
                                                  <a:rPr lang="en-US" sz="3000" i="1">
                                                    <a:latin typeface="Cambria Math" panose="02040503050406030204" pitchFamily="18" charset="0"/>
                                                  </a:rPr>
                                                </m:ctrlPr>
                                              </m:dPr>
                                              <m:e>
                                                <m:r>
                                                  <a:rPr lang="en-US" sz="3000" i="1">
                                                    <a:latin typeface="Cambria Math" panose="02040503050406030204" pitchFamily="18" charset="0"/>
                                                  </a:rPr>
                                                  <m:t>0</m:t>
                                                </m:r>
                                                <m:r>
                                                  <a:rPr lang="en-US" sz="3000" i="1">
                                                    <a:latin typeface="Cambria Math" panose="02040503050406030204" pitchFamily="18" charset="0"/>
                                                  </a:rPr>
                                                  <m:t>.</m:t>
                                                </m:r>
                                                <m:r>
                                                  <a:rPr lang="en-US" sz="3000" b="0" i="1" smtClean="0">
                                                    <a:latin typeface="Cambria Math" panose="02040503050406030204" pitchFamily="18" charset="0"/>
                                                  </a:rPr>
                                                  <m:t>8</m:t>
                                                </m:r>
                                                <m:r>
                                                  <a:rPr lang="en-US" sz="3000" i="1">
                                                    <a:latin typeface="Cambria Math" panose="02040503050406030204" pitchFamily="18" charset="0"/>
                                                  </a:rPr>
                                                  <m:t>9</m:t>
                                                </m:r>
                                                <m:r>
                                                  <a:rPr lang="en-US" sz="3000" b="0" i="1" smtClean="0">
                                                    <a:latin typeface="Cambria Math" panose="02040503050406030204" pitchFamily="18" charset="0"/>
                                                  </a:rPr>
                                                  <m:t>1</m:t>
                                                </m:r>
                                                <m:r>
                                                  <a:rPr lang="en-US" sz="3000" i="1">
                                                    <a:latin typeface="Cambria Math" panose="02040503050406030204" pitchFamily="18" charset="0"/>
                                                  </a:rPr>
                                                  <m:t>×</m:t>
                                                </m:r>
                                                <m:sSup>
                                                  <m:sSupPr>
                                                    <m:ctrlPr>
                                                      <a:rPr lang="en-US" sz="3000" i="1">
                                                        <a:latin typeface="Cambria Math" panose="02040503050406030204" pitchFamily="18" charset="0"/>
                                                      </a:rPr>
                                                    </m:ctrlPr>
                                                  </m:sSupPr>
                                                  <m:e>
                                                    <m:r>
                                                      <a:rPr lang="en-US" sz="3000" i="1">
                                                        <a:latin typeface="Cambria Math" panose="02040503050406030204" pitchFamily="18" charset="0"/>
                                                      </a:rPr>
                                                      <m:t>10</m:t>
                                                    </m:r>
                                                  </m:e>
                                                  <m:sup>
                                                    <m:r>
                                                      <a:rPr lang="en-US" sz="3000" i="1">
                                                        <a:latin typeface="Cambria Math" panose="02040503050406030204" pitchFamily="18" charset="0"/>
                                                      </a:rPr>
                                                      <m:t>−</m:t>
                                                    </m:r>
                                                    <m:r>
                                                      <a:rPr lang="en-US" sz="3000" i="1">
                                                        <a:latin typeface="Cambria Math" panose="02040503050406030204" pitchFamily="18" charset="0"/>
                                                      </a:rPr>
                                                      <m:t>3</m:t>
                                                    </m:r>
                                                  </m:sup>
                                                </m:sSup>
                                              </m:e>
                                            </m:d>
                                          </m:e>
                                          <m:sup>
                                            <m:r>
                                              <a:rPr lang="en-US" sz="3000" i="1">
                                                <a:latin typeface="Cambria Math" panose="02040503050406030204" pitchFamily="18" charset="0"/>
                                              </a:rPr>
                                              <m:t>2</m:t>
                                            </m:r>
                                          </m:sup>
                                        </m:sSup>
                                      </m:den>
                                    </m:f>
                                  </m:e>
                                </m:d>
                              </m:e>
                              <m:sup>
                                <m:r>
                                  <a:rPr lang="en-US" sz="3000" i="1">
                                    <a:latin typeface="Cambria Math" panose="02040503050406030204" pitchFamily="18" charset="0"/>
                                  </a:rPr>
                                  <m:t>1</m:t>
                                </m:r>
                                <m:r>
                                  <a:rPr lang="en-US" sz="3000" i="1">
                                    <a:latin typeface="Cambria Math" panose="02040503050406030204" pitchFamily="18" charset="0"/>
                                  </a:rPr>
                                  <m:t>/</m:t>
                                </m:r>
                                <m:r>
                                  <a:rPr lang="en-US" sz="3000" i="1">
                                    <a:latin typeface="Cambria Math" panose="02040503050406030204" pitchFamily="18" charset="0"/>
                                  </a:rPr>
                                  <m:t>3</m:t>
                                </m:r>
                              </m:sup>
                            </m:sSup>
                          </m:e>
                        </m:d>
                      </m:e>
                      <m:sup>
                        <m:r>
                          <a:rPr lang="en-US" sz="3000" i="1">
                            <a:latin typeface="Cambria Math" panose="02040503050406030204" pitchFamily="18" charset="0"/>
                          </a:rPr>
                          <m:t>0</m:t>
                        </m:r>
                        <m:r>
                          <a:rPr lang="en-US" sz="3000" i="1">
                            <a:latin typeface="Cambria Math" panose="02040503050406030204" pitchFamily="18" charset="0"/>
                          </a:rPr>
                          <m:t>.</m:t>
                        </m:r>
                        <m:r>
                          <a:rPr lang="en-US" sz="3000" i="1">
                            <a:latin typeface="Cambria Math" panose="02040503050406030204" pitchFamily="18" charset="0"/>
                          </a:rPr>
                          <m:t>82</m:t>
                        </m:r>
                      </m:sup>
                    </m:sSup>
                    <m:r>
                      <a:rPr lang="en-US" sz="3000" i="1">
                        <a:latin typeface="Cambria Math" panose="02040503050406030204" pitchFamily="18" charset="0"/>
                      </a:rPr>
                      <m:t>=</m:t>
                    </m:r>
                    <m:r>
                      <a:rPr lang="en-US" sz="3000" i="1">
                        <a:latin typeface="Cambria Math" panose="02040503050406030204" pitchFamily="18" charset="0"/>
                      </a:rPr>
                      <m:t>175</m:t>
                    </m:r>
                    <m:r>
                      <a:rPr lang="en-US" sz="3000" i="1">
                        <a:latin typeface="Cambria Math" panose="02040503050406030204" pitchFamily="18" charset="0"/>
                      </a:rPr>
                      <m:t>.</m:t>
                    </m:r>
                    <m:r>
                      <a:rPr lang="en-US" sz="3000" b="0" i="1" smtClean="0">
                        <a:latin typeface="Cambria Math" panose="02040503050406030204" pitchFamily="18" charset="0"/>
                      </a:rPr>
                      <m:t>5</m:t>
                    </m:r>
                    <m:r>
                      <a:rPr lang="en-US" sz="3000" i="1">
                        <a:latin typeface="Cambria Math" panose="02040503050406030204" pitchFamily="18" charset="0"/>
                      </a:rPr>
                      <m:t>6</m:t>
                    </m:r>
                    <m:r>
                      <a:rPr lang="en-US" sz="3000" i="1">
                        <a:latin typeface="Cambria Math" panose="02040503050406030204" pitchFamily="18" charset="0"/>
                      </a:rPr>
                      <m:t> </m:t>
                    </m:r>
                  </m:oMath>
                </a14:m>
                <a:r>
                  <a:rPr lang="en-US" sz="3000" dirty="0"/>
                  <a:t>  </a:t>
                </a:r>
              </a:p>
              <a:p>
                <a:r>
                  <a:rPr lang="en-US" sz="2600" dirty="0"/>
                  <a:t>Which is between 30 and 1800, and thus our assumption of wavy laminar flow is verified. Then the condensation heat transfer coefficient is determined to </a:t>
                </a:r>
                <a:r>
                  <a:rPr lang="en-US" sz="2600" dirty="0" smtClean="0"/>
                  <a:t>be</a:t>
                </a:r>
              </a:p>
              <a:p>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𝑅𝑒</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𝑓</m:t>
                            </m:r>
                          </m:sub>
                        </m:sSub>
                      </m:num>
                      <m:den>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sSup>
                          <m:sSupPr>
                            <m:ctrlPr>
                              <a:rPr lang="en-US" i="1">
                                <a:latin typeface="Cambria Math" panose="02040503050406030204" pitchFamily="18" charset="0"/>
                              </a:rPr>
                            </m:ctrlPr>
                          </m:sSupPr>
                          <m:e>
                            <m:r>
                              <a:rPr lang="en-US" i="1">
                                <a:latin typeface="Cambria Math" panose="02040503050406030204" pitchFamily="18" charset="0"/>
                              </a:rPr>
                              <m:t>𝑅𝑒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22</m:t>
                            </m:r>
                          </m:sup>
                        </m:sSup>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𝑓</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𝑓</m:t>
                                    </m:r>
                                  </m:sub>
                                  <m:sup>
                                    <m:r>
                                      <a:rPr lang="en-US" i="1">
                                        <a:latin typeface="Cambria Math" panose="02040503050406030204" pitchFamily="18" charset="0"/>
                                      </a:rPr>
                                      <m:t>2</m:t>
                                    </m:r>
                                  </m:sup>
                                </m:sSub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75</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697</m:t>
                        </m:r>
                      </m:num>
                      <m:den>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75</m:t>
                                </m:r>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6</m:t>
                                </m:r>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22</m:t>
                            </m:r>
                          </m:sup>
                        </m:sSup>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81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99</m:t>
                                        </m:r>
                                        <m:r>
                                          <a:rPr lang="en-US" b="0" i="1" smtClean="0">
                                            <a:latin typeface="Cambria Math" panose="02040503050406030204" pitchFamily="18" charset="0"/>
                                          </a:rPr>
                                          <m:t>7</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8</m:t>
                                        </m:r>
                                        <m:r>
                                          <a:rPr lang="en-US" i="1">
                                            <a:latin typeface="Cambria Math" panose="02040503050406030204" pitchFamily="18" charset="0"/>
                                          </a:rPr>
                                          <m:t>9</m:t>
                                        </m:r>
                                        <m:r>
                                          <a:rPr lang="en-US" b="0" i="1" smtClean="0">
                                            <a:latin typeface="Cambria Math" panose="02040503050406030204" pitchFamily="18" charset="0"/>
                                          </a:rPr>
                                          <m:t>1</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3</m:t>
                                            </m:r>
                                          </m:sup>
                                        </m:sSup>
                                      </m:e>
                                    </m:d>
                                  </m:e>
                                  <m:sup>
                                    <m:r>
                                      <a:rPr lang="en-US" i="1">
                                        <a:latin typeface="Cambria Math" panose="02040503050406030204" pitchFamily="18" charset="0"/>
                                      </a:rPr>
                                      <m:t>2</m:t>
                                    </m:r>
                                  </m:sup>
                                </m:s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819</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𝑊</m:t>
                    </m:r>
                    <m:r>
                      <a:rPr lang="en-US" i="1">
                        <a:latin typeface="Cambria Math" panose="02040503050406030204" pitchFamily="18" charset="0"/>
                      </a:rPr>
                      <m:t>/</m:t>
                    </m:r>
                  </m:oMath>
                </a14:m>
                <a:r>
                  <a:rPr lang="en-US" dirty="0"/>
                  <a:t>m</a:t>
                </a:r>
                <a:r>
                  <a:rPr lang="en-US" baseline="30000" dirty="0"/>
                  <a:t>2</a:t>
                </a:r>
                <a:r>
                  <a:rPr lang="en-US" dirty="0"/>
                  <a:t>K</a:t>
                </a:r>
              </a:p>
              <a:p>
                <a:endParaRPr lang="en-US" sz="2400" dirty="0"/>
              </a:p>
              <a:p>
                <a:endParaRPr lang="ar-IQ" dirty="0"/>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xfrm>
                <a:off x="457200" y="228599"/>
                <a:ext cx="8229600" cy="6492875"/>
              </a:xfrm>
              <a:blipFill>
                <a:blip r:embed="rId2"/>
                <a:stretch>
                  <a:fillRect l="-963" t="-168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02124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81000"/>
                <a:ext cx="8229600" cy="5745163"/>
              </a:xfrm>
            </p:spPr>
            <p:txBody>
              <a:bodyPr/>
              <a:lstStyle/>
              <a:p>
                <a14:m>
                  <m:oMath xmlns:m="http://schemas.openxmlformats.org/officeDocument/2006/math">
                    <m:acc>
                      <m:accPr>
                        <m:chr m:val="̇"/>
                        <m:ctrlPr>
                          <a:rPr lang="en-US" i="1" smtClean="0">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h</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𝐷𝐿</m:t>
                        </m:r>
                      </m:e>
                    </m:d>
                    <m:r>
                      <a:rPr lang="en-US" i="1">
                        <a:latin typeface="Cambria Math" panose="02040503050406030204" pitchFamily="18" charset="0"/>
                      </a:rPr>
                      <m:t>4</m:t>
                    </m:r>
                    <m:r>
                      <a:rPr lang="en-US" b="0" i="1" smtClean="0">
                        <a:latin typeface="Cambria Math" panose="02040503050406030204" pitchFamily="18" charset="0"/>
                      </a:rPr>
                      <m:t>819</m:t>
                    </m:r>
                    <m:r>
                      <a:rPr lang="en-US" i="1">
                        <a:latin typeface="Cambria Math" panose="02040503050406030204" pitchFamily="18" charset="0"/>
                      </a:rPr>
                      <m:t>.</m:t>
                    </m:r>
                    <m:r>
                      <a:rPr lang="en-US" b="0" i="1" smtClean="0">
                        <a:latin typeface="Cambria Math" panose="02040503050406030204" pitchFamily="18" charset="0"/>
                      </a:rPr>
                      <m:t>2</m:t>
                    </m:r>
                    <m:d>
                      <m:dPr>
                        <m:ctrlPr>
                          <a:rPr lang="en-US" i="1">
                            <a:latin typeface="Cambria Math" panose="02040503050406030204" pitchFamily="18" charset="0"/>
                          </a:rPr>
                        </m:ctrlPr>
                      </m:dPr>
                      <m:e>
                        <m:r>
                          <a:rPr lang="en-US" i="1">
                            <a:latin typeface="Cambria Math" panose="02040503050406030204" pitchFamily="18" charset="0"/>
                          </a:rPr>
                          <m:t>30</m:t>
                        </m:r>
                        <m:r>
                          <a:rPr lang="en-US" i="1">
                            <a:latin typeface="Cambria Math" panose="02040503050406030204" pitchFamily="18" charset="0"/>
                          </a:rPr>
                          <m:t>−</m:t>
                        </m:r>
                        <m:r>
                          <a:rPr lang="en-US" i="1">
                            <a:latin typeface="Cambria Math" panose="02040503050406030204" pitchFamily="18" charset="0"/>
                          </a:rPr>
                          <m:t>10</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04</m:t>
                        </m:r>
                        <m:r>
                          <a:rPr lang="en-US" i="1">
                            <a:latin typeface="Cambria Math" panose="02040503050406030204" pitchFamily="18" charset="0"/>
                          </a:rPr>
                          <m:t>×</m:t>
                        </m:r>
                        <m:r>
                          <a:rPr lang="en-US" i="1">
                            <a:latin typeface="Cambria Math" panose="02040503050406030204" pitchFamily="18" charset="0"/>
                          </a:rPr>
                          <m:t>2</m:t>
                        </m:r>
                      </m:e>
                    </m:d>
                    <m:r>
                      <a:rPr lang="en-US" i="1">
                        <a:latin typeface="Cambria Math" panose="02040503050406030204" pitchFamily="18" charset="0"/>
                      </a:rPr>
                      <m:t>4</m:t>
                    </m:r>
                    <m:r>
                      <a:rPr lang="en-US" b="0" i="1" smtClean="0">
                        <a:latin typeface="Cambria Math" panose="02040503050406030204" pitchFamily="18" charset="0"/>
                      </a:rPr>
                      <m:t>819</m:t>
                    </m:r>
                    <m:r>
                      <a:rPr lang="en-US" b="0" i="1" smtClean="0">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m:t>
                    </m:r>
                    <m:r>
                      <a:rPr lang="en-US" b="0" i="1" smtClean="0">
                        <a:latin typeface="Cambria Math" panose="02040503050406030204" pitchFamily="18" charset="0"/>
                      </a:rPr>
                      <m:t>112</m:t>
                    </m:r>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12</m:t>
                    </m:r>
                    <m:r>
                      <a:rPr lang="en-US" i="1">
                        <a:latin typeface="Cambria Math" panose="02040503050406030204" pitchFamily="18" charset="0"/>
                      </a:rPr>
                      <m:t>.</m:t>
                    </m:r>
                    <m:r>
                      <a:rPr lang="en-US" b="0" i="1" smtClean="0">
                        <a:latin typeface="Cambria Math" panose="02040503050406030204" pitchFamily="18" charset="0"/>
                      </a:rPr>
                      <m:t>112</m:t>
                    </m:r>
                    <m:r>
                      <a:rPr lang="en-US" i="1">
                        <a:latin typeface="Cambria Math" panose="02040503050406030204" pitchFamily="18" charset="0"/>
                      </a:rPr>
                      <m:t>𝑘𝑊</m:t>
                    </m:r>
                  </m:oMath>
                </a14:m>
                <a:endParaRPr lang="en-US" dirty="0"/>
              </a:p>
              <a:p>
                <a:r>
                  <a:rPr lang="en-US" dirty="0"/>
                  <a:t>Mass of condensate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𝑄</m:t>
                            </m:r>
                          </m:e>
                        </m:acc>
                      </m:num>
                      <m:den>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112</m:t>
                        </m:r>
                      </m:num>
                      <m:den>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468</m:t>
                        </m:r>
                        <m:r>
                          <a:rPr lang="en-US" i="1">
                            <a:latin typeface="Cambria Math" panose="02040503050406030204" pitchFamily="18" charset="0"/>
                          </a:rPr>
                          <m:t>.</m:t>
                        </m:r>
                        <m:r>
                          <a:rPr lang="en-US" i="1">
                            <a:latin typeface="Cambria Math" panose="02040503050406030204" pitchFamily="18" charset="0"/>
                          </a:rPr>
                          <m:t>42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0049</m:t>
                        </m:r>
                        <m:r>
                          <a:rPr lang="en-US" i="1">
                            <a:latin typeface="Cambria Math" panose="02040503050406030204" pitchFamily="18" charset="0"/>
                          </a:rPr>
                          <m:t>𝑘𝑔</m:t>
                        </m:r>
                      </m:num>
                      <m:den>
                        <m:r>
                          <a:rPr lang="en-US" i="1">
                            <a:latin typeface="Cambria Math" panose="02040503050406030204" pitchFamily="18" charset="0"/>
                          </a:rPr>
                          <m:t>𝑠𝑒𝑐</m:t>
                        </m:r>
                      </m:den>
                    </m:f>
                    <m:r>
                      <a:rPr lang="en-US" i="1">
                        <a:latin typeface="Cambria Math" panose="02040503050406030204" pitchFamily="18" charset="0"/>
                      </a:rPr>
                      <m:t>=</m:t>
                    </m:r>
                    <m:r>
                      <a:rPr lang="en-US" i="1">
                        <a:latin typeface="Cambria Math" panose="02040503050406030204" pitchFamily="18" charset="0"/>
                      </a:rPr>
                      <m:t>17</m:t>
                    </m:r>
                    <m:r>
                      <a:rPr lang="en-US" i="1">
                        <a:latin typeface="Cambria Math" panose="02040503050406030204" pitchFamily="18" charset="0"/>
                      </a:rPr>
                      <m:t>.</m:t>
                    </m:r>
                    <m:r>
                      <a:rPr lang="en-US" b="0" i="1" smtClean="0">
                        <a:latin typeface="Cambria Math" panose="02040503050406030204" pitchFamily="18" charset="0"/>
                      </a:rPr>
                      <m:t>6</m:t>
                    </m:r>
                    <m:r>
                      <a:rPr lang="en-US" i="1">
                        <a:latin typeface="Cambria Math" panose="02040503050406030204" pitchFamily="18" charset="0"/>
                      </a:rPr>
                      <m:t>6</m:t>
                    </m:r>
                    <m:r>
                      <a:rPr lang="en-US" i="1">
                        <a:latin typeface="Cambria Math" panose="02040503050406030204" pitchFamily="18" charset="0"/>
                      </a:rPr>
                      <m:t>𝑘𝑔</m:t>
                    </m:r>
                  </m:oMath>
                </a14:m>
                <a:r>
                  <a:rPr lang="en-US" dirty="0"/>
                  <a:t>/</a:t>
                </a:r>
                <a:r>
                  <a:rPr lang="en-US" dirty="0" err="1"/>
                  <a:t>hr</a:t>
                </a:r>
                <a:endParaRPr lang="en-US" dirty="0"/>
              </a:p>
              <a:p>
                <a:r>
                  <a:rPr lang="en-US" dirty="0"/>
                  <a:t>The thickness of the film at the bottom is </a:t>
                </a:r>
                <a:endParaRPr lang="en-US" dirty="0" smtClean="0"/>
              </a:p>
              <a:p>
                <a:r>
                  <a:rPr lang="en-US" dirty="0"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𝐿</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𝑓</m:t>
                            </m:r>
                          </m:sub>
                        </m:sSub>
                      </m:num>
                      <m:den>
                        <m:r>
                          <a:rPr lang="en-US" i="1">
                            <a:latin typeface="Cambria Math" panose="02040503050406030204" pitchFamily="18" charset="0"/>
                          </a:rPr>
                          <m:t>3</m:t>
                        </m:r>
                        <m:r>
                          <a:rPr lang="en-US" i="1">
                            <a:latin typeface="Cambria Math" panose="02040503050406030204" pitchFamily="18" charset="0"/>
                          </a:rPr>
                          <m:t>h</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607</m:t>
                        </m:r>
                      </m:num>
                      <m:den>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4819</m:t>
                        </m:r>
                        <m:r>
                          <a:rPr lang="en-US" i="1">
                            <a:latin typeface="Cambria Math" panose="02040503050406030204" pitchFamily="18" charset="0"/>
                          </a:rPr>
                          <m:t>.</m:t>
                        </m:r>
                        <m:r>
                          <a:rPr lang="en-US" b="0" i="1" smtClean="0">
                            <a:latin typeface="Cambria Math" panose="02040503050406030204" pitchFamily="18" charset="0"/>
                          </a:rPr>
                          <m:t>2</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126</m:t>
                    </m:r>
                    <m:r>
                      <a:rPr lang="en-US" i="1">
                        <a:latin typeface="Cambria Math" panose="02040503050406030204" pitchFamily="18" charset="0"/>
                      </a:rPr>
                      <m:t>𝑚𝑚</m:t>
                    </m:r>
                  </m:oMath>
                </a14:m>
                <a:r>
                  <a:rPr lang="en-US" dirty="0"/>
                  <a:t> </a:t>
                </a:r>
              </a:p>
              <a:p>
                <a:pPr marL="0" indent="0">
                  <a:buNone/>
                </a:pP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81000"/>
                <a:ext cx="8229600" cy="5745163"/>
              </a:xfrm>
              <a:blipFill>
                <a:blip r:embed="rId2"/>
                <a:stretch>
                  <a:fillRect l="-1704"/>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41719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52400"/>
            <a:ext cx="8229600" cy="6400800"/>
          </a:xfrm>
        </p:spPr>
        <p:txBody>
          <a:bodyPr/>
          <a:lstStyle/>
          <a:p>
            <a:pPr marL="0" lvl="0" indent="0">
              <a:buNone/>
            </a:pPr>
            <a:r>
              <a:rPr lang="en-US" dirty="0" smtClean="0"/>
              <a:t>3- The </a:t>
            </a:r>
            <a:r>
              <a:rPr lang="en-US" dirty="0"/>
              <a:t>tube bank of a steam condenser consists of a square array of 400 tubes, each of diameter D= 2r</a:t>
            </a:r>
            <a:r>
              <a:rPr lang="en-US" baseline="-25000" dirty="0"/>
              <a:t>1</a:t>
            </a:r>
            <a:r>
              <a:rPr lang="en-US" dirty="0"/>
              <a:t>=6mm.  If horizontal, tubes are exposed to saturated steam at a temperature of 55</a:t>
            </a:r>
            <a:r>
              <a:rPr lang="en-US" baseline="30000" dirty="0"/>
              <a:t>o</a:t>
            </a:r>
            <a:r>
              <a:rPr lang="en-US" dirty="0"/>
              <a:t>C and the tube surface is maintained at T</a:t>
            </a:r>
            <a:r>
              <a:rPr lang="en-US" baseline="-25000" dirty="0"/>
              <a:t>w</a:t>
            </a:r>
            <a:r>
              <a:rPr lang="en-US" dirty="0"/>
              <a:t>=25</a:t>
            </a:r>
            <a:r>
              <a:rPr lang="en-US" baseline="30000" dirty="0"/>
              <a:t>o</a:t>
            </a:r>
            <a:r>
              <a:rPr lang="en-US" dirty="0"/>
              <a:t>C, what is the rate at which steam is condensed per unit length of the tube bank</a:t>
            </a:r>
            <a:r>
              <a:rPr lang="en-US" dirty="0" smtClean="0"/>
              <a:t>?</a:t>
            </a:r>
          </a:p>
          <a:p>
            <a:pPr marL="0" indent="0">
              <a:buNone/>
            </a:pPr>
            <a:r>
              <a:rPr lang="en-US" b="1" u="sng" dirty="0"/>
              <a:t>Solution</a:t>
            </a:r>
            <a:r>
              <a:rPr lang="en-US" dirty="0"/>
              <a:t>: tube bank of steam condenser consists of a square array of 400tubes, D=6mm. </a:t>
            </a:r>
            <a:r>
              <a:rPr lang="en-US" dirty="0" err="1"/>
              <a:t>T</a:t>
            </a:r>
            <a:r>
              <a:rPr lang="en-US" baseline="-25000" dirty="0" err="1"/>
              <a:t>sat</a:t>
            </a:r>
            <a:r>
              <a:rPr lang="en-US" dirty="0"/>
              <a:t>=55</a:t>
            </a:r>
            <a:r>
              <a:rPr lang="en-US" baseline="30000" dirty="0"/>
              <a:t>o</a:t>
            </a:r>
            <a:r>
              <a:rPr lang="en-US" dirty="0"/>
              <a:t>C, T</a:t>
            </a:r>
            <a:r>
              <a:rPr lang="en-US" baseline="-25000" dirty="0"/>
              <a:t>w</a:t>
            </a:r>
            <a:r>
              <a:rPr lang="en-US" dirty="0"/>
              <a:t>=25</a:t>
            </a:r>
            <a:r>
              <a:rPr lang="en-US" baseline="30000" dirty="0"/>
              <a:t>o</a:t>
            </a:r>
            <a:r>
              <a:rPr lang="en-US" dirty="0"/>
              <a:t>C</a:t>
            </a:r>
          </a:p>
          <a:p>
            <a:pPr marL="0" lvl="0" indent="0">
              <a:buNone/>
            </a:pPr>
            <a:r>
              <a:rPr lang="en-US" b="1" u="sng" dirty="0"/>
              <a:t>Properties</a:t>
            </a:r>
            <a:r>
              <a:rPr lang="en-US" dirty="0"/>
              <a:t>: the properties of saturated water at </a:t>
            </a:r>
            <a:r>
              <a:rPr lang="en-US" dirty="0" err="1"/>
              <a:t>T</a:t>
            </a:r>
            <a:r>
              <a:rPr lang="en-US" baseline="-25000" dirty="0" err="1"/>
              <a:t>f</a:t>
            </a:r>
            <a:r>
              <a:rPr lang="en-US" dirty="0"/>
              <a:t>=40</a:t>
            </a:r>
            <a:r>
              <a:rPr lang="en-US" baseline="30000" dirty="0"/>
              <a:t>o</a:t>
            </a:r>
            <a:r>
              <a:rPr lang="en-US" dirty="0"/>
              <a:t>C</a:t>
            </a:r>
          </a:p>
          <a:p>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251789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6248400"/>
              </a:xfrm>
            </p:spPr>
            <p:txBody>
              <a:bodyPr>
                <a:normAutofit fontScale="92500" lnSpcReduction="20000"/>
              </a:bodyPr>
              <a:lstStyle/>
              <a:p>
                <a:pPr marL="0" indent="0">
                  <a:buNone/>
                </a:pPr>
                <a:r>
                  <a:rPr lang="en-US" dirty="0" smtClean="0">
                    <a:sym typeface="Symbol" panose="05050102010706020507" pitchFamily="18" charset="2"/>
                  </a:rPr>
                  <a:t></a:t>
                </a:r>
                <a:r>
                  <a:rPr lang="en-US" baseline="-25000" dirty="0"/>
                  <a:t>f</a:t>
                </a:r>
                <a:r>
                  <a:rPr lang="en-US" dirty="0"/>
                  <a:t>=992.1kg/m</a:t>
                </a:r>
                <a:r>
                  <a:rPr lang="en-US" baseline="30000" dirty="0"/>
                  <a:t>3</a:t>
                </a:r>
                <a:r>
                  <a:rPr lang="en-US" dirty="0"/>
                  <a:t>, </a:t>
                </a:r>
                <a:r>
                  <a:rPr lang="en-US" dirty="0">
                    <a:sym typeface="Symbol" panose="05050102010706020507" pitchFamily="18" charset="2"/>
                  </a:rPr>
                  <a:t></a:t>
                </a:r>
                <a:r>
                  <a:rPr lang="en-US" baseline="-25000" dirty="0"/>
                  <a:t>v</a:t>
                </a:r>
                <a:r>
                  <a:rPr lang="en-US" dirty="0"/>
                  <a:t>=0.0512kg/m</a:t>
                </a:r>
                <a:r>
                  <a:rPr lang="en-US" baseline="30000" dirty="0"/>
                  <a:t>3</a:t>
                </a:r>
                <a:r>
                  <a:rPr lang="en-US" dirty="0"/>
                  <a:t>, </a:t>
                </a:r>
                <a:r>
                  <a:rPr lang="en-US" dirty="0" err="1"/>
                  <a:t>Cp</a:t>
                </a:r>
                <a:r>
                  <a:rPr lang="en-US" baseline="-25000" dirty="0" err="1"/>
                  <a:t>f</a:t>
                </a:r>
                <a:r>
                  <a:rPr lang="en-US" dirty="0"/>
                  <a:t>=4179J/</a:t>
                </a:r>
                <a:r>
                  <a:rPr lang="en-US" dirty="0" err="1"/>
                  <a:t>kg.K</a:t>
                </a:r>
                <a:r>
                  <a:rPr lang="en-US" dirty="0"/>
                  <a:t>, </a:t>
                </a:r>
                <a:r>
                  <a:rPr lang="en-US" dirty="0" err="1"/>
                  <a:t>h</a:t>
                </a:r>
                <a:r>
                  <a:rPr lang="en-US" baseline="-25000" dirty="0" err="1"/>
                  <a:t>fg</a:t>
                </a:r>
                <a:r>
                  <a:rPr lang="en-US" dirty="0"/>
                  <a:t>=2407kJ/kg, </a:t>
                </a:r>
                <a:r>
                  <a:rPr lang="en-US" dirty="0" err="1"/>
                  <a:t>k</a:t>
                </a:r>
                <a:r>
                  <a:rPr lang="en-US" baseline="-25000" dirty="0" err="1"/>
                  <a:t>f</a:t>
                </a:r>
                <a:r>
                  <a:rPr lang="en-US" dirty="0"/>
                  <a:t>=0.631W/</a:t>
                </a:r>
                <a:r>
                  <a:rPr lang="en-US" dirty="0" err="1"/>
                  <a:t>m.K</a:t>
                </a:r>
                <a:r>
                  <a:rPr lang="en-US" dirty="0"/>
                  <a:t> </a:t>
                </a:r>
                <a:r>
                  <a:rPr lang="en-US" dirty="0">
                    <a:sym typeface="Symbol" panose="05050102010706020507" pitchFamily="18" charset="2"/>
                  </a:rPr>
                  <a:t></a:t>
                </a:r>
                <a:r>
                  <a:rPr lang="en-US" baseline="-25000" dirty="0"/>
                  <a:t>f</a:t>
                </a:r>
                <a:r>
                  <a:rPr lang="en-US" dirty="0"/>
                  <a:t>=0.653x10</a:t>
                </a:r>
                <a:r>
                  <a:rPr lang="en-US" baseline="30000" dirty="0"/>
                  <a:t>-3</a:t>
                </a:r>
                <a:r>
                  <a:rPr lang="en-US" dirty="0"/>
                  <a:t>kg/</a:t>
                </a:r>
                <a:r>
                  <a:rPr lang="en-US" dirty="0" err="1"/>
                  <a:t>m.sec</a:t>
                </a:r>
                <a:r>
                  <a:rPr lang="en-US" dirty="0"/>
                  <a:t>, </a:t>
                </a:r>
                <a:r>
                  <a:rPr lang="en-US" dirty="0" err="1"/>
                  <a:t>Pr</a:t>
                </a:r>
                <a:r>
                  <a:rPr lang="en-US" baseline="-25000" dirty="0" err="1"/>
                  <a:t>f</a:t>
                </a:r>
                <a:r>
                  <a:rPr lang="en-US" dirty="0"/>
                  <a:t>=1.03</a:t>
                </a:r>
              </a:p>
              <a:p>
                <a:r>
                  <a:rPr lang="en-US" b="1" u="sng" dirty="0"/>
                  <a:t>Requirements</a:t>
                </a:r>
                <a:r>
                  <a:rPr lang="en-US" dirty="0"/>
                  <a:t>: rate at which steam is condensed per unit length.</a:t>
                </a:r>
              </a:p>
              <a:p>
                <a:r>
                  <a:rPr lang="en-US" b="1" u="sng" dirty="0"/>
                  <a:t>Analysis:</a:t>
                </a:r>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sSub>
                      <m:sSubPr>
                        <m:ctrlPr>
                          <a:rPr lang="en-US" i="1">
                            <a:latin typeface="Cambria Math" panose="02040503050406030204" pitchFamily="18" charset="0"/>
                          </a:rPr>
                        </m:ctrlPr>
                      </m:sSubPr>
                      <m:e>
                        <m:r>
                          <a:rPr lang="en-US" i="1">
                            <a:latin typeface="Cambria Math" panose="02040503050406030204" pitchFamily="18" charset="0"/>
                          </a:rPr>
                          <m:t>𝐶𝑝</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r>
                      <a:rPr lang="en-US" i="1">
                        <a:latin typeface="Cambria Math" panose="02040503050406030204" pitchFamily="18" charset="0"/>
                      </a:rPr>
                      <m:t>2407</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m:t>
                    </m:r>
                    <m:r>
                      <a:rPr lang="en-US" i="1">
                        <a:latin typeface="Cambria Math" panose="02040503050406030204" pitchFamily="18" charset="0"/>
                      </a:rPr>
                      <m:t>179</m:t>
                    </m:r>
                    <m:d>
                      <m:dPr>
                        <m:ctrlPr>
                          <a:rPr lang="en-US" i="1">
                            <a:latin typeface="Cambria Math" panose="02040503050406030204" pitchFamily="18" charset="0"/>
                          </a:rPr>
                        </m:ctrlPr>
                      </m:dPr>
                      <m:e>
                        <m:r>
                          <a:rPr lang="en-US" i="1">
                            <a:latin typeface="Cambria Math" panose="02040503050406030204" pitchFamily="18" charset="0"/>
                          </a:rPr>
                          <m:t>55</m:t>
                        </m:r>
                        <m:r>
                          <a:rPr lang="en-US" i="1">
                            <a:latin typeface="Cambria Math" panose="02040503050406030204" pitchFamily="18" charset="0"/>
                          </a:rPr>
                          <m:t>−</m:t>
                        </m:r>
                        <m:r>
                          <a:rPr lang="en-US" i="1">
                            <a:latin typeface="Cambria Math" panose="02040503050406030204" pitchFamily="18" charset="0"/>
                          </a:rPr>
                          <m:t>25</m:t>
                        </m:r>
                      </m:e>
                    </m:d>
                    <m:r>
                      <a:rPr lang="en-US" i="1">
                        <a:latin typeface="Cambria Math" panose="02040503050406030204" pitchFamily="18" charset="0"/>
                      </a:rPr>
                      <m:t>=</m:t>
                    </m:r>
                    <m:r>
                      <a:rPr lang="en-US" i="1">
                        <a:latin typeface="Cambria Math" panose="02040503050406030204" pitchFamily="18" charset="0"/>
                      </a:rPr>
                      <m:t>2492</m:t>
                    </m:r>
                    <m:r>
                      <a:rPr lang="en-US" i="1">
                        <a:latin typeface="Cambria Math" panose="02040503050406030204" pitchFamily="18" charset="0"/>
                      </a:rPr>
                      <m:t>.</m:t>
                    </m:r>
                    <m:r>
                      <a:rPr lang="en-US" i="1">
                        <a:latin typeface="Cambria Math" panose="02040503050406030204" pitchFamily="18" charset="0"/>
                      </a:rPr>
                      <m:t>25</m:t>
                    </m:r>
                    <m:r>
                      <a:rPr lang="en-US" i="1">
                        <a:latin typeface="Cambria Math" panose="02040503050406030204" pitchFamily="18" charset="0"/>
                      </a:rPr>
                      <m:t>𝑘𝐽</m:t>
                    </m:r>
                    <m:r>
                      <a:rPr lang="en-US" i="1">
                        <a:latin typeface="Cambria Math" panose="02040503050406030204" pitchFamily="18" charset="0"/>
                      </a:rPr>
                      <m:t>/</m:t>
                    </m:r>
                    <m:r>
                      <a:rPr lang="en-US" i="1">
                        <a:latin typeface="Cambria Math" panose="02040503050406030204" pitchFamily="18" charset="0"/>
                      </a:rPr>
                      <m:t>𝑘𝑔</m:t>
                    </m:r>
                  </m:oMath>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h</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729</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𝑣</m:t>
                                        </m:r>
                                      </m:sub>
                                    </m:sSub>
                                  </m:e>
                                </m:d>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𝑓</m:t>
                                    </m:r>
                                  </m:sub>
                                  <m:sup>
                                    <m:r>
                                      <a:rPr lang="en-US" i="1">
                                        <a:latin typeface="Cambria Math" panose="02040503050406030204" pitchFamily="18" charset="0"/>
                                      </a:rPr>
                                      <m:t>3</m:t>
                                    </m:r>
                                  </m:sup>
                                </m:sSubSup>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𝐷</m:t>
                                </m:r>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oMath>
                </a14:m>
                <a:endParaRPr lang="en-US" dirty="0"/>
              </a:p>
              <a:p>
                <a:r>
                  <a:rPr lang="en-US" dirty="0"/>
                  <a:t>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h</m:t>
                        </m:r>
                      </m:sub>
                    </m:sSub>
                    <m:r>
                      <a:rPr lang="en-US" b="0" i="1" smtClean="0">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729</m:t>
                    </m:r>
                  </m:oMath>
                </a14:m>
                <a:endParaRPr lang="en-US" i="1" dirty="0" smtClean="0"/>
              </a:p>
              <a:p>
                <a14:m>
                  <m:oMath xmlns:m="http://schemas.openxmlformats.org/officeDocument/2006/math">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81</m:t>
                                </m:r>
                                <m:r>
                                  <a:rPr lang="en-US" i="1">
                                    <a:latin typeface="Cambria Math" panose="02040503050406030204" pitchFamily="18" charset="0"/>
                                  </a:rPr>
                                  <m:t>×</m:t>
                                </m:r>
                                <m:r>
                                  <a:rPr lang="en-US" i="1">
                                    <a:latin typeface="Cambria Math" panose="02040503050406030204" pitchFamily="18" charset="0"/>
                                  </a:rPr>
                                  <m:t>992</m:t>
                                </m:r>
                                <m:r>
                                  <a:rPr lang="en-US" i="1">
                                    <a:latin typeface="Cambria Math" panose="02040503050406030204" pitchFamily="18" charset="0"/>
                                  </a:rPr>
                                  <m:t>.</m:t>
                                </m:r>
                                <m:r>
                                  <a:rPr lang="en-US" i="1">
                                    <a:latin typeface="Cambria Math" panose="02040503050406030204" pitchFamily="18" charset="0"/>
                                  </a:rPr>
                                  <m:t>1</m:t>
                                </m:r>
                                <m:d>
                                  <m:dPr>
                                    <m:ctrlPr>
                                      <a:rPr lang="en-US" i="1">
                                        <a:latin typeface="Cambria Math" panose="02040503050406030204" pitchFamily="18" charset="0"/>
                                      </a:rPr>
                                    </m:ctrlPr>
                                  </m:dPr>
                                  <m:e>
                                    <m:r>
                                      <a:rPr lang="en-US" i="1">
                                        <a:latin typeface="Cambria Math" panose="02040503050406030204" pitchFamily="18" charset="0"/>
                                      </a:rPr>
                                      <m:t>992</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0512</m:t>
                                    </m:r>
                                  </m:e>
                                </m:d>
                                <m:r>
                                  <a:rPr lang="en-US" i="1">
                                    <a:latin typeface="Cambria Math" panose="02040503050406030204" pitchFamily="18" charset="0"/>
                                  </a:rPr>
                                  <m:t>2499</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631</m:t>
                                        </m:r>
                                      </m:e>
                                    </m:d>
                                  </m:e>
                                  <m:sup>
                                    <m:r>
                                      <a:rPr lang="en-US" i="1">
                                        <a:latin typeface="Cambria Math" panose="02040503050406030204" pitchFamily="18" charset="0"/>
                                      </a:rPr>
                                      <m:t>3</m:t>
                                    </m:r>
                                  </m:sup>
                                </m:sSup>
                              </m:num>
                              <m:den>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653</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3</m:t>
                                    </m:r>
                                  </m:sup>
                                </m:sSup>
                                <m:d>
                                  <m:dPr>
                                    <m:ctrlPr>
                                      <a:rPr lang="en-US" i="1">
                                        <a:latin typeface="Cambria Math" panose="02040503050406030204" pitchFamily="18" charset="0"/>
                                      </a:rPr>
                                    </m:ctrlPr>
                                  </m:dPr>
                                  <m:e>
                                    <m:r>
                                      <a:rPr lang="en-US" i="1">
                                        <a:latin typeface="Cambria Math" panose="02040503050406030204" pitchFamily="18" charset="0"/>
                                      </a:rPr>
                                      <m:t>55</m:t>
                                    </m:r>
                                    <m:r>
                                      <a:rPr lang="en-US" i="1">
                                        <a:latin typeface="Cambria Math" panose="02040503050406030204" pitchFamily="18" charset="0"/>
                                      </a:rPr>
                                      <m:t>−</m:t>
                                    </m:r>
                                    <m:r>
                                      <a:rPr lang="en-US" i="1">
                                        <a:latin typeface="Cambria Math" panose="02040503050406030204" pitchFamily="18" charset="0"/>
                                      </a:rPr>
                                      <m:t>25</m:t>
                                    </m:r>
                                  </m:e>
                                </m:d>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006</m:t>
                                </m:r>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r>
                      <a:rPr lang="en-US" i="1">
                        <a:latin typeface="Cambria Math" panose="02040503050406030204" pitchFamily="18" charset="0"/>
                      </a:rPr>
                      <m:t>=</m:t>
                    </m:r>
                    <m:r>
                      <a:rPr lang="en-US" i="1">
                        <a:latin typeface="Cambria Math" panose="02040503050406030204" pitchFamily="18" charset="0"/>
                      </a:rPr>
                      <m:t>8288</m:t>
                    </m:r>
                    <m:r>
                      <a:rPr lang="en-US" i="1">
                        <a:latin typeface="Cambria Math" panose="02040503050406030204" pitchFamily="18" charset="0"/>
                      </a:rPr>
                      <m:t>.</m:t>
                    </m:r>
                    <m:r>
                      <a:rPr lang="en-US" i="1">
                        <a:latin typeface="Cambria Math" panose="02040503050406030204" pitchFamily="18" charset="0"/>
                      </a:rPr>
                      <m:t>4</m:t>
                    </m:r>
                    <m:r>
                      <a:rPr lang="en-US" i="1">
                        <a:latin typeface="Cambria Math" panose="02040503050406030204" pitchFamily="18" charset="0"/>
                      </a:rPr>
                      <m:t>𝑊</m:t>
                    </m:r>
                  </m:oMath>
                </a14:m>
                <a:r>
                  <a:rPr lang="en-US" dirty="0"/>
                  <a:t>/m</a:t>
                </a:r>
                <a:r>
                  <a:rPr lang="en-US" baseline="30000" dirty="0"/>
                  <a:t>2</a:t>
                </a:r>
                <a:r>
                  <a:rPr lang="en-US" dirty="0"/>
                  <a:t>.K</a:t>
                </a:r>
              </a:p>
              <a:p>
                <a:pPr marL="0" indent="0">
                  <a:buNone/>
                </a:pP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6248400"/>
              </a:xfrm>
              <a:blipFill>
                <a:blip r:embed="rId2"/>
                <a:stretch>
                  <a:fillRect l="-1704" t="-2829" r="-741"/>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505262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6248400"/>
              </a:xfrm>
            </p:spPr>
            <p:txBody>
              <a:bodyPr/>
              <a:lstStyle/>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h</m:t>
                        </m:r>
                        <m:r>
                          <a:rPr lang="en-US" i="1">
                            <a:latin typeface="Cambria Math" panose="02040503050406030204" pitchFamily="18" charset="0"/>
                          </a:rPr>
                          <m:t>𝑏</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h</m:t>
                            </m:r>
                          </m:sub>
                        </m:sSub>
                      </m:num>
                      <m:den>
                        <m:sSup>
                          <m:sSupPr>
                            <m:ctrlPr>
                              <a:rPr lang="en-US" i="1">
                                <a:latin typeface="Cambria Math" panose="02040503050406030204" pitchFamily="18" charset="0"/>
                              </a:rPr>
                            </m:ctrlPr>
                          </m:sSupPr>
                          <m:e>
                            <m:r>
                              <a:rPr lang="en-US" i="1">
                                <a:latin typeface="Cambria Math" panose="02040503050406030204" pitchFamily="18" charset="0"/>
                              </a:rPr>
                              <m:t>𝑁</m:t>
                            </m:r>
                          </m:e>
                          <m:sup>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den>
                            </m:f>
                          </m:sup>
                        </m:s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8288</m:t>
                        </m:r>
                        <m:r>
                          <a:rPr lang="en-US" i="1">
                            <a:latin typeface="Cambria Math" panose="02040503050406030204" pitchFamily="18" charset="0"/>
                          </a:rPr>
                          <m:t>.</m:t>
                        </m:r>
                        <m:r>
                          <a:rPr lang="en-US" i="1">
                            <a:latin typeface="Cambria Math" panose="02040503050406030204" pitchFamily="18" charset="0"/>
                          </a:rPr>
                          <m:t>4</m:t>
                        </m:r>
                      </m:num>
                      <m:den>
                        <m:sSup>
                          <m:sSupPr>
                            <m:ctrlPr>
                              <a:rPr lang="en-US" i="1">
                                <a:latin typeface="Cambria Math" panose="02040503050406030204" pitchFamily="18" charset="0"/>
                              </a:rPr>
                            </m:ctrlPr>
                          </m:sSupPr>
                          <m:e>
                            <m:r>
                              <a:rPr lang="en-US" i="1">
                                <a:latin typeface="Cambria Math" panose="02040503050406030204" pitchFamily="18" charset="0"/>
                              </a:rPr>
                              <m:t>20</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den>
                    </m:f>
                    <m:r>
                      <a:rPr lang="en-US" i="1">
                        <a:latin typeface="Cambria Math" panose="02040503050406030204" pitchFamily="18" charset="0"/>
                      </a:rPr>
                      <m:t>=</m:t>
                    </m:r>
                    <m:r>
                      <a:rPr lang="en-US" i="1">
                        <a:latin typeface="Cambria Math" panose="02040503050406030204" pitchFamily="18" charset="0"/>
                      </a:rPr>
                      <m:t>3919</m:t>
                    </m:r>
                    <m:r>
                      <a:rPr lang="en-US" i="1">
                        <a:latin typeface="Cambria Math" panose="02040503050406030204" pitchFamily="18" charset="0"/>
                      </a:rPr>
                      <m:t>.</m:t>
                    </m:r>
                    <m:r>
                      <a:rPr lang="en-US" i="1">
                        <a:latin typeface="Cambria Math" panose="02040503050406030204" pitchFamily="18" charset="0"/>
                      </a:rPr>
                      <m:t>34</m:t>
                    </m:r>
                    <m:r>
                      <a:rPr lang="en-US" i="1">
                        <a:latin typeface="Cambria Math" panose="02040503050406030204" pitchFamily="18" charset="0"/>
                      </a:rPr>
                      <m:t>𝑊</m:t>
                    </m:r>
                  </m:oMath>
                </a14:m>
                <a:r>
                  <a:rPr lang="en-US" dirty="0"/>
                  <a:t>/m</a:t>
                </a:r>
                <a:r>
                  <a:rPr lang="en-US" baseline="30000" dirty="0"/>
                  <a:t>2</a:t>
                </a:r>
                <a:r>
                  <a:rPr lang="en-US" dirty="0"/>
                  <a:t>K</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m:t>
                    </m:r>
                    <m:r>
                      <a:rPr lang="en-US" i="1">
                        <a:latin typeface="Cambria Math" panose="02040503050406030204" pitchFamily="18" charset="0"/>
                      </a:rPr>
                      <m:t>𝑁</m:t>
                    </m:r>
                    <m:r>
                      <a:rPr lang="en-US" i="1">
                        <a:latin typeface="Cambria Math" panose="02040503050406030204" pitchFamily="18" charset="0"/>
                      </a:rPr>
                      <m:t>𝜋</m:t>
                    </m:r>
                    <m:r>
                      <a:rPr lang="en-US" i="1">
                        <a:latin typeface="Cambria Math" panose="02040503050406030204" pitchFamily="18" charset="0"/>
                      </a:rPr>
                      <m:t>𝐷𝐿</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h</m:t>
                        </m:r>
                        <m:r>
                          <a:rPr lang="en-US" i="1">
                            <a:latin typeface="Cambria Math" panose="02040503050406030204" pitchFamily="18" charset="0"/>
                          </a:rPr>
                          <m:t>𝑏</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r>
                      <a:rPr lang="en-US" i="1">
                        <a:latin typeface="Cambria Math" panose="02040503050406030204" pitchFamily="18" charset="0"/>
                      </a:rPr>
                      <m:t>20</m:t>
                    </m:r>
                    <m:r>
                      <a:rPr lang="en-US" i="1">
                        <a:latin typeface="Cambria Math" panose="02040503050406030204" pitchFamily="18" charset="0"/>
                      </a:rPr>
                      <m:t>×</m:t>
                    </m:r>
                    <m:r>
                      <a:rPr lang="en-US" i="1">
                        <a:latin typeface="Cambria Math" panose="02040503050406030204" pitchFamily="18" charset="0"/>
                      </a:rPr>
                      <m:t>20</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006</m:t>
                    </m:r>
                    <m:r>
                      <a:rPr lang="en-US" i="1">
                        <a:latin typeface="Cambria Math" panose="02040503050406030204" pitchFamily="18" charset="0"/>
                      </a:rPr>
                      <m:t>×</m:t>
                    </m:r>
                    <m:r>
                      <a:rPr lang="en-US" i="1">
                        <a:latin typeface="Cambria Math" panose="02040503050406030204" pitchFamily="18" charset="0"/>
                      </a:rPr>
                      <m:t>3919</m:t>
                    </m:r>
                    <m:r>
                      <a:rPr lang="en-US" i="1">
                        <a:latin typeface="Cambria Math" panose="02040503050406030204" pitchFamily="18" charset="0"/>
                      </a:rPr>
                      <m:t>.</m:t>
                    </m:r>
                    <m:r>
                      <a:rPr lang="en-US" i="1">
                        <a:latin typeface="Cambria Math" panose="02040503050406030204" pitchFamily="18" charset="0"/>
                      </a:rPr>
                      <m:t>34</m:t>
                    </m:r>
                    <m:d>
                      <m:dPr>
                        <m:ctrlPr>
                          <a:rPr lang="en-US" i="1">
                            <a:latin typeface="Cambria Math" panose="02040503050406030204" pitchFamily="18" charset="0"/>
                          </a:rPr>
                        </m:ctrlPr>
                      </m:dPr>
                      <m:e>
                        <m:r>
                          <a:rPr lang="en-US" i="1">
                            <a:latin typeface="Cambria Math" panose="02040503050406030204" pitchFamily="18" charset="0"/>
                          </a:rPr>
                          <m:t>55</m:t>
                        </m:r>
                        <m:r>
                          <a:rPr lang="en-US" i="1">
                            <a:latin typeface="Cambria Math" panose="02040503050406030204" pitchFamily="18" charset="0"/>
                          </a:rPr>
                          <m:t>−</m:t>
                        </m:r>
                        <m:r>
                          <a:rPr lang="en-US" i="1">
                            <a:latin typeface="Cambria Math" panose="02040503050406030204" pitchFamily="18" charset="0"/>
                          </a:rPr>
                          <m:t>25</m:t>
                        </m:r>
                      </m:e>
                    </m:d>
                    <m:r>
                      <a:rPr lang="en-US" i="1">
                        <a:latin typeface="Cambria Math" panose="02040503050406030204" pitchFamily="18" charset="0"/>
                      </a:rPr>
                      <m:t>=</m:t>
                    </m:r>
                    <m:r>
                      <a:rPr lang="en-US" i="1">
                        <a:latin typeface="Cambria Math" panose="02040503050406030204" pitchFamily="18" charset="0"/>
                      </a:rPr>
                      <m:t>886</m:t>
                    </m:r>
                    <m:r>
                      <a:rPr lang="en-US" i="1">
                        <a:latin typeface="Cambria Math" panose="02040503050406030204" pitchFamily="18" charset="0"/>
                      </a:rPr>
                      <m:t>.</m:t>
                    </m:r>
                    <m:r>
                      <a:rPr lang="en-US" i="1">
                        <a:latin typeface="Cambria Math" panose="02040503050406030204" pitchFamily="18" charset="0"/>
                      </a:rPr>
                      <m:t>53</m:t>
                    </m:r>
                    <m:r>
                      <a:rPr lang="en-US" i="1">
                        <a:latin typeface="Cambria Math" panose="02040503050406030204" pitchFamily="18" charset="0"/>
                      </a:rPr>
                      <m:t>𝑘𝑊</m:t>
                    </m:r>
                  </m:oMath>
                </a14:m>
                <a:r>
                  <a:rPr lang="en-US" dirty="0"/>
                  <a:t>/m</a:t>
                </a:r>
              </a:p>
              <a:p>
                <a:r>
                  <a:rPr lang="en-US" dirty="0"/>
                  <a:t>Mass condensates per unit length is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𝑄</m:t>
                            </m:r>
                          </m:e>
                        </m:acc>
                      </m:num>
                      <m:den>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886</m:t>
                        </m:r>
                        <m:r>
                          <a:rPr lang="en-US" i="1">
                            <a:latin typeface="Cambria Math" panose="02040503050406030204" pitchFamily="18" charset="0"/>
                          </a:rPr>
                          <m:t>.</m:t>
                        </m:r>
                        <m:r>
                          <a:rPr lang="en-US" i="1">
                            <a:latin typeface="Cambria Math" panose="02040503050406030204" pitchFamily="18" charset="0"/>
                          </a:rPr>
                          <m:t>53</m:t>
                        </m:r>
                      </m:num>
                      <m:den>
                        <m:r>
                          <a:rPr lang="en-US" i="1">
                            <a:latin typeface="Cambria Math" panose="02040503050406030204" pitchFamily="18" charset="0"/>
                          </a:rPr>
                          <m:t>2492</m:t>
                        </m:r>
                        <m:r>
                          <a:rPr lang="en-US" i="1">
                            <a:latin typeface="Cambria Math" panose="02040503050406030204" pitchFamily="18" charset="0"/>
                          </a:rPr>
                          <m:t>.</m:t>
                        </m:r>
                        <m:r>
                          <a:rPr lang="en-US" i="1">
                            <a:latin typeface="Cambria Math" panose="02040503050406030204" pitchFamily="18" charset="0"/>
                          </a:rPr>
                          <m:t>25</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356</m:t>
                    </m:r>
                    <m:r>
                      <a:rPr lang="en-US" i="1">
                        <a:latin typeface="Cambria Math" panose="02040503050406030204" pitchFamily="18" charset="0"/>
                      </a:rPr>
                      <m:t>𝑘𝑔</m:t>
                    </m:r>
                  </m:oMath>
                </a14:m>
                <a:r>
                  <a:rPr lang="en-US" dirty="0"/>
                  <a:t>/sec=21.34kg/min</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6248400"/>
              </a:xfrm>
              <a:blipFill>
                <a:blip r:embed="rId2"/>
                <a:stretch>
                  <a:fillRect l="-1704"/>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6015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6248400"/>
          </a:xfrm>
        </p:spPr>
        <p:txBody>
          <a:bodyPr/>
          <a:lstStyle/>
          <a:p>
            <a:pPr marL="0" lvl="0" indent="0">
              <a:buNone/>
            </a:pPr>
            <a:r>
              <a:rPr lang="en-US" dirty="0" smtClean="0"/>
              <a:t>4- Saturated </a:t>
            </a:r>
            <a:r>
              <a:rPr lang="en-US" dirty="0"/>
              <a:t>steam at 120</a:t>
            </a:r>
            <a:r>
              <a:rPr lang="en-US" baseline="30000" dirty="0"/>
              <a:t>o</a:t>
            </a:r>
            <a:r>
              <a:rPr lang="en-US" dirty="0"/>
              <a:t>C condenses inside a horizontal, 75mm-diameter pipe whose surface is maintained at 100</a:t>
            </a:r>
            <a:r>
              <a:rPr lang="en-US" baseline="30000" dirty="0"/>
              <a:t>o</a:t>
            </a:r>
            <a:r>
              <a:rPr lang="en-US" dirty="0"/>
              <a:t>C. Assuming low vapor velocities and film condensation, estimate the heat transfer coefficient and the condensation rate per unit length of the pipe.</a:t>
            </a:r>
          </a:p>
          <a:p>
            <a:r>
              <a:rPr lang="en-US" b="1" dirty="0"/>
              <a:t>Solution:</a:t>
            </a:r>
            <a:r>
              <a:rPr lang="en-US" dirty="0"/>
              <a:t> </a:t>
            </a:r>
            <a:r>
              <a:rPr lang="en-US" dirty="0" err="1"/>
              <a:t>T</a:t>
            </a:r>
            <a:r>
              <a:rPr lang="en-US" baseline="-25000" dirty="0" err="1"/>
              <a:t>sat</a:t>
            </a:r>
            <a:r>
              <a:rPr lang="en-US" dirty="0"/>
              <a:t>=120</a:t>
            </a:r>
            <a:r>
              <a:rPr lang="en-US" baseline="30000" dirty="0"/>
              <a:t>o</a:t>
            </a:r>
            <a:r>
              <a:rPr lang="en-US" dirty="0"/>
              <a:t>C, T</a:t>
            </a:r>
            <a:r>
              <a:rPr lang="en-US" baseline="-25000" dirty="0"/>
              <a:t>w</a:t>
            </a:r>
            <a:r>
              <a:rPr lang="en-US" dirty="0"/>
              <a:t>=100</a:t>
            </a:r>
            <a:r>
              <a:rPr lang="en-US" baseline="30000" dirty="0"/>
              <a:t>o</a:t>
            </a:r>
            <a:r>
              <a:rPr lang="en-US" dirty="0"/>
              <a:t>C, D</a:t>
            </a:r>
            <a:r>
              <a:rPr lang="en-US" baseline="-25000" dirty="0"/>
              <a:t>i</a:t>
            </a:r>
            <a:r>
              <a:rPr lang="en-US" dirty="0"/>
              <a:t>=0.075m</a:t>
            </a:r>
          </a:p>
          <a:p>
            <a:r>
              <a:rPr lang="en-US" b="1" dirty="0"/>
              <a:t>Properties</a:t>
            </a:r>
            <a:r>
              <a:rPr lang="en-US" dirty="0"/>
              <a:t>: for water at </a:t>
            </a:r>
            <a:r>
              <a:rPr lang="en-US" dirty="0" err="1"/>
              <a:t>T</a:t>
            </a:r>
            <a:r>
              <a:rPr lang="en-US" baseline="-25000" dirty="0" err="1"/>
              <a:t>f</a:t>
            </a:r>
            <a:r>
              <a:rPr lang="en-US" dirty="0"/>
              <a:t>=110</a:t>
            </a:r>
            <a:r>
              <a:rPr lang="en-US" baseline="30000" dirty="0"/>
              <a:t>o</a:t>
            </a:r>
            <a:r>
              <a:rPr lang="en-US" dirty="0"/>
              <a:t>C, </a:t>
            </a:r>
            <a:r>
              <a:rPr lang="en-US" dirty="0">
                <a:sym typeface="Symbol" panose="05050102010706020507" pitchFamily="18" charset="2"/>
              </a:rPr>
              <a:t></a:t>
            </a:r>
            <a:r>
              <a:rPr lang="en-US" baseline="-25000" dirty="0"/>
              <a:t>f</a:t>
            </a:r>
            <a:r>
              <a:rPr lang="en-US" dirty="0"/>
              <a:t>=950.6kg/m</a:t>
            </a:r>
            <a:r>
              <a:rPr lang="en-US" baseline="30000" dirty="0"/>
              <a:t>3</a:t>
            </a:r>
            <a:r>
              <a:rPr lang="en-US" dirty="0"/>
              <a:t>, </a:t>
            </a:r>
            <a:r>
              <a:rPr lang="en-US" dirty="0">
                <a:sym typeface="Symbol" panose="05050102010706020507" pitchFamily="18" charset="2"/>
              </a:rPr>
              <a:t></a:t>
            </a:r>
            <a:r>
              <a:rPr lang="en-US" baseline="-25000" dirty="0"/>
              <a:t>v</a:t>
            </a:r>
            <a:r>
              <a:rPr lang="en-US" dirty="0"/>
              <a:t>=0.8263kg/m</a:t>
            </a:r>
            <a:r>
              <a:rPr lang="en-US" baseline="30000" dirty="0"/>
              <a:t>3</a:t>
            </a:r>
            <a:r>
              <a:rPr lang="en-US" dirty="0"/>
              <a:t>, </a:t>
            </a:r>
            <a:r>
              <a:rPr lang="en-US" dirty="0" err="1"/>
              <a:t>h</a:t>
            </a:r>
            <a:r>
              <a:rPr lang="en-US" baseline="-25000" dirty="0" err="1"/>
              <a:t>fg</a:t>
            </a:r>
            <a:r>
              <a:rPr lang="en-US" dirty="0"/>
              <a:t>=2230kJ/kg, </a:t>
            </a:r>
            <a:r>
              <a:rPr lang="en-US" dirty="0" err="1"/>
              <a:t>Cp</a:t>
            </a:r>
            <a:r>
              <a:rPr lang="en-US" baseline="-25000" dirty="0" err="1"/>
              <a:t>f</a:t>
            </a:r>
            <a:r>
              <a:rPr lang="en-US" dirty="0"/>
              <a:t>=4.229kJ/</a:t>
            </a:r>
            <a:r>
              <a:rPr lang="en-US" dirty="0" err="1"/>
              <a:t>kg.K</a:t>
            </a:r>
            <a:r>
              <a:rPr lang="en-US" dirty="0"/>
              <a:t>, </a:t>
            </a:r>
            <a:r>
              <a:rPr lang="en-US" dirty="0" err="1"/>
              <a:t>k</a:t>
            </a:r>
            <a:r>
              <a:rPr lang="en-US" baseline="-25000" dirty="0" err="1"/>
              <a:t>f</a:t>
            </a:r>
            <a:r>
              <a:rPr lang="en-US" dirty="0"/>
              <a:t>=0.682W/</a:t>
            </a:r>
            <a:r>
              <a:rPr lang="en-US" dirty="0" err="1"/>
              <a:t>m.K</a:t>
            </a:r>
            <a:r>
              <a:rPr lang="en-US" dirty="0"/>
              <a:t>, </a:t>
            </a:r>
            <a:r>
              <a:rPr lang="en-US" dirty="0">
                <a:sym typeface="Symbol" panose="05050102010706020507" pitchFamily="18" charset="2"/>
              </a:rPr>
              <a:t></a:t>
            </a:r>
            <a:r>
              <a:rPr lang="en-US" baseline="-25000" dirty="0"/>
              <a:t>f</a:t>
            </a:r>
            <a:r>
              <a:rPr lang="en-US" dirty="0"/>
              <a:t>=0.855x10</a:t>
            </a:r>
            <a:r>
              <a:rPr lang="en-US" baseline="30000" dirty="0"/>
              <a:t>-3</a:t>
            </a:r>
            <a:r>
              <a:rPr lang="en-US" dirty="0"/>
              <a:t>kg/</a:t>
            </a:r>
            <a:r>
              <a:rPr lang="en-US" dirty="0" err="1"/>
              <a:t>m.sec</a:t>
            </a:r>
            <a:endParaRPr lang="en-US" dirty="0"/>
          </a:p>
          <a:p>
            <a:pPr marL="0" indent="0">
              <a:buNone/>
            </a:pPr>
            <a:endParaRPr lang="ar-IQ"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65980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fontScale="77500" lnSpcReduction="20000"/>
              </a:bodyPr>
              <a:lstStyle/>
              <a:p>
                <a:r>
                  <a:rPr lang="en-US" dirty="0"/>
                  <a:t>Requirement: mass of steam condensate per unit length of the tube</a:t>
                </a:r>
              </a:p>
              <a:p>
                <a:r>
                  <a:rPr lang="en-US" dirty="0"/>
                  <a:t>Analysis: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sSub>
                      <m:sSubPr>
                        <m:ctrlPr>
                          <a:rPr lang="en-US" i="1">
                            <a:latin typeface="Cambria Math" panose="02040503050406030204" pitchFamily="18" charset="0"/>
                          </a:rPr>
                        </m:ctrlPr>
                      </m:sSubPr>
                      <m:e>
                        <m:r>
                          <a:rPr lang="en-US" i="1">
                            <a:latin typeface="Cambria Math" panose="02040503050406030204" pitchFamily="18" charset="0"/>
                          </a:rPr>
                          <m:t>𝐶𝑝</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r>
                      <a:rPr lang="en-US" i="1">
                        <a:latin typeface="Cambria Math" panose="02040503050406030204" pitchFamily="18" charset="0"/>
                      </a:rPr>
                      <m:t>2230</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r>
                      <a:rPr lang="en-US" i="1">
                        <a:latin typeface="Cambria Math" panose="02040503050406030204" pitchFamily="18" charset="0"/>
                      </a:rPr>
                      <m:t>×</m:t>
                    </m:r>
                    <m:r>
                      <a:rPr lang="en-US" i="1">
                        <a:latin typeface="Cambria Math" panose="02040503050406030204" pitchFamily="18" charset="0"/>
                      </a:rPr>
                      <m:t>4229</m:t>
                    </m:r>
                    <m:d>
                      <m:dPr>
                        <m:ctrlPr>
                          <a:rPr lang="en-US" i="1">
                            <a:latin typeface="Cambria Math" panose="02040503050406030204" pitchFamily="18" charset="0"/>
                          </a:rPr>
                        </m:ctrlPr>
                      </m:dPr>
                      <m:e>
                        <m:r>
                          <a:rPr lang="en-US" i="1">
                            <a:latin typeface="Cambria Math" panose="02040503050406030204" pitchFamily="18" charset="0"/>
                          </a:rPr>
                          <m:t>120</m:t>
                        </m:r>
                        <m:r>
                          <a:rPr lang="en-US" i="1">
                            <a:latin typeface="Cambria Math" panose="02040503050406030204" pitchFamily="18" charset="0"/>
                          </a:rPr>
                          <m:t>−</m:t>
                        </m:r>
                        <m:r>
                          <a:rPr lang="en-US" i="1">
                            <a:latin typeface="Cambria Math" panose="02040503050406030204" pitchFamily="18" charset="0"/>
                          </a:rPr>
                          <m:t>100</m:t>
                        </m:r>
                      </m:e>
                    </m:d>
                    <m:r>
                      <a:rPr lang="en-US" i="1">
                        <a:latin typeface="Cambria Math" panose="02040503050406030204" pitchFamily="18" charset="0"/>
                      </a:rPr>
                      <m:t>=</m:t>
                    </m:r>
                    <m:r>
                      <a:rPr lang="en-US" i="1">
                        <a:latin typeface="Cambria Math" panose="02040503050406030204" pitchFamily="18" charset="0"/>
                      </a:rPr>
                      <m:t>2287</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𝑘𝑔</m:t>
                    </m:r>
                  </m:oMath>
                </a14:m>
                <a:endParaRPr lang="en-US" dirty="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𝑖𝑛𝑡</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555</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𝑣</m:t>
                                        </m:r>
                                      </m:sub>
                                    </m:sSub>
                                  </m:e>
                                </m:d>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𝑓</m:t>
                                        </m:r>
                                      </m:sub>
                                    </m:sSub>
                                  </m:e>
                                  <m:sup>
                                    <m:r>
                                      <a:rPr lang="en-US" i="1">
                                        <a:latin typeface="Cambria Math" panose="02040503050406030204" pitchFamily="18" charset="0"/>
                                      </a:rPr>
                                      <m:t>3</m:t>
                                    </m:r>
                                  </m:sup>
                                </m:s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𝐷</m:t>
                                </m:r>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oMath>
                </a14:m>
                <a:endParaRPr lang="en-US" dirty="0"/>
              </a:p>
              <a:p>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𝑖𝑛𝑡</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555</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81</m:t>
                                </m:r>
                                <m:r>
                                  <a:rPr lang="en-US" i="1">
                                    <a:latin typeface="Cambria Math" panose="02040503050406030204" pitchFamily="18" charset="0"/>
                                  </a:rPr>
                                  <m:t>×</m:t>
                                </m:r>
                                <m:r>
                                  <a:rPr lang="en-US" i="1">
                                    <a:latin typeface="Cambria Math" panose="02040503050406030204" pitchFamily="18" charset="0"/>
                                  </a:rPr>
                                  <m:t>950</m:t>
                                </m:r>
                                <m:r>
                                  <a:rPr lang="en-US" i="1">
                                    <a:latin typeface="Cambria Math" panose="02040503050406030204" pitchFamily="18" charset="0"/>
                                  </a:rPr>
                                  <m:t>.</m:t>
                                </m:r>
                                <m:r>
                                  <a:rPr lang="en-US" i="1">
                                    <a:latin typeface="Cambria Math" panose="02040503050406030204" pitchFamily="18" charset="0"/>
                                  </a:rPr>
                                  <m:t>6</m:t>
                                </m:r>
                                <m:d>
                                  <m:dPr>
                                    <m:ctrlPr>
                                      <a:rPr lang="en-US" i="1">
                                        <a:latin typeface="Cambria Math" panose="02040503050406030204" pitchFamily="18" charset="0"/>
                                      </a:rPr>
                                    </m:ctrlPr>
                                  </m:dPr>
                                  <m:e>
                                    <m:r>
                                      <a:rPr lang="en-US" i="1">
                                        <a:latin typeface="Cambria Math" panose="02040503050406030204" pitchFamily="18" charset="0"/>
                                      </a:rPr>
                                      <m:t>950</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8263</m:t>
                                    </m:r>
                                  </m:e>
                                </m:d>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682</m:t>
                                        </m:r>
                                      </m:e>
                                    </m:d>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2287</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num>
                              <m:den>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855</m:t>
                                </m:r>
                                <m:r>
                                  <m:rPr>
                                    <m:sty m:val="p"/>
                                  </m:rPr>
                                  <a:rPr lang="en-US">
                                    <a:latin typeface="Cambria Math" panose="02040503050406030204" pitchFamily="18" charset="0"/>
                                  </a:rPr>
                                  <m:t>x</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3</m:t>
                                    </m:r>
                                  </m:sup>
                                </m:sSup>
                                <m:d>
                                  <m:dPr>
                                    <m:ctrlPr>
                                      <a:rPr lang="en-US" i="1">
                                        <a:latin typeface="Cambria Math" panose="02040503050406030204" pitchFamily="18" charset="0"/>
                                      </a:rPr>
                                    </m:ctrlPr>
                                  </m:dPr>
                                  <m:e>
                                    <m:r>
                                      <a:rPr lang="en-US" i="1">
                                        <a:latin typeface="Cambria Math" panose="02040503050406030204" pitchFamily="18" charset="0"/>
                                      </a:rPr>
                                      <m:t>120</m:t>
                                    </m:r>
                                    <m:r>
                                      <a:rPr lang="en-US" i="1">
                                        <a:latin typeface="Cambria Math" panose="02040503050406030204" pitchFamily="18" charset="0"/>
                                      </a:rPr>
                                      <m:t>−</m:t>
                                    </m:r>
                                    <m:r>
                                      <a:rPr lang="en-US" i="1">
                                        <a:latin typeface="Cambria Math" panose="02040503050406030204" pitchFamily="18" charset="0"/>
                                      </a:rPr>
                                      <m:t>100</m:t>
                                    </m:r>
                                  </m:e>
                                </m:d>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075</m:t>
                                </m:r>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r>
                      <a:rPr lang="en-US" i="1">
                        <a:latin typeface="Cambria Math" panose="02040503050406030204" pitchFamily="18" charset="0"/>
                      </a:rPr>
                      <m:t>=</m:t>
                    </m:r>
                    <m:r>
                      <a:rPr lang="en-US" i="1">
                        <a:latin typeface="Cambria Math" panose="02040503050406030204" pitchFamily="18" charset="0"/>
                      </a:rPr>
                      <m:t>4669</m:t>
                    </m:r>
                    <m:r>
                      <a:rPr lang="en-US" i="1">
                        <a:latin typeface="Cambria Math" panose="02040503050406030204" pitchFamily="18" charset="0"/>
                      </a:rPr>
                      <m:t>.</m:t>
                    </m:r>
                    <m:r>
                      <a:rPr lang="en-US" i="1">
                        <a:latin typeface="Cambria Math" panose="02040503050406030204" pitchFamily="18" charset="0"/>
                      </a:rPr>
                      <m:t>6</m:t>
                    </m:r>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𝑚</m:t>
                    </m:r>
                  </m:oMath>
                </a14:m>
                <a:r>
                  <a:rPr lang="en-US" baseline="30000" dirty="0"/>
                  <a:t>2</a:t>
                </a:r>
                <a:r>
                  <a:rPr lang="en-US" dirty="0"/>
                  <a:t>.K</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𝐷𝐿</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h</m:t>
                            </m:r>
                          </m:e>
                        </m:acc>
                      </m:e>
                      <m:sub>
                        <m:r>
                          <a:rPr lang="en-US" i="1">
                            <a:latin typeface="Cambria Math" panose="02040503050406030204" pitchFamily="18" charset="0"/>
                          </a:rPr>
                          <m:t>𝑖𝑛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075</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4669</m:t>
                    </m:r>
                    <m:r>
                      <a:rPr lang="en-US" i="1">
                        <a:latin typeface="Cambria Math" panose="02040503050406030204" pitchFamily="18" charset="0"/>
                      </a:rPr>
                      <m:t>.</m:t>
                    </m:r>
                    <m:r>
                      <a:rPr lang="en-US" i="1">
                        <a:latin typeface="Cambria Math" panose="02040503050406030204" pitchFamily="18" charset="0"/>
                      </a:rPr>
                      <m:t>6</m:t>
                    </m:r>
                    <m:d>
                      <m:dPr>
                        <m:ctrlPr>
                          <a:rPr lang="en-US" i="1">
                            <a:latin typeface="Cambria Math" panose="02040503050406030204" pitchFamily="18" charset="0"/>
                          </a:rPr>
                        </m:ctrlPr>
                      </m:dPr>
                      <m:e>
                        <m:r>
                          <a:rPr lang="en-US" i="1">
                            <a:latin typeface="Cambria Math" panose="02040503050406030204" pitchFamily="18" charset="0"/>
                          </a:rPr>
                          <m:t>120</m:t>
                        </m:r>
                        <m:r>
                          <a:rPr lang="en-US" i="1">
                            <a:latin typeface="Cambria Math" panose="02040503050406030204" pitchFamily="18" charset="0"/>
                          </a:rPr>
                          <m:t>−</m:t>
                        </m:r>
                        <m:r>
                          <a:rPr lang="en-US" i="1">
                            <a:latin typeface="Cambria Math" panose="02040503050406030204" pitchFamily="18" charset="0"/>
                          </a:rPr>
                          <m:t>100</m:t>
                        </m:r>
                      </m:e>
                    </m:d>
                    <m:r>
                      <a:rPr lang="en-US" i="1">
                        <a:latin typeface="Cambria Math" panose="02040503050406030204" pitchFamily="18" charset="0"/>
                      </a:rPr>
                      <m:t>=</m:t>
                    </m:r>
                    <m:r>
                      <a:rPr lang="en-US" i="1">
                        <a:latin typeface="Cambria Math" panose="02040503050406030204" pitchFamily="18" charset="0"/>
                      </a:rPr>
                      <m:t>22005</m:t>
                    </m:r>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rPr>
                      <m:t>22</m:t>
                    </m:r>
                    <m:r>
                      <a:rPr lang="en-US" i="1">
                        <a:latin typeface="Cambria Math" panose="02040503050406030204" pitchFamily="18" charset="0"/>
                      </a:rPr>
                      <m:t>𝑘𝑊</m:t>
                    </m:r>
                  </m:oMath>
                </a14:m>
                <a:endParaRPr lang="en-US" dirty="0"/>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𝑄</m:t>
                            </m:r>
                          </m:e>
                        </m:acc>
                      </m:num>
                      <m:den>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22005</m:t>
                        </m:r>
                      </m:num>
                      <m:den>
                        <m:r>
                          <a:rPr lang="en-US" i="1">
                            <a:latin typeface="Cambria Math" panose="02040503050406030204" pitchFamily="18" charset="0"/>
                          </a:rPr>
                          <m:t>2287</m:t>
                        </m:r>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0096</m:t>
                    </m:r>
                    <m:r>
                      <a:rPr lang="en-US" i="1">
                        <a:latin typeface="Cambria Math" panose="02040503050406030204" pitchFamily="18" charset="0"/>
                      </a:rPr>
                      <m:t>𝑘𝑔</m:t>
                    </m:r>
                    <m:r>
                      <a:rPr lang="en-US" i="1">
                        <a:latin typeface="Cambria Math" panose="02040503050406030204" pitchFamily="18" charset="0"/>
                      </a:rPr>
                      <m:t>/</m:t>
                    </m:r>
                    <m:r>
                      <a:rPr lang="en-US" i="1">
                        <a:latin typeface="Cambria Math" panose="02040503050406030204" pitchFamily="18" charset="0"/>
                      </a:rPr>
                      <m:t>𝑠𝑒𝑐</m:t>
                    </m:r>
                  </m:oMath>
                </a14:m>
                <a:r>
                  <a:rPr lang="en-US" dirty="0" smtClean="0"/>
                  <a:t>=34.56kg/</a:t>
                </a:r>
                <a:r>
                  <a:rPr lang="en-US" smtClean="0"/>
                  <a:t>hr</a:t>
                </a:r>
                <a:endParaRPr lang="en-US" dirty="0"/>
              </a:p>
              <a:p>
                <a:r>
                  <a:rPr lang="en-US" dirty="0"/>
                  <a:t> </a:t>
                </a:r>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037" t="-1885" r="-370"/>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37328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28600"/>
                <a:ext cx="5257800" cy="5897563"/>
              </a:xfrm>
            </p:spPr>
            <p:txBody>
              <a:bodyPr>
                <a:normAutofit/>
              </a:bodyPr>
              <a:lstStyle/>
              <a:p>
                <a:r>
                  <a:rPr lang="en-US" b="1" u="sng" dirty="0" smtClean="0">
                    <a:solidFill>
                      <a:schemeClr val="accent1"/>
                    </a:solidFill>
                  </a:rPr>
                  <a:t>DROPWISE CONDENSATION</a:t>
                </a:r>
              </a:p>
              <a:p>
                <a:pPr algn="just"/>
                <a:r>
                  <a:rPr lang="en-US" sz="2400" dirty="0" err="1" smtClean="0"/>
                  <a:t>Dropwise</a:t>
                </a:r>
                <a:r>
                  <a:rPr lang="en-US" sz="2400" dirty="0" smtClean="0"/>
                  <a:t> </a:t>
                </a:r>
                <a:r>
                  <a:rPr lang="en-US" sz="2400" dirty="0"/>
                  <a:t>condensation, characterized by countless droplets of varying </a:t>
                </a:r>
                <a:r>
                  <a:rPr lang="en-US" sz="2400" dirty="0" smtClean="0"/>
                  <a:t>diameters </a:t>
                </a:r>
                <a:r>
                  <a:rPr lang="en-US" sz="2400" dirty="0"/>
                  <a:t>on the condensing surface instead of a continuous liquid film, is one of the most effective mechanisms of heat transfer, and extremely large heat transfer coefficients can be achieved with this </a:t>
                </a:r>
                <a:r>
                  <a:rPr lang="en-US" sz="2400" dirty="0" smtClean="0"/>
                  <a:t>mechanism.</a:t>
                </a:r>
              </a:p>
              <a:p>
                <a:pPr algn="just"/>
                <a14:m>
                  <m:oMath xmlns:m="http://schemas.openxmlformats.org/officeDocument/2006/math">
                    <m:sSub>
                      <m:sSubPr>
                        <m:ctrlPr>
                          <a:rPr lang="en-US" sz="2400" i="1" smtClean="0">
                            <a:solidFill>
                              <a:schemeClr val="accent1"/>
                            </a:solidFill>
                            <a:latin typeface="Cambria Math" panose="02040503050406030204" pitchFamily="18" charset="0"/>
                          </a:rPr>
                        </m:ctrlPr>
                      </m:sSubPr>
                      <m:e>
                        <m:acc>
                          <m:accPr>
                            <m:chr m:val="̅"/>
                            <m:ctrlPr>
                              <a:rPr lang="en-US" sz="2400" i="1" smtClean="0">
                                <a:solidFill>
                                  <a:schemeClr val="accent1"/>
                                </a:solidFill>
                                <a:latin typeface="Cambria Math" panose="02040503050406030204" pitchFamily="18" charset="0"/>
                              </a:rPr>
                            </m:ctrlPr>
                          </m:accPr>
                          <m:e>
                            <m:r>
                              <a:rPr lang="en-US" sz="2400" b="0" i="1" smtClean="0">
                                <a:solidFill>
                                  <a:schemeClr val="accent1"/>
                                </a:solidFill>
                                <a:latin typeface="Cambria Math"/>
                              </a:rPr>
                              <m:t>h</m:t>
                            </m:r>
                          </m:e>
                        </m:acc>
                      </m:e>
                      <m:sub>
                        <m:r>
                          <a:rPr lang="en-US" sz="2400" b="0" i="1" smtClean="0">
                            <a:solidFill>
                              <a:schemeClr val="accent1"/>
                            </a:solidFill>
                            <a:latin typeface="Cambria Math"/>
                          </a:rPr>
                          <m:t>𝑑𝑟𝑜𝑝𝑤𝑖𝑠𝑒</m:t>
                        </m:r>
                      </m:sub>
                    </m:sSub>
                    <m:r>
                      <a:rPr lang="en-US" sz="2400" b="0" i="1" smtClean="0">
                        <a:solidFill>
                          <a:schemeClr val="accent1"/>
                        </a:solidFill>
                        <a:latin typeface="Cambria Math"/>
                      </a:rPr>
                      <m:t>=</m:t>
                    </m:r>
                    <m:r>
                      <a:rPr lang="en-US" sz="2400" b="0" i="1" smtClean="0">
                        <a:solidFill>
                          <a:schemeClr val="accent1"/>
                        </a:solidFill>
                        <a:latin typeface="Cambria Math"/>
                      </a:rPr>
                      <m:t>51104</m:t>
                    </m:r>
                    <m:r>
                      <a:rPr lang="en-US" sz="2400" b="0" i="1" smtClean="0">
                        <a:solidFill>
                          <a:schemeClr val="accent1"/>
                        </a:solidFill>
                        <a:latin typeface="Cambria Math"/>
                      </a:rPr>
                      <m:t>+</m:t>
                    </m:r>
                    <m:r>
                      <a:rPr lang="en-US" sz="2400" b="0" i="1" smtClean="0">
                        <a:solidFill>
                          <a:schemeClr val="accent1"/>
                        </a:solidFill>
                        <a:latin typeface="Cambria Math"/>
                      </a:rPr>
                      <m:t>204</m:t>
                    </m:r>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𝑇</m:t>
                        </m:r>
                      </m:e>
                      <m:sub>
                        <m:r>
                          <a:rPr lang="en-US" sz="2400" b="0" i="1" smtClean="0">
                            <a:solidFill>
                              <a:schemeClr val="accent1"/>
                            </a:solidFill>
                            <a:latin typeface="Cambria Math"/>
                          </a:rPr>
                          <m:t>𝑠𝑎𝑡</m:t>
                        </m:r>
                      </m:sub>
                    </m:sSub>
                  </m:oMath>
                </a14:m>
                <a:endParaRPr lang="en-US" sz="2400" dirty="0" smtClean="0">
                  <a:solidFill>
                    <a:schemeClr val="accent1"/>
                  </a:solidFill>
                </a:endParaRPr>
              </a:p>
              <a:p>
                <a:pPr marL="0" indent="0" algn="just">
                  <a:buNone/>
                </a:pPr>
                <a14:m>
                  <m:oMathPara xmlns:m="http://schemas.openxmlformats.org/officeDocument/2006/math">
                    <m:oMathParaPr>
                      <m:jc m:val="centerGroup"/>
                    </m:oMathParaPr>
                    <m:oMath xmlns:m="http://schemas.openxmlformats.org/officeDocument/2006/math">
                      <m:sSup>
                        <m:sSupPr>
                          <m:ctrlPr>
                            <a:rPr lang="en-US" sz="240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22</m:t>
                          </m:r>
                        </m:e>
                        <m:sup>
                          <m:r>
                            <a:rPr lang="en-US" sz="2400" b="0" i="1" smtClean="0">
                              <a:solidFill>
                                <a:schemeClr val="accent1"/>
                              </a:solidFill>
                              <a:latin typeface="Cambria Math"/>
                            </a:rPr>
                            <m:t>𝑜</m:t>
                          </m:r>
                        </m:sup>
                      </m:sSup>
                      <m:r>
                        <a:rPr lang="en-US" sz="2400" b="0" i="1" smtClean="0">
                          <a:solidFill>
                            <a:schemeClr val="accent1"/>
                          </a:solidFill>
                          <a:latin typeface="Cambria Math"/>
                        </a:rPr>
                        <m:t>𝐶</m:t>
                      </m:r>
                      <m:r>
                        <a:rPr lang="en-US" sz="2400" b="0" i="1" smtClean="0">
                          <a:solidFill>
                            <a:schemeClr val="accent1"/>
                          </a:solidFill>
                          <a:latin typeface="Cambria Math"/>
                        </a:rPr>
                        <m:t>&lt;</m:t>
                      </m:r>
                      <m:sSub>
                        <m:sSubPr>
                          <m:ctrlPr>
                            <a:rPr lang="en-US" sz="2400" b="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𝑇</m:t>
                          </m:r>
                        </m:e>
                        <m:sub>
                          <m:r>
                            <a:rPr lang="en-US" sz="2400" b="0" i="1" smtClean="0">
                              <a:solidFill>
                                <a:schemeClr val="accent1"/>
                              </a:solidFill>
                              <a:latin typeface="Cambria Math"/>
                            </a:rPr>
                            <m:t>𝑠𝑎𝑡</m:t>
                          </m:r>
                        </m:sub>
                      </m:sSub>
                      <m:r>
                        <a:rPr lang="en-US" sz="2400" b="0" i="1" smtClean="0">
                          <a:solidFill>
                            <a:schemeClr val="accent1"/>
                          </a:solidFill>
                          <a:latin typeface="Cambria Math"/>
                        </a:rPr>
                        <m:t>&lt;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100</m:t>
                          </m:r>
                        </m:e>
                        <m:sup>
                          <m:r>
                            <a:rPr lang="en-US" sz="2400" b="0" i="1" smtClean="0">
                              <a:solidFill>
                                <a:schemeClr val="accent1"/>
                              </a:solidFill>
                              <a:latin typeface="Cambria Math"/>
                            </a:rPr>
                            <m:t>𝑜</m:t>
                          </m:r>
                        </m:sup>
                      </m:sSup>
                      <m:r>
                        <a:rPr lang="en-US" sz="2400" b="0" i="1" smtClean="0">
                          <a:solidFill>
                            <a:schemeClr val="accent1"/>
                          </a:solidFill>
                          <a:latin typeface="Cambria Math"/>
                        </a:rPr>
                        <m:t>𝐶</m:t>
                      </m:r>
                    </m:oMath>
                  </m:oMathPara>
                </a14:m>
                <a:endParaRPr lang="en-US" sz="2400" dirty="0" smtClean="0">
                  <a:solidFill>
                    <a:schemeClr val="accent1"/>
                  </a:solidFill>
                </a:endParaRPr>
              </a:p>
              <a:p>
                <a:pPr algn="just"/>
                <a:endParaRPr lang="en-US" sz="2400" dirty="0">
                  <a:solidFill>
                    <a:schemeClr val="accent1"/>
                  </a:solidFill>
                </a:endParaRPr>
              </a:p>
              <a:p>
                <a:pPr algn="just"/>
                <a14:m>
                  <m:oMath xmlns:m="http://schemas.openxmlformats.org/officeDocument/2006/math">
                    <m:sSub>
                      <m:sSubPr>
                        <m:ctrlPr>
                          <a:rPr lang="en-US" sz="2400" i="1" smtClean="0">
                            <a:solidFill>
                              <a:schemeClr val="accent1"/>
                            </a:solidFill>
                            <a:latin typeface="Cambria Math" panose="02040503050406030204" pitchFamily="18" charset="0"/>
                          </a:rPr>
                        </m:ctrlPr>
                      </m:sSubPr>
                      <m:e>
                        <m:acc>
                          <m:accPr>
                            <m:chr m:val="̅"/>
                            <m:ctrlPr>
                              <a:rPr lang="en-US" sz="2400" i="1" smtClean="0">
                                <a:solidFill>
                                  <a:schemeClr val="accent1"/>
                                </a:solidFill>
                                <a:latin typeface="Cambria Math" panose="02040503050406030204" pitchFamily="18" charset="0"/>
                              </a:rPr>
                            </m:ctrlPr>
                          </m:accPr>
                          <m:e>
                            <m:r>
                              <a:rPr lang="en-US" sz="2400" b="0" i="1" smtClean="0">
                                <a:solidFill>
                                  <a:schemeClr val="accent1"/>
                                </a:solidFill>
                                <a:latin typeface="Cambria Math"/>
                              </a:rPr>
                              <m:t>h</m:t>
                            </m:r>
                          </m:e>
                        </m:acc>
                      </m:e>
                      <m:sub>
                        <m:r>
                          <a:rPr lang="en-US" sz="2400" b="0" i="1" smtClean="0">
                            <a:solidFill>
                              <a:schemeClr val="accent1"/>
                            </a:solidFill>
                            <a:latin typeface="Cambria Math"/>
                          </a:rPr>
                          <m:t>𝑑𝑟𝑜𝑝𝑤𝑖𝑠𝑒</m:t>
                        </m:r>
                      </m:sub>
                    </m:sSub>
                    <m:r>
                      <a:rPr lang="en-US" sz="2400" b="0" i="1" smtClean="0">
                        <a:solidFill>
                          <a:schemeClr val="accent1"/>
                        </a:solidFill>
                        <a:latin typeface="Cambria Math"/>
                      </a:rPr>
                      <m:t>=</m:t>
                    </m:r>
                    <m:r>
                      <a:rPr lang="en-US" sz="2400" b="0" i="1" smtClean="0">
                        <a:solidFill>
                          <a:schemeClr val="accent1"/>
                        </a:solidFill>
                        <a:latin typeface="Cambria Math"/>
                      </a:rPr>
                      <m:t>255510</m:t>
                    </m:r>
                  </m:oMath>
                </a14:m>
                <a:r>
                  <a:rPr lang="en-US" sz="2400" dirty="0" smtClean="0">
                    <a:solidFill>
                      <a:schemeClr val="accent1"/>
                    </a:solidFill>
                  </a:rPr>
                  <a:t>   </a:t>
                </a:r>
              </a:p>
              <a:p>
                <a:pPr marL="0" indent="0" algn="just">
                  <a:buNone/>
                </a:pPr>
                <a:r>
                  <a:rPr lang="en-US" sz="2400" dirty="0" smtClean="0">
                    <a:solidFill>
                      <a:schemeClr val="accent1"/>
                    </a:solidFill>
                  </a:rPr>
                  <a:t>               for </a:t>
                </a:r>
                <a14:m>
                  <m:oMath xmlns:m="http://schemas.openxmlformats.org/officeDocument/2006/math">
                    <m:sSub>
                      <m:sSubPr>
                        <m:ctrlPr>
                          <a:rPr lang="en-US" sz="2400" i="1" smtClean="0">
                            <a:solidFill>
                              <a:schemeClr val="accent1"/>
                            </a:solidFill>
                            <a:latin typeface="Cambria Math" panose="02040503050406030204" pitchFamily="18" charset="0"/>
                          </a:rPr>
                        </m:ctrlPr>
                      </m:sSubPr>
                      <m:e>
                        <m:r>
                          <a:rPr lang="en-US" sz="2400" b="0" i="1" smtClean="0">
                            <a:solidFill>
                              <a:schemeClr val="accent1"/>
                            </a:solidFill>
                            <a:latin typeface="Cambria Math"/>
                          </a:rPr>
                          <m:t>𝑇</m:t>
                        </m:r>
                      </m:e>
                      <m:sub>
                        <m:r>
                          <a:rPr lang="en-US" sz="2400" b="0" i="1" smtClean="0">
                            <a:solidFill>
                              <a:schemeClr val="accent1"/>
                            </a:solidFill>
                            <a:latin typeface="Cambria Math"/>
                          </a:rPr>
                          <m:t>𝑠𝑎𝑡</m:t>
                        </m:r>
                      </m:sub>
                    </m:sSub>
                    <m:r>
                      <a:rPr lang="en-US" sz="2400" b="0" i="1" smtClean="0">
                        <a:solidFill>
                          <a:schemeClr val="accent1"/>
                        </a:solidFill>
                        <a:latin typeface="Cambria Math"/>
                      </a:rPr>
                      <m:t>&gt;</m:t>
                    </m:r>
                    <m:sSup>
                      <m:sSupPr>
                        <m:ctrlPr>
                          <a:rPr lang="en-US" sz="2400" b="0" i="1" smtClean="0">
                            <a:solidFill>
                              <a:schemeClr val="accent1"/>
                            </a:solidFill>
                            <a:latin typeface="Cambria Math" panose="02040503050406030204" pitchFamily="18" charset="0"/>
                          </a:rPr>
                        </m:ctrlPr>
                      </m:sSupPr>
                      <m:e>
                        <m:r>
                          <a:rPr lang="en-US" sz="2400" b="0" i="1" smtClean="0">
                            <a:solidFill>
                              <a:schemeClr val="accent1"/>
                            </a:solidFill>
                            <a:latin typeface="Cambria Math"/>
                          </a:rPr>
                          <m:t>100</m:t>
                        </m:r>
                      </m:e>
                      <m:sup>
                        <m:r>
                          <a:rPr lang="en-US" sz="2400" b="0" i="1" smtClean="0">
                            <a:solidFill>
                              <a:schemeClr val="accent1"/>
                            </a:solidFill>
                            <a:latin typeface="Cambria Math"/>
                          </a:rPr>
                          <m:t>𝑜</m:t>
                        </m:r>
                      </m:sup>
                    </m:sSup>
                    <m:r>
                      <a:rPr lang="en-US" sz="2400" b="0" i="1" smtClean="0">
                        <a:solidFill>
                          <a:schemeClr val="accent1"/>
                        </a:solidFill>
                        <a:latin typeface="Cambria Math"/>
                      </a:rPr>
                      <m:t>𝐶</m:t>
                    </m:r>
                  </m:oMath>
                </a14:m>
                <a:endParaRPr lang="en-US" sz="2400" dirty="0">
                  <a:solidFill>
                    <a:schemeClr val="accent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28600"/>
                <a:ext cx="5257800" cy="5897563"/>
              </a:xfrm>
              <a:blipFill rotWithShape="1">
                <a:blip r:embed="rId2"/>
                <a:stretch>
                  <a:fillRect l="-2549" t="-1344" r="-1738" b="-827"/>
                </a:stretch>
              </a:blipFill>
            </p:spPr>
            <p:txBody>
              <a:bodyPr/>
              <a:lstStyle/>
              <a:p>
                <a:r>
                  <a:rPr lang="en-US">
                    <a:noFill/>
                  </a:rPr>
                  <a:t> </a:t>
                </a:r>
              </a:p>
            </p:txBody>
          </p:sp>
        </mc:Fallback>
      </mc:AlternateContent>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538" y="914400"/>
            <a:ext cx="3206461"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4665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fontScale="77500" lnSpcReduction="20000"/>
              </a:bodyPr>
              <a:lstStyle/>
              <a:p>
                <a:r>
                  <a:rPr lang="en-US" sz="4000" b="1" u="sng" dirty="0">
                    <a:solidFill>
                      <a:srgbClr val="FF0000"/>
                    </a:solidFill>
                  </a:rPr>
                  <a:t>The Condensation Number</a:t>
                </a:r>
              </a:p>
              <a:p>
                <a:pPr algn="just"/>
                <a:r>
                  <a:rPr lang="en-US" dirty="0"/>
                  <a:t>Because the film Reynolds number is so important in determining condensation behavior, it is convenient t o express the heat-transfer coefficient directly in terms of Re. We include the effect of inclination and write the heat-transfer equations in the form</a:t>
                </a:r>
              </a:p>
              <a:p>
                <a:pPr algn="just"/>
                <a:r>
                  <a:rPr lang="en-US" dirty="0">
                    <a:sym typeface="Symbol" panose="05050102010706020507" pitchFamily="18" charset="2"/>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h</m:t>
                        </m:r>
                      </m:e>
                    </m:acc>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𝑣</m:t>
                                        </m:r>
                                      </m:sub>
                                    </m:sSub>
                                  </m:e>
                                </m:d>
                                <m:r>
                                  <a:rPr lang="en-US" i="1">
                                    <a:latin typeface="Cambria Math" panose="02040503050406030204" pitchFamily="18" charset="0"/>
                                  </a:rPr>
                                  <m:t>𝑔𝑠𝑖𝑛</m:t>
                                </m:r>
                                <m:r>
                                  <a:rPr lang="en-US" i="1">
                                    <a:latin typeface="Cambria Math" panose="02040503050406030204" pitchFamily="18" charset="0"/>
                                    <a:ea typeface="Cambria Math" panose="02040503050406030204" pitchFamily="18" charset="0"/>
                                  </a:rPr>
                                  <m:t>𝜑</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sSubSup>
                                  <m:sSubSupPr>
                                    <m:ctrlPr>
                                      <a:rPr lang="en-US" i="1">
                                        <a:latin typeface="Cambria Math" panose="02040503050406030204" pitchFamily="18" charset="0"/>
                                      </a:rPr>
                                    </m:ctrlPr>
                                  </m:sSubSupPr>
                                  <m:e>
                                    <m:r>
                                      <a:rPr lang="en-US" i="1">
                                        <a:latin typeface="Cambria Math" panose="02040503050406030204" pitchFamily="18" charset="0"/>
                                      </a:rPr>
                                      <m:t>𝑘</m:t>
                                    </m:r>
                                  </m:e>
                                  <m:sub>
                                    <m:r>
                                      <a:rPr lang="en-US" i="1">
                                        <a:latin typeface="Cambria Math" panose="02040503050406030204" pitchFamily="18" charset="0"/>
                                      </a:rPr>
                                      <m:t>𝑓</m:t>
                                    </m:r>
                                  </m:sub>
                                  <m:sup>
                                    <m:r>
                                      <a:rPr lang="en-US" i="1">
                                        <a:latin typeface="Cambria Math" panose="02040503050406030204" pitchFamily="18" charset="0"/>
                                      </a:rPr>
                                      <m:t>3</m:t>
                                    </m:r>
                                  </m:sup>
                                </m:sSubSup>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𝑓</m:t>
                                    </m:r>
                                  </m:sub>
                                </m:sSub>
                                <m:r>
                                  <a:rPr lang="en-US" i="1">
                                    <a:latin typeface="Cambria Math" panose="02040503050406030204" pitchFamily="18" charset="0"/>
                                    <a:ea typeface="Cambria Math" panose="02040503050406030204" pitchFamily="18" charset="0"/>
                                  </a:rPr>
                                  <m:t>𝐿</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𝑔</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𝑤</m:t>
                                        </m:r>
                                      </m:sub>
                                    </m:sSub>
                                  </m:e>
                                </m:d>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m:t>
                        </m:r>
                      </m:sup>
                    </m:sSup>
                  </m:oMath>
                </a14:m>
                <a:r>
                  <a:rPr lang="en-US" dirty="0"/>
                  <a:t>                </a:t>
                </a:r>
                <a:r>
                  <a:rPr lang="en-US" dirty="0" smtClean="0"/>
                  <a:t>(18)</a:t>
                </a:r>
                <a:endParaRPr lang="en-US" dirty="0"/>
              </a:p>
              <a:p>
                <a:pPr algn="just"/>
                <a:r>
                  <a:rPr lang="en-US" dirty="0"/>
                  <a:t>where the constant is evaluated for a plate or cylindrical geometry. From the equation: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h</m:t>
                        </m:r>
                      </m:e>
                    </m:acc>
                    <m:r>
                      <a:rPr lang="en-US" i="1">
                        <a:latin typeface="Cambria Math" panose="02040503050406030204" pitchFamily="18" charset="0"/>
                      </a:rPr>
                      <m:t>𝐴</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𝑚</m:t>
                        </m:r>
                      </m:e>
                    </m:acc>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oMath>
                </a14:m>
                <a:r>
                  <a:rPr lang="en-US" dirty="0"/>
                  <a:t> </a:t>
                </a:r>
              </a:p>
              <a:p>
                <a:pPr algn="just"/>
                <a:r>
                  <a:rPr lang="en-US" dirty="0"/>
                  <a:t>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𝑚</m:t>
                            </m:r>
                          </m:e>
                        </m:acc>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num>
                      <m:den>
                        <m:acc>
                          <m:accPr>
                            <m:chr m:val="̅"/>
                            <m:ctrlPr>
                              <a:rPr lang="en-US" i="1">
                                <a:latin typeface="Cambria Math" panose="02040503050406030204" pitchFamily="18" charset="0"/>
                              </a:rPr>
                            </m:ctrlPr>
                          </m:accPr>
                          <m:e>
                            <m:r>
                              <a:rPr lang="en-US" i="1">
                                <a:latin typeface="Cambria Math" panose="02040503050406030204" pitchFamily="18" charset="0"/>
                              </a:rPr>
                              <m:t>h</m:t>
                            </m:r>
                          </m:e>
                        </m:acc>
                        <m:r>
                          <a:rPr lang="en-US" i="1">
                            <a:latin typeface="Cambria Math" panose="02040503050406030204" pitchFamily="18" charset="0"/>
                          </a:rPr>
                          <m:t>𝐴</m:t>
                        </m:r>
                      </m:den>
                    </m:f>
                  </m:oMath>
                </a14:m>
                <a:endParaRPr lang="en-US" dirty="0"/>
              </a:p>
              <a:p>
                <a:pPr algn="just"/>
                <a:r>
                  <a:rPr lang="en-US" dirty="0"/>
                  <a:t>We now define a new dimensionless group, the condensation number Co, as</a:t>
                </a:r>
              </a:p>
              <a:p>
                <a:pPr algn="just"/>
                <a:r>
                  <a:rPr lang="en-US" dirty="0"/>
                  <a:t>      </a:t>
                </a:r>
                <a14:m>
                  <m:oMath xmlns:m="http://schemas.openxmlformats.org/officeDocument/2006/math">
                    <m:r>
                      <a:rPr lang="en-US" i="1">
                        <a:latin typeface="Cambria Math" panose="02040503050406030204" pitchFamily="18" charset="0"/>
                      </a:rPr>
                      <m:t>𝐶𝑜</m:t>
                    </m:r>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h</m:t>
                        </m:r>
                      </m:e>
                    </m:acc>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𝜇</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3</m:t>
                                    </m:r>
                                  </m:sup>
                                </m:sSup>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rPr>
                                          <m:t>𝑣</m:t>
                                        </m:r>
                                      </m:sub>
                                    </m:sSub>
                                  </m:e>
                                </m:d>
                                <m:r>
                                  <a:rPr lang="en-US" i="1">
                                    <a:latin typeface="Cambria Math" panose="02040503050406030204" pitchFamily="18" charset="0"/>
                                  </a:rPr>
                                  <m:t>𝑔</m:t>
                                </m:r>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oMath>
                </a14:m>
                <a:r>
                  <a:rPr lang="en-US" dirty="0"/>
                  <a:t>                     </a:t>
                </a:r>
                <a:r>
                  <a:rPr lang="en-US" dirty="0" smtClean="0"/>
                  <a:t>(19)</a:t>
                </a:r>
                <a:endParaRPr lang="ar-IQ" dirty="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630" t="-2723" r="-1185"/>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30184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228600"/>
                <a:ext cx="8229600" cy="5897563"/>
              </a:xfrm>
            </p:spPr>
            <p:txBody>
              <a:bodyPr>
                <a:normAutofit fontScale="92500"/>
              </a:bodyPr>
              <a:lstStyle/>
              <a:p>
                <a:r>
                  <a:rPr lang="en-US" dirty="0"/>
                  <a:t>For a vertical plate A/PL = 1.0, and we obtain, using the constant from Equation (1)  </a:t>
                </a:r>
              </a:p>
              <a:p>
                <a:r>
                  <a:rPr lang="en-US" dirty="0"/>
                  <a:t>           </a:t>
                </a:r>
                <a14:m>
                  <m:oMath xmlns:m="http://schemas.openxmlformats.org/officeDocument/2006/math">
                    <m:r>
                      <a:rPr lang="en-US" i="1">
                        <a:latin typeface="Cambria Math" panose="02040503050406030204" pitchFamily="18" charset="0"/>
                      </a:rPr>
                      <m:t>𝐶𝑜</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47</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e>
                        </m:d>
                      </m:e>
                      <m:sup>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r>
                      <a:rPr lang="en-US" i="1">
                        <a:latin typeface="Cambria Math" panose="02040503050406030204" pitchFamily="18" charset="0"/>
                      </a:rPr>
                      <m:t>&lt;</m:t>
                    </m:r>
                    <m:r>
                      <a:rPr lang="en-US" i="1">
                        <a:latin typeface="Cambria Math" panose="02040503050406030204" pitchFamily="18" charset="0"/>
                      </a:rPr>
                      <m:t>1800</m:t>
                    </m:r>
                  </m:oMath>
                </a14:m>
                <a:endParaRPr lang="en-US" dirty="0"/>
              </a:p>
              <a:p>
                <a:r>
                  <a:rPr lang="en-US" dirty="0"/>
                  <a:t>For a horizontal cylinder A/PL = π and</a:t>
                </a:r>
              </a:p>
              <a:p>
                <a:r>
                  <a:rPr lang="en-US" dirty="0"/>
                  <a:t>           </a:t>
                </a:r>
                <a14:m>
                  <m:oMath xmlns:m="http://schemas.openxmlformats.org/officeDocument/2006/math">
                    <m:r>
                      <a:rPr lang="en-US" i="1">
                        <a:latin typeface="Cambria Math" panose="02040503050406030204" pitchFamily="18" charset="0"/>
                      </a:rPr>
                      <m:t>𝐶𝑜</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514</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e>
                        </m:d>
                      </m:e>
                      <m:sup>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r>
                      <a:rPr lang="en-US" i="1">
                        <a:latin typeface="Cambria Math" panose="02040503050406030204" pitchFamily="18" charset="0"/>
                      </a:rPr>
                      <m:t>&lt;</m:t>
                    </m:r>
                    <m:r>
                      <a:rPr lang="en-US" i="1">
                        <a:latin typeface="Cambria Math" panose="02040503050406030204" pitchFamily="18" charset="0"/>
                      </a:rPr>
                      <m:t>1800</m:t>
                    </m:r>
                  </m:oMath>
                </a14:m>
                <a:endParaRPr lang="en-US" dirty="0"/>
              </a:p>
              <a:p>
                <a:r>
                  <a:rPr lang="en-US" dirty="0"/>
                  <a:t>When turbulence is encountered in the film, an empirical correlation by </a:t>
                </a:r>
                <a:r>
                  <a:rPr lang="en-US" dirty="0" err="1"/>
                  <a:t>Kirkbride</a:t>
                </a:r>
                <a:r>
                  <a:rPr lang="en-US" dirty="0"/>
                  <a:t> may be used:    </a:t>
                </a:r>
              </a:p>
              <a:p>
                <a:r>
                  <a:rPr lang="en-US" dirty="0"/>
                  <a:t>           </a:t>
                </a:r>
                <a14:m>
                  <m:oMath xmlns:m="http://schemas.openxmlformats.org/officeDocument/2006/math">
                    <m:r>
                      <a:rPr lang="en-US" i="1">
                        <a:latin typeface="Cambria Math" panose="02040503050406030204" pitchFamily="18" charset="0"/>
                      </a:rPr>
                      <m:t>𝐶𝑜</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0077</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e>
                        </m:d>
                      </m:e>
                      <m:sup>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4</m:t>
                        </m:r>
                      </m:sup>
                    </m:sSup>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r>
                      <a:rPr lang="en-US" i="1">
                        <a:latin typeface="Cambria Math" panose="02040503050406030204" pitchFamily="18" charset="0"/>
                      </a:rPr>
                      <m:t>&gt;</m:t>
                    </m:r>
                    <m:r>
                      <a:rPr lang="en-US" i="1">
                        <a:latin typeface="Cambria Math" panose="02040503050406030204" pitchFamily="18" charset="0"/>
                      </a:rPr>
                      <m:t>1800</m:t>
                    </m:r>
                  </m:oMath>
                </a14:m>
                <a:endParaRPr lang="en-US" dirty="0"/>
              </a:p>
              <a:p>
                <a:pPr marL="0" indent="0">
                  <a:buNone/>
                </a:pPr>
                <a:endParaRPr lang="en-US" dirty="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228600"/>
                <a:ext cx="8229600" cy="5897563"/>
              </a:xfrm>
              <a:blipFill>
                <a:blip r:embed="rId2"/>
                <a:stretch>
                  <a:fillRect l="-1481" t="-1241" r="-815"/>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163313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fontScale="85000" lnSpcReduction="10000"/>
              </a:bodyPr>
              <a:lstStyle/>
              <a:p>
                <a:pPr algn="just"/>
                <a:r>
                  <a:rPr lang="en-US" dirty="0" smtClean="0"/>
                  <a:t>Example 1- </a:t>
                </a:r>
                <a:r>
                  <a:rPr lang="en-US" dirty="0"/>
                  <a:t>Saturated steam at 1atm condenses on a 3m-high and 5m-wide vertical plate that is maintained at 90°C by circulating cooling water through the other side. Determine (a) the rate of heat transfer by condensation to the plate, and (b) the rate at which the condensate drips off the plate at the bottom. </a:t>
                </a:r>
                <a:endParaRPr lang="en-US" dirty="0" smtClean="0"/>
              </a:p>
              <a:p>
                <a:r>
                  <a:rPr lang="en-US" b="1" dirty="0"/>
                  <a:t>Solution:</a:t>
                </a:r>
                <a:r>
                  <a:rPr lang="en-US" dirty="0"/>
                  <a:t> L=3m and w=5m for vertical plate T</a:t>
                </a:r>
                <a:r>
                  <a:rPr lang="en-US" baseline="-25000" dirty="0"/>
                  <a:t>w</a:t>
                </a:r>
                <a:r>
                  <a:rPr lang="en-US" dirty="0"/>
                  <a:t>=90</a:t>
                </a:r>
                <a:r>
                  <a:rPr lang="en-US" baseline="30000" dirty="0"/>
                  <a:t>o</a:t>
                </a:r>
                <a:r>
                  <a:rPr lang="en-US" dirty="0"/>
                  <a:t>C, </a:t>
                </a:r>
                <a:r>
                  <a:rPr lang="en-US" dirty="0" err="1"/>
                  <a:t>T</a:t>
                </a:r>
                <a:r>
                  <a:rPr lang="en-US" baseline="-25000" dirty="0" err="1"/>
                  <a:t>sat</a:t>
                </a:r>
                <a:r>
                  <a:rPr lang="en-US" dirty="0"/>
                  <a:t>=100</a:t>
                </a:r>
                <a:r>
                  <a:rPr lang="en-US" baseline="30000" dirty="0"/>
                  <a:t>o</a:t>
                </a:r>
                <a:r>
                  <a:rPr lang="en-US" dirty="0"/>
                  <a:t>C at 1atm.</a:t>
                </a:r>
                <a:r>
                  <a:rPr lang="en-US" baseline="30000" dirty="0"/>
                  <a:t> </a:t>
                </a:r>
                <a:endParaRPr lang="en-US" baseline="30000" dirty="0" smtClean="0"/>
              </a:p>
              <a:p>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𝑓</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𝑠𝑎𝑡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𝑤</m:t>
                                </m:r>
                              </m:sub>
                            </m:sSub>
                          </m:e>
                        </m:d>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m:t>
                        </m:r>
                        <m:r>
                          <a:rPr lang="en-US" b="0" i="1" smtClean="0">
                            <a:latin typeface="Cambria Math" panose="02040503050406030204" pitchFamily="18" charset="0"/>
                          </a:rPr>
                          <m:t>+</m:t>
                        </m:r>
                        <m:r>
                          <a:rPr lang="en-US" b="0" i="1" smtClean="0">
                            <a:latin typeface="Cambria Math" panose="02040503050406030204" pitchFamily="18" charset="0"/>
                          </a:rPr>
                          <m:t>90</m:t>
                        </m:r>
                      </m:num>
                      <m:den>
                        <m:r>
                          <a:rPr lang="en-US" b="0" i="1" smtClean="0">
                            <a:latin typeface="Cambria Math" panose="02040503050406030204" pitchFamily="18" charset="0"/>
                          </a:rPr>
                          <m:t>2</m:t>
                        </m:r>
                      </m:den>
                    </m:f>
                    <m:r>
                      <a:rPr lang="en-US" b="0" i="0" smtClean="0">
                        <a:latin typeface="Cambria Math" panose="02040503050406030204" pitchFamily="18" charset="0"/>
                      </a:rPr>
                      <m:t>=</m:t>
                    </m:r>
                    <m:r>
                      <a:rPr lang="en-US" b="0" i="0" smtClean="0">
                        <a:latin typeface="Cambria Math" panose="02040503050406030204" pitchFamily="18" charset="0"/>
                      </a:rPr>
                      <m:t>9</m:t>
                    </m:r>
                    <m:sSup>
                      <m:sSupPr>
                        <m:ctrlPr>
                          <a:rPr lang="en-US" b="0" i="1" smtClean="0">
                            <a:latin typeface="Cambria Math" panose="02040503050406030204" pitchFamily="18" charset="0"/>
                          </a:rPr>
                        </m:ctrlPr>
                      </m:sSupPr>
                      <m:e>
                        <m:r>
                          <a:rPr lang="en-US" b="0" i="1" smtClean="0">
                            <a:latin typeface="Cambria Math" panose="02040503050406030204" pitchFamily="18" charset="0"/>
                          </a:rPr>
                          <m:t>5</m:t>
                        </m:r>
                      </m:e>
                      <m:sup>
                        <m:r>
                          <a:rPr lang="en-US" b="0" i="1" smtClean="0">
                            <a:latin typeface="Cambria Math" panose="02040503050406030204" pitchFamily="18" charset="0"/>
                          </a:rPr>
                          <m:t>𝑜</m:t>
                        </m:r>
                      </m:sup>
                    </m:sSup>
                    <m:r>
                      <a:rPr lang="en-US" b="0" i="1" smtClean="0">
                        <a:latin typeface="Cambria Math" panose="02040503050406030204" pitchFamily="18" charset="0"/>
                      </a:rPr>
                      <m:t>𝐶</m:t>
                    </m:r>
                  </m:oMath>
                </a14:m>
                <a:endParaRPr lang="en-US" dirty="0"/>
              </a:p>
              <a:p>
                <a:r>
                  <a:rPr lang="en-US" b="1" dirty="0"/>
                  <a:t>The properties</a:t>
                </a:r>
                <a:r>
                  <a:rPr lang="en-US" dirty="0"/>
                  <a:t>: </a:t>
                </a:r>
                <a:r>
                  <a:rPr lang="en-US" dirty="0">
                    <a:sym typeface="Symbol" panose="05050102010706020507" pitchFamily="18" charset="2"/>
                  </a:rPr>
                  <a:t></a:t>
                </a:r>
                <a:r>
                  <a:rPr lang="en-US" baseline="-25000" dirty="0" smtClean="0"/>
                  <a:t>f</a:t>
                </a:r>
                <a:r>
                  <a:rPr lang="en-US" dirty="0" smtClean="0"/>
                  <a:t>=961.5kg/m</a:t>
                </a:r>
                <a:r>
                  <a:rPr lang="en-US" baseline="30000" dirty="0" smtClean="0"/>
                  <a:t>3</a:t>
                </a:r>
                <a:r>
                  <a:rPr lang="en-US" dirty="0"/>
                  <a:t>, </a:t>
                </a:r>
                <a:r>
                  <a:rPr lang="en-US" dirty="0">
                    <a:sym typeface="Symbol" panose="05050102010706020507" pitchFamily="18" charset="2"/>
                  </a:rPr>
                  <a:t></a:t>
                </a:r>
                <a:r>
                  <a:rPr lang="en-US" baseline="-25000" dirty="0" smtClean="0"/>
                  <a:t>v</a:t>
                </a:r>
                <a:r>
                  <a:rPr lang="en-US" dirty="0" smtClean="0"/>
                  <a:t>=0.5045kg.m</a:t>
                </a:r>
                <a:r>
                  <a:rPr lang="en-US" baseline="30000" dirty="0" smtClean="0"/>
                  <a:t>3</a:t>
                </a:r>
                <a:r>
                  <a:rPr lang="en-US" dirty="0"/>
                  <a:t>, </a:t>
                </a:r>
                <a:r>
                  <a:rPr lang="en-US" dirty="0" err="1" smtClean="0"/>
                  <a:t>h</a:t>
                </a:r>
                <a:r>
                  <a:rPr lang="en-US" baseline="-25000" dirty="0" err="1" smtClean="0"/>
                  <a:t>fg</a:t>
                </a:r>
                <a:r>
                  <a:rPr lang="en-US" dirty="0" smtClean="0"/>
                  <a:t>=2270kJ/kg</a:t>
                </a:r>
                <a:r>
                  <a:rPr lang="en-US" dirty="0"/>
                  <a:t>, </a:t>
                </a:r>
                <a:r>
                  <a:rPr lang="en-US" dirty="0" err="1" smtClean="0"/>
                  <a:t>k</a:t>
                </a:r>
                <a:r>
                  <a:rPr lang="en-US" baseline="-25000" dirty="0" err="1" smtClean="0"/>
                  <a:t>f</a:t>
                </a:r>
                <a:r>
                  <a:rPr lang="en-US" dirty="0" smtClean="0"/>
                  <a:t>=0.677W/</a:t>
                </a:r>
                <a:r>
                  <a:rPr lang="en-US" dirty="0" err="1" smtClean="0"/>
                  <a:t>m.K</a:t>
                </a:r>
                <a:r>
                  <a:rPr lang="en-US" dirty="0"/>
                  <a:t>, </a:t>
                </a:r>
                <a:r>
                  <a:rPr lang="en-US" dirty="0" err="1" smtClean="0"/>
                  <a:t>Cp</a:t>
                </a:r>
                <a:r>
                  <a:rPr lang="en-US" baseline="-25000" dirty="0" err="1" smtClean="0"/>
                  <a:t>f</a:t>
                </a:r>
                <a:r>
                  <a:rPr lang="en-US" dirty="0" smtClean="0"/>
                  <a:t>=4212J/</a:t>
                </a:r>
                <a:r>
                  <a:rPr lang="en-US" dirty="0" err="1" smtClean="0"/>
                  <a:t>kg.K</a:t>
                </a:r>
                <a:r>
                  <a:rPr lang="en-US" dirty="0"/>
                  <a:t>, </a:t>
                </a:r>
                <a:r>
                  <a:rPr lang="en-US" dirty="0">
                    <a:sym typeface="Symbol" panose="05050102010706020507" pitchFamily="18" charset="2"/>
                  </a:rPr>
                  <a:t></a:t>
                </a:r>
                <a:r>
                  <a:rPr lang="en-US" baseline="-25000" dirty="0" smtClean="0"/>
                  <a:t>f</a:t>
                </a:r>
                <a:r>
                  <a:rPr lang="en-US" dirty="0" smtClean="0"/>
                  <a:t>=0.297x10</a:t>
                </a:r>
                <a:r>
                  <a:rPr lang="en-US" baseline="30000" dirty="0" smtClean="0"/>
                  <a:t>-3</a:t>
                </a:r>
                <a:r>
                  <a:rPr lang="en-US" dirty="0" smtClean="0"/>
                  <a:t>kg/</a:t>
                </a:r>
                <a:r>
                  <a:rPr lang="en-US" dirty="0" err="1" smtClean="0"/>
                  <a:t>m.sec</a:t>
                </a:r>
                <a:r>
                  <a:rPr lang="en-US" dirty="0"/>
                  <a:t>, </a:t>
                </a:r>
                <a:r>
                  <a:rPr lang="en-US" dirty="0" err="1" smtClean="0"/>
                  <a:t>Pr</a:t>
                </a:r>
                <a:r>
                  <a:rPr lang="en-US" baseline="-25000" dirty="0" err="1" smtClean="0"/>
                  <a:t>f</a:t>
                </a:r>
                <a:r>
                  <a:rPr lang="en-US" dirty="0" smtClean="0"/>
                  <a:t>=1.85</a:t>
                </a:r>
                <a:endParaRPr lang="en-US" dirty="0"/>
              </a:p>
              <a:p>
                <a:pPr marL="0" indent="0" algn="just">
                  <a:buNone/>
                </a:pPr>
                <a:r>
                  <a:rPr lang="en-US" dirty="0" smtClean="0"/>
                  <a:t> </a:t>
                </a:r>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259" t="-1675" r="-1407"/>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8469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228600"/>
                <a:ext cx="8229600" cy="5897563"/>
              </a:xfrm>
            </p:spPr>
            <p:txBody>
              <a:bodyPr>
                <a:normAutofit fontScale="92500"/>
              </a:bodyPr>
              <a:lstStyle/>
              <a:p>
                <a:r>
                  <a:rPr lang="en-US" b="1" dirty="0" smtClean="0"/>
                  <a:t>Requirements:</a:t>
                </a:r>
                <a:r>
                  <a:rPr lang="en-US" dirty="0"/>
                  <a:t> a) The rate of heat transfer, b) the rate at which the condensate drips off the plate</a:t>
                </a:r>
                <a:r>
                  <a:rPr lang="en-US" dirty="0" smtClean="0"/>
                  <a:t>.</a:t>
                </a:r>
              </a:p>
              <a:p>
                <a:r>
                  <a:rPr lang="en-US" dirty="0"/>
                  <a:t>Analysis: at beginning we find modified </a:t>
                </a:r>
                <a:r>
                  <a:rPr lang="en-US" dirty="0" err="1"/>
                  <a:t>h</a:t>
                </a:r>
                <a:r>
                  <a:rPr lang="en-US" baseline="-25000" dirty="0" err="1"/>
                  <a:t>fg</a:t>
                </a:r>
                <a:endParaRPr lang="en-US" dirty="0"/>
              </a:p>
              <a:p>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sSub>
                      <m:sSubPr>
                        <m:ctrlPr>
                          <a:rPr lang="en-US" i="1">
                            <a:latin typeface="Cambria Math" panose="02040503050406030204" pitchFamily="18" charset="0"/>
                          </a:rPr>
                        </m:ctrlPr>
                      </m:sSubPr>
                      <m:e>
                        <m:r>
                          <a:rPr lang="en-US" i="1">
                            <a:latin typeface="Cambria Math" panose="02040503050406030204" pitchFamily="18" charset="0"/>
                          </a:rPr>
                          <m:t>𝐶𝑝</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oMath>
                </a14:m>
                <a:endParaRPr lang="en-US" dirty="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2270</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r>
                      <a:rPr lang="en-US" i="1">
                        <a:latin typeface="Cambria Math" panose="02040503050406030204" pitchFamily="18" charset="0"/>
                      </a:rPr>
                      <m:t>×</m:t>
                    </m:r>
                    <m:r>
                      <a:rPr lang="en-US" i="1">
                        <a:latin typeface="Cambria Math" panose="02040503050406030204" pitchFamily="18" charset="0"/>
                      </a:rPr>
                      <m:t>4212</m:t>
                    </m:r>
                    <m:d>
                      <m:dPr>
                        <m:ctrlPr>
                          <a:rPr lang="en-US" i="1">
                            <a:latin typeface="Cambria Math" panose="02040503050406030204" pitchFamily="18" charset="0"/>
                          </a:rPr>
                        </m:ctrlPr>
                      </m:dPr>
                      <m:e>
                        <m:r>
                          <a:rPr lang="en-US" i="1">
                            <a:latin typeface="Cambria Math" panose="02040503050406030204" pitchFamily="18" charset="0"/>
                          </a:rPr>
                          <m:t>100</m:t>
                        </m:r>
                        <m:r>
                          <a:rPr lang="en-US" i="1">
                            <a:latin typeface="Cambria Math" panose="02040503050406030204" pitchFamily="18" charset="0"/>
                          </a:rPr>
                          <m:t>−</m:t>
                        </m:r>
                        <m:r>
                          <a:rPr lang="en-US" i="1">
                            <a:latin typeface="Cambria Math" panose="02040503050406030204" pitchFamily="18" charset="0"/>
                          </a:rPr>
                          <m:t>90</m:t>
                        </m:r>
                      </m:e>
                    </m:d>
                    <m:r>
                      <a:rPr lang="en-US" i="1">
                        <a:latin typeface="Cambria Math" panose="02040503050406030204" pitchFamily="18" charset="0"/>
                      </a:rPr>
                      <m:t>=</m:t>
                    </m:r>
                    <m:r>
                      <a:rPr lang="en-US" i="1">
                        <a:latin typeface="Cambria Math" panose="02040503050406030204" pitchFamily="18" charset="0"/>
                      </a:rPr>
                      <m:t>2312</m:t>
                    </m:r>
                    <m:r>
                      <a:rPr lang="en-US" i="1">
                        <a:latin typeface="Cambria Math" panose="02040503050406030204" pitchFamily="18" charset="0"/>
                      </a:rPr>
                      <m:t>.</m:t>
                    </m:r>
                    <m:r>
                      <a:rPr lang="en-US" b="0" i="1" smtClean="0">
                        <a:latin typeface="Cambria Math" panose="02040503050406030204" pitchFamily="18" charset="0"/>
                      </a:rPr>
                      <m:t>13</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𝑘𝑔</m:t>
                    </m:r>
                  </m:oMath>
                </a14:m>
                <a:endParaRPr lang="en-US" dirty="0"/>
              </a:p>
              <a:p>
                <a:r>
                  <a:rPr lang="en-US" dirty="0"/>
                  <a:t>Assuming wavy laminar flow then </a:t>
                </a:r>
              </a:p>
              <a:p>
                <a14:m>
                  <m:oMath xmlns:m="http://schemas.openxmlformats.org/officeDocument/2006/math">
                    <m:r>
                      <a:rPr lang="en-US" i="1">
                        <a:latin typeface="Cambria Math" panose="02040503050406030204" pitchFamily="18" charset="0"/>
                      </a:rPr>
                      <m:t>𝑅𝑒</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𝑣𝑒𝑟</m:t>
                        </m:r>
                        <m:r>
                          <a:rPr lang="en-US" i="1">
                            <a:latin typeface="Cambria Math" panose="02040503050406030204" pitchFamily="18" charset="0"/>
                          </a:rPr>
                          <m:t>,</m:t>
                        </m:r>
                        <m:r>
                          <a:rPr lang="en-US" i="1">
                            <a:latin typeface="Cambria Math" panose="02040503050406030204" pitchFamily="18" charset="0"/>
                          </a:rPr>
                          <m:t>𝑤𝑎𝑣𝑦</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m:t>
                            </m:r>
                            <m:r>
                              <a:rPr lang="en-US" b="0" i="1" smtClean="0">
                                <a:latin typeface="Cambria Math" panose="02040503050406030204" pitchFamily="18" charset="0"/>
                              </a:rPr>
                              <m:t>81</m:t>
                            </m:r>
                            <m:eqArr>
                              <m:eqArrPr>
                                <m:ctrlPr>
                                  <a:rPr lang="en-US" i="1">
                                    <a:latin typeface="Cambria Math" panose="02040503050406030204" pitchFamily="18" charset="0"/>
                                  </a:rPr>
                                </m:ctrlPr>
                              </m:eqArrPr>
                              <m:e>
                                <m:r>
                                  <a:rPr lang="en-US" b="0" i="1" smtClean="0">
                                    <a:latin typeface="Cambria Math" panose="02040503050406030204" pitchFamily="18" charset="0"/>
                                  </a:rPr>
                                  <m:t>  </m:t>
                                </m:r>
                              </m:e>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70</m:t>
                                    </m:r>
                                    <m:r>
                                      <a:rPr lang="en-US" i="1">
                                        <a:latin typeface="Cambria Math" panose="02040503050406030204" pitchFamily="18" charset="0"/>
                                      </a:rPr>
                                      <m:t>𝐿</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𝜇</m:t>
                                        </m:r>
                                      </m:e>
                                      <m:sub>
                                        <m:r>
                                          <a:rPr lang="en-US" i="1">
                                            <a:latin typeface="Cambria Math" panose="02040503050406030204" pitchFamily="18" charset="0"/>
                                          </a:rPr>
                                          <m:t>𝑓</m:t>
                                        </m:r>
                                      </m:sub>
                                    </m:sSub>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𝑓</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𝑓</m:t>
                                                </m:r>
                                              </m:sub>
                                              <m:sup>
                                                <m:r>
                                                  <a:rPr lang="en-US" i="1">
                                                    <a:latin typeface="Cambria Math" panose="02040503050406030204" pitchFamily="18" charset="0"/>
                                                  </a:rPr>
                                                  <m:t>2</m:t>
                                                </m:r>
                                              </m:sup>
                                            </m:sSub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e>
                            </m:eqArr>
                          </m:e>
                        </m:d>
                      </m:e>
                      <m:sup>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82</m:t>
                        </m:r>
                      </m:sup>
                    </m:sSup>
                  </m:oMath>
                </a14:m>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228600"/>
                <a:ext cx="8229600" cy="5897563"/>
              </a:xfrm>
              <a:blipFill>
                <a:blip r:embed="rId2"/>
                <a:stretch>
                  <a:fillRect l="-1481" t="-1241" r="-1556"/>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1197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B6F15528-21DE-4FAA-801E-634DDDAF4B2B}" type="slidenum">
              <a:rPr lang="en-US" smtClean="0"/>
              <a:pPr/>
              <a:t>7</a:t>
            </a:fld>
            <a:endParaRPr lang="en-US"/>
          </a:p>
        </p:txBody>
      </p:sp>
      <mc:AlternateContent xmlns:mc="http://schemas.openxmlformats.org/markup-compatibility/2006" xmlns:a14="http://schemas.microsoft.com/office/drawing/2010/main">
        <mc:Choice Requires="a14">
          <p:sp>
            <p:nvSpPr>
              <p:cNvPr id="6" name="عنصر نائب للمحتوى 5"/>
              <p:cNvSpPr>
                <a:spLocks noGrp="1"/>
              </p:cNvSpPr>
              <p:nvPr>
                <p:ph idx="1"/>
              </p:nvPr>
            </p:nvSpPr>
            <p:spPr>
              <a:xfrm>
                <a:off x="457200" y="304800"/>
                <a:ext cx="8229600" cy="5821363"/>
              </a:xfrm>
            </p:spPr>
            <p:txBody>
              <a:bodyPr>
                <a:normAutofit fontScale="77500" lnSpcReduction="20000"/>
              </a:bodyPr>
              <a:lstStyle/>
              <a:p>
                <a14:m>
                  <m:oMath xmlns:m="http://schemas.openxmlformats.org/officeDocument/2006/math">
                    <m:r>
                      <a:rPr lang="en-US" sz="2400" i="1" smtClean="0">
                        <a:latin typeface="Cambria Math" panose="02040503050406030204" pitchFamily="18" charset="0"/>
                      </a:rPr>
                      <m:t>𝑅𝑒</m:t>
                    </m:r>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𝑅𝑒</m:t>
                        </m:r>
                      </m:e>
                      <m:sub>
                        <m:r>
                          <a:rPr lang="en-US" sz="2400" i="1">
                            <a:latin typeface="Cambria Math" panose="02040503050406030204" pitchFamily="18" charset="0"/>
                          </a:rPr>
                          <m:t>𝑣𝑒𝑟</m:t>
                        </m:r>
                        <m:r>
                          <a:rPr lang="en-US" sz="2400" i="1">
                            <a:latin typeface="Cambria Math" panose="02040503050406030204" pitchFamily="18" charset="0"/>
                          </a:rPr>
                          <m:t>,</m:t>
                        </m:r>
                        <m:r>
                          <a:rPr lang="en-US" sz="2400" i="1">
                            <a:latin typeface="Cambria Math" panose="02040503050406030204" pitchFamily="18" charset="0"/>
                          </a:rPr>
                          <m:t>𝑤𝑎𝑣𝑦</m:t>
                        </m:r>
                      </m:sub>
                    </m:sSub>
                    <m:r>
                      <a:rPr lang="en-US" sz="2400" i="1">
                        <a:latin typeface="Cambria Math" panose="02040503050406030204" pitchFamily="18" charset="0"/>
                      </a:rPr>
                      <m:t>=</m:t>
                    </m:r>
                    <m:sSup>
                      <m:sSupPr>
                        <m:ctrlPr>
                          <a:rPr lang="en-US" sz="2400" i="1">
                            <a:latin typeface="Cambria Math" panose="02040503050406030204" pitchFamily="18" charset="0"/>
                          </a:rPr>
                        </m:ctrlPr>
                      </m:sSupPr>
                      <m:e>
                        <m:d>
                          <m:dPr>
                            <m:begChr m:val="["/>
                            <m:endChr m:val="]"/>
                            <m:ctrlPr>
                              <a:rPr lang="en-US" sz="2400" i="1">
                                <a:latin typeface="Cambria Math" panose="02040503050406030204" pitchFamily="18" charset="0"/>
                              </a:rPr>
                            </m:ctrlPr>
                          </m:dPr>
                          <m:e>
                            <m:r>
                              <a:rPr lang="en-US" sz="2400" i="1">
                                <a:latin typeface="Cambria Math" panose="02040503050406030204" pitchFamily="18" charset="0"/>
                              </a:rPr>
                              <m:t>4</m:t>
                            </m:r>
                            <m:r>
                              <a:rPr lang="en-US" sz="2400" i="1">
                                <a:latin typeface="Cambria Math" panose="02040503050406030204" pitchFamily="18" charset="0"/>
                              </a:rPr>
                              <m:t>.</m:t>
                            </m:r>
                            <m:r>
                              <a:rPr lang="en-US" sz="2400" i="1">
                                <a:latin typeface="Cambria Math" panose="02040503050406030204" pitchFamily="18" charset="0"/>
                              </a:rPr>
                              <m:t>81</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70</m:t>
                                </m:r>
                                <m:r>
                                  <a:rPr lang="en-US" sz="2400" i="1">
                                    <a:latin typeface="Cambria Math" panose="02040503050406030204" pitchFamily="18" charset="0"/>
                                  </a:rPr>
                                  <m:t>×</m:t>
                                </m:r>
                                <m:r>
                                  <a:rPr lang="en-US" sz="2400" i="1">
                                    <a:latin typeface="Cambria Math" panose="02040503050406030204" pitchFamily="18" charset="0"/>
                                  </a:rPr>
                                  <m:t>3</m:t>
                                </m:r>
                                <m:r>
                                  <a:rPr lang="en-US" sz="2400" i="1">
                                    <a:latin typeface="Cambria Math" panose="02040503050406030204" pitchFamily="18" charset="0"/>
                                  </a:rPr>
                                  <m:t>×</m:t>
                                </m:r>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677</m:t>
                                </m:r>
                                <m:d>
                                  <m:dPr>
                                    <m:ctrlPr>
                                      <a:rPr lang="en-US" sz="2400" i="1">
                                        <a:latin typeface="Cambria Math" panose="02040503050406030204" pitchFamily="18" charset="0"/>
                                      </a:rPr>
                                    </m:ctrlPr>
                                  </m:dPr>
                                  <m:e>
                                    <m:r>
                                      <a:rPr lang="en-US" sz="2400" i="1">
                                        <a:latin typeface="Cambria Math" panose="02040503050406030204" pitchFamily="18" charset="0"/>
                                      </a:rPr>
                                      <m:t>100</m:t>
                                    </m:r>
                                    <m:r>
                                      <a:rPr lang="en-US" sz="2400" i="1">
                                        <a:latin typeface="Cambria Math" panose="02040503050406030204" pitchFamily="18" charset="0"/>
                                      </a:rPr>
                                      <m:t>−</m:t>
                                    </m:r>
                                    <m:r>
                                      <a:rPr lang="en-US" sz="2400" i="1">
                                        <a:latin typeface="Cambria Math" panose="02040503050406030204" pitchFamily="18" charset="0"/>
                                      </a:rPr>
                                      <m:t>90</m:t>
                                    </m:r>
                                  </m:e>
                                </m:d>
                              </m:num>
                              <m:den>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297</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m:t>
                                        </m:r>
                                        <m:r>
                                          <a:rPr lang="en-US" sz="2400" i="1">
                                            <a:latin typeface="Cambria Math" panose="02040503050406030204" pitchFamily="18" charset="0"/>
                                          </a:rPr>
                                          <m:t>3</m:t>
                                        </m:r>
                                      </m:sup>
                                    </m:sSup>
                                  </m:e>
                                </m:d>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b="0" i="1" smtClean="0">
                                        <a:latin typeface="Cambria Math" panose="02040503050406030204" pitchFamily="18" charset="0"/>
                                      </a:rPr>
                                      <m:t>312</m:t>
                                    </m:r>
                                    <m:r>
                                      <a:rPr lang="en-US" sz="2400" i="1">
                                        <a:latin typeface="Cambria Math" panose="02040503050406030204" pitchFamily="18" charset="0"/>
                                      </a:rPr>
                                      <m:t>.</m:t>
                                    </m:r>
                                    <m:r>
                                      <a:rPr lang="en-US" sz="2400" b="0" i="1" smtClean="0">
                                        <a:latin typeface="Cambria Math" panose="02040503050406030204" pitchFamily="18" charset="0"/>
                                      </a:rPr>
                                      <m:t>13</m:t>
                                    </m:r>
                                    <m:r>
                                      <a:rPr lang="en-US" sz="2400" b="0" i="1" smtClean="0">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3</m:t>
                                        </m:r>
                                      </m:sup>
                                    </m:sSup>
                                  </m:e>
                                </m:d>
                              </m:den>
                            </m:f>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9</m:t>
                                        </m:r>
                                        <m:r>
                                          <a:rPr lang="en-US" sz="2400" i="1">
                                            <a:latin typeface="Cambria Math" panose="02040503050406030204" pitchFamily="18" charset="0"/>
                                          </a:rPr>
                                          <m:t>.</m:t>
                                        </m:r>
                                        <m:r>
                                          <a:rPr lang="en-US" sz="2400" i="1">
                                            <a:latin typeface="Cambria Math" panose="02040503050406030204" pitchFamily="18" charset="0"/>
                                          </a:rPr>
                                          <m:t>81</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9</m:t>
                                                </m:r>
                                                <m:r>
                                                  <a:rPr lang="en-US" sz="2400" b="0" i="1" smtClean="0">
                                                    <a:latin typeface="Cambria Math" panose="02040503050406030204" pitchFamily="18" charset="0"/>
                                                  </a:rPr>
                                                  <m:t>61</m:t>
                                                </m:r>
                                                <m:r>
                                                  <a:rPr lang="en-US" sz="2400" i="1">
                                                    <a:latin typeface="Cambria Math" panose="02040503050406030204" pitchFamily="18" charset="0"/>
                                                  </a:rPr>
                                                  <m:t>.</m:t>
                                                </m:r>
                                                <m:r>
                                                  <a:rPr lang="en-US" sz="2400" b="0" i="1" smtClean="0">
                                                    <a:latin typeface="Cambria Math" panose="02040503050406030204" pitchFamily="18" charset="0"/>
                                                  </a:rPr>
                                                  <m:t>5</m:t>
                                                </m:r>
                                              </m:e>
                                            </m:d>
                                          </m:e>
                                          <m:sup>
                                            <m:r>
                                              <a:rPr lang="en-US" sz="2400" i="1">
                                                <a:latin typeface="Cambria Math" panose="02040503050406030204" pitchFamily="18" charset="0"/>
                                              </a:rPr>
                                              <m:t>2</m:t>
                                            </m:r>
                                          </m:sup>
                                        </m:sSup>
                                      </m:num>
                                      <m:den>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293</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m:t>
                                                    </m:r>
                                                    <m:r>
                                                      <a:rPr lang="en-US" sz="2400" i="1">
                                                        <a:latin typeface="Cambria Math" panose="02040503050406030204" pitchFamily="18" charset="0"/>
                                                      </a:rPr>
                                                      <m:t>3</m:t>
                                                    </m:r>
                                                  </m:sup>
                                                </m:sSup>
                                              </m:e>
                                            </m:d>
                                          </m:e>
                                          <m:sup>
                                            <m:r>
                                              <a:rPr lang="en-US" sz="2400" i="1">
                                                <a:latin typeface="Cambria Math" panose="02040503050406030204" pitchFamily="18" charset="0"/>
                                              </a:rPr>
                                              <m:t>2</m:t>
                                            </m:r>
                                          </m:sup>
                                        </m:sSup>
                                      </m:den>
                                    </m:f>
                                  </m:e>
                                </m:d>
                              </m:e>
                              <m:sup>
                                <m:r>
                                  <a:rPr lang="en-US" sz="2400" i="1">
                                    <a:latin typeface="Cambria Math" panose="02040503050406030204" pitchFamily="18" charset="0"/>
                                  </a:rPr>
                                  <m:t>1</m:t>
                                </m:r>
                                <m:r>
                                  <a:rPr lang="en-US" sz="2400" i="1">
                                    <a:latin typeface="Cambria Math" panose="02040503050406030204" pitchFamily="18" charset="0"/>
                                  </a:rPr>
                                  <m:t>/</m:t>
                                </m:r>
                                <m:r>
                                  <a:rPr lang="en-US" sz="2400" i="1">
                                    <a:latin typeface="Cambria Math" panose="02040503050406030204" pitchFamily="18" charset="0"/>
                                  </a:rPr>
                                  <m:t>3</m:t>
                                </m:r>
                              </m:sup>
                            </m:sSup>
                          </m:e>
                        </m:d>
                      </m:e>
                      <m:sup>
                        <m:r>
                          <a:rPr lang="en-US" sz="2400" i="1">
                            <a:latin typeface="Cambria Math" panose="02040503050406030204" pitchFamily="18" charset="0"/>
                          </a:rPr>
                          <m:t>0</m:t>
                        </m:r>
                        <m:r>
                          <a:rPr lang="en-US" sz="2400" i="1">
                            <a:latin typeface="Cambria Math" panose="02040503050406030204" pitchFamily="18" charset="0"/>
                          </a:rPr>
                          <m:t>.</m:t>
                        </m:r>
                        <m:r>
                          <a:rPr lang="en-US" sz="2400" i="1">
                            <a:latin typeface="Cambria Math" panose="02040503050406030204" pitchFamily="18" charset="0"/>
                          </a:rPr>
                          <m:t>82</m:t>
                        </m:r>
                      </m:sup>
                    </m:sSup>
                    <m:r>
                      <a:rPr lang="en-US" sz="2400" i="1">
                        <a:latin typeface="Cambria Math" panose="02040503050406030204" pitchFamily="18" charset="0"/>
                      </a:rPr>
                      <m:t>=</m:t>
                    </m:r>
                  </m:oMath>
                </a14:m>
                <a:endParaRPr lang="en-US" sz="2400" i="1" dirty="0" smtClean="0"/>
              </a:p>
              <a:p>
                <a14:m>
                  <m:oMath xmlns:m="http://schemas.openxmlformats.org/officeDocument/2006/math">
                    <m:r>
                      <a:rPr lang="en-US" sz="2400" i="1">
                        <a:latin typeface="Cambria Math" panose="02040503050406030204" pitchFamily="18" charset="0"/>
                      </a:rPr>
                      <m:t>11</m:t>
                    </m:r>
                    <m:r>
                      <a:rPr lang="en-US" sz="2400" b="0" i="1" smtClean="0">
                        <a:latin typeface="Cambria Math" panose="02040503050406030204" pitchFamily="18" charset="0"/>
                      </a:rPr>
                      <m:t>10</m:t>
                    </m:r>
                    <m:r>
                      <a:rPr lang="en-US" sz="2400" i="1">
                        <a:latin typeface="Cambria Math" panose="02040503050406030204" pitchFamily="18" charset="0"/>
                      </a:rPr>
                      <m:t>.</m:t>
                    </m:r>
                    <m:r>
                      <a:rPr lang="en-US" sz="2400" b="0" i="1" smtClean="0">
                        <a:latin typeface="Cambria Math" panose="02040503050406030204" pitchFamily="18" charset="0"/>
                      </a:rPr>
                      <m:t>73</m:t>
                    </m:r>
                    <m:r>
                      <a:rPr lang="en-US" sz="2400" i="1">
                        <a:latin typeface="Cambria Math" panose="02040503050406030204" pitchFamily="18" charset="0"/>
                      </a:rPr>
                      <m:t> </m:t>
                    </m:r>
                  </m:oMath>
                </a14:m>
                <a:r>
                  <a:rPr lang="en-US" sz="2400" dirty="0"/>
                  <a:t>  </a:t>
                </a:r>
              </a:p>
              <a:p>
                <a:r>
                  <a:rPr lang="en-US" dirty="0"/>
                  <a:t>It between 30 and 1800 then </a:t>
                </a:r>
              </a:p>
              <a:p>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𝑅𝑒</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𝑓</m:t>
                            </m:r>
                          </m:sub>
                        </m:sSub>
                      </m:num>
                      <m:den>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sSup>
                          <m:sSupPr>
                            <m:ctrlPr>
                              <a:rPr lang="en-US" i="1">
                                <a:latin typeface="Cambria Math" panose="02040503050406030204" pitchFamily="18" charset="0"/>
                              </a:rPr>
                            </m:ctrlPr>
                          </m:sSupPr>
                          <m:e>
                            <m:r>
                              <a:rPr lang="en-US" i="1">
                                <a:latin typeface="Cambria Math" panose="02040503050406030204" pitchFamily="18" charset="0"/>
                              </a:rPr>
                              <m:t>𝑅𝑒</m:t>
                            </m:r>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22</m:t>
                            </m:r>
                          </m:sup>
                        </m:sSup>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𝑔</m:t>
                                </m:r>
                                <m:sSubSup>
                                  <m:sSubSupPr>
                                    <m:ctrlPr>
                                      <a:rPr lang="en-US" i="1">
                                        <a:latin typeface="Cambria Math" panose="02040503050406030204" pitchFamily="18" charset="0"/>
                                      </a:rPr>
                                    </m:ctrlPr>
                                  </m:sSubSupPr>
                                  <m:e>
                                    <m:r>
                                      <a:rPr lang="en-US" i="1">
                                        <a:latin typeface="Cambria Math" panose="02040503050406030204" pitchFamily="18" charset="0"/>
                                      </a:rPr>
                                      <m:t>𝜌</m:t>
                                    </m:r>
                                  </m:e>
                                  <m:sub>
                                    <m:r>
                                      <a:rPr lang="en-US" i="1">
                                        <a:latin typeface="Cambria Math" panose="02040503050406030204" pitchFamily="18" charset="0"/>
                                      </a:rPr>
                                      <m:t>𝑓</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rPr>
                                      <m:t>𝜇</m:t>
                                    </m:r>
                                  </m:e>
                                  <m:sub>
                                    <m:r>
                                      <a:rPr lang="en-US" i="1">
                                        <a:latin typeface="Cambria Math" panose="02040503050406030204" pitchFamily="18" charset="0"/>
                                      </a:rPr>
                                      <m:t>𝑓</m:t>
                                    </m:r>
                                  </m:sub>
                                  <m:sup>
                                    <m:r>
                                      <a:rPr lang="en-US" i="1">
                                        <a:latin typeface="Cambria Math" panose="02040503050406030204" pitchFamily="18" charset="0"/>
                                      </a:rPr>
                                      <m:t>2</m:t>
                                    </m:r>
                                  </m:sup>
                                </m:sSub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11</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73</m:t>
                        </m:r>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677</m:t>
                        </m:r>
                      </m:num>
                      <m:den>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08</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11</m:t>
                                </m:r>
                                <m:r>
                                  <a:rPr lang="en-US" b="0" i="1" smtClean="0">
                                    <a:latin typeface="Cambria Math" panose="02040503050406030204" pitchFamily="18" charset="0"/>
                                  </a:rPr>
                                  <m:t>10</m:t>
                                </m:r>
                                <m:r>
                                  <a:rPr lang="en-US" b="0" i="1" smtClean="0">
                                    <a:latin typeface="Cambria Math" panose="02040503050406030204" pitchFamily="18" charset="0"/>
                                  </a:rPr>
                                  <m:t>.</m:t>
                                </m:r>
                                <m:r>
                                  <a:rPr lang="en-US" b="0" i="1" smtClean="0">
                                    <a:latin typeface="Cambria Math" panose="02040503050406030204" pitchFamily="18" charset="0"/>
                                  </a:rPr>
                                  <m:t>73</m:t>
                                </m:r>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22</m:t>
                            </m:r>
                          </m:sup>
                        </m:sSup>
                        <m:r>
                          <a:rPr lang="en-US" i="1">
                            <a:latin typeface="Cambria Math" panose="02040503050406030204" pitchFamily="18" charset="0"/>
                          </a:rPr>
                          <m:t>−</m:t>
                        </m:r>
                        <m:r>
                          <a:rPr lang="en-US" i="1">
                            <a:latin typeface="Cambria Math" panose="02040503050406030204" pitchFamily="18" charset="0"/>
                          </a:rPr>
                          <m:t>5</m:t>
                        </m:r>
                        <m:r>
                          <a:rPr lang="en-US" i="1">
                            <a:latin typeface="Cambria Math" panose="02040503050406030204" pitchFamily="18" charset="0"/>
                          </a:rPr>
                          <m:t>.</m:t>
                        </m:r>
                        <m:r>
                          <a:rPr lang="en-US" i="1">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9</m:t>
                                </m:r>
                                <m:r>
                                  <a:rPr lang="en-US" i="1">
                                    <a:latin typeface="Cambria Math" panose="02040503050406030204" pitchFamily="18" charset="0"/>
                                  </a:rPr>
                                  <m:t>.</m:t>
                                </m:r>
                                <m:r>
                                  <a:rPr lang="en-US" i="1">
                                    <a:latin typeface="Cambria Math" panose="02040503050406030204" pitchFamily="18" charset="0"/>
                                  </a:rPr>
                                  <m:t>81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9</m:t>
                                        </m:r>
                                        <m:r>
                                          <a:rPr lang="en-US" b="0" i="1" smtClean="0">
                                            <a:latin typeface="Cambria Math" panose="02040503050406030204" pitchFamily="18" charset="0"/>
                                          </a:rPr>
                                          <m:t>61</m:t>
                                        </m:r>
                                        <m:r>
                                          <a:rPr lang="en-US" b="0" i="1" smtClean="0">
                                            <a:latin typeface="Cambria Math" panose="02040503050406030204" pitchFamily="18" charset="0"/>
                                          </a:rPr>
                                          <m:t>.</m:t>
                                        </m:r>
                                        <m:r>
                                          <a:rPr lang="en-US" b="0" i="1" smtClean="0">
                                            <a:latin typeface="Cambria Math" panose="02040503050406030204" pitchFamily="18" charset="0"/>
                                          </a:rPr>
                                          <m:t>5</m:t>
                                        </m:r>
                                      </m:e>
                                    </m:d>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293</m:t>
                                        </m:r>
                                        <m:r>
                                          <a:rPr lang="en-US"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m:t>
                                            </m:r>
                                            <m:r>
                                              <a:rPr lang="en-US" i="1">
                                                <a:latin typeface="Cambria Math" panose="02040503050406030204" pitchFamily="18" charset="0"/>
                                              </a:rPr>
                                              <m:t>3</m:t>
                                            </m:r>
                                          </m:sup>
                                        </m:sSup>
                                      </m:e>
                                    </m:d>
                                  </m:e>
                                  <m:sup>
                                    <m:r>
                                      <a:rPr lang="en-US" i="1">
                                        <a:latin typeface="Cambria Math" panose="02040503050406030204" pitchFamily="18" charset="0"/>
                                      </a:rPr>
                                      <m:t>2</m:t>
                                    </m:r>
                                  </m:sup>
                                </m:sSup>
                              </m:den>
                            </m:f>
                          </m:e>
                        </m:d>
                      </m:e>
                      <m:sup>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6340</m:t>
                    </m:r>
                    <m:r>
                      <a:rPr lang="en-US" b="0" i="1" smtClean="0">
                        <a:latin typeface="Cambria Math" panose="02040503050406030204" pitchFamily="18" charset="0"/>
                      </a:rPr>
                      <m:t>.</m:t>
                    </m:r>
                    <m:r>
                      <a:rPr lang="en-US" b="0" i="1" smtClean="0">
                        <a:latin typeface="Cambria Math" panose="02040503050406030204" pitchFamily="18" charset="0"/>
                      </a:rPr>
                      <m:t>8</m:t>
                    </m:r>
                    <m:r>
                      <a:rPr lang="en-US" i="1">
                        <a:latin typeface="Cambria Math" panose="02040503050406030204" pitchFamily="18" charset="0"/>
                      </a:rPr>
                      <m:t>𝑊</m:t>
                    </m:r>
                    <m:r>
                      <a:rPr lang="en-US" i="1">
                        <a:latin typeface="Cambria Math" panose="02040503050406030204" pitchFamily="18" charset="0"/>
                      </a:rPr>
                      <m:t>/</m:t>
                    </m:r>
                  </m:oMath>
                </a14:m>
                <a:r>
                  <a:rPr lang="en-US" dirty="0"/>
                  <a:t>m</a:t>
                </a:r>
                <a:r>
                  <a:rPr lang="en-US" baseline="30000" dirty="0"/>
                  <a:t>2</a:t>
                </a:r>
                <a:r>
                  <a:rPr lang="en-US" dirty="0"/>
                  <a:t>K.</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𝑄</m:t>
                        </m:r>
                      </m:e>
                    </m:acc>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𝐴</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r>
                      <a:rPr lang="en-US" i="1">
                        <a:latin typeface="Cambria Math" panose="02040503050406030204" pitchFamily="18" charset="0"/>
                      </a:rPr>
                      <m:t>=</m:t>
                    </m:r>
                    <m:r>
                      <a:rPr lang="en-US" i="1">
                        <a:latin typeface="Cambria Math" panose="02040503050406030204" pitchFamily="18" charset="0"/>
                      </a:rPr>
                      <m:t>6340</m:t>
                    </m:r>
                    <m:r>
                      <a:rPr lang="en-US" b="0" i="1" smtClean="0">
                        <a:latin typeface="Cambria Math" panose="02040503050406030204" pitchFamily="18" charset="0"/>
                      </a:rPr>
                      <m:t>.</m:t>
                    </m:r>
                    <m:r>
                      <a:rPr lang="en-US" b="0" i="1" smtClean="0">
                        <a:latin typeface="Cambria Math" panose="02040503050406030204" pitchFamily="18" charset="0"/>
                      </a:rPr>
                      <m:t>8</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5</m:t>
                        </m:r>
                      </m:e>
                    </m:d>
                    <m:d>
                      <m:dPr>
                        <m:ctrlPr>
                          <a:rPr lang="en-US" i="1">
                            <a:latin typeface="Cambria Math" panose="02040503050406030204" pitchFamily="18" charset="0"/>
                          </a:rPr>
                        </m:ctrlPr>
                      </m:dPr>
                      <m:e>
                        <m:r>
                          <a:rPr lang="en-US" i="1">
                            <a:latin typeface="Cambria Math" panose="02040503050406030204" pitchFamily="18" charset="0"/>
                          </a:rPr>
                          <m:t>100</m:t>
                        </m:r>
                        <m:r>
                          <a:rPr lang="en-US" i="1">
                            <a:latin typeface="Cambria Math" panose="02040503050406030204" pitchFamily="18" charset="0"/>
                          </a:rPr>
                          <m:t>−</m:t>
                        </m:r>
                        <m:r>
                          <a:rPr lang="en-US" i="1">
                            <a:latin typeface="Cambria Math" panose="02040503050406030204" pitchFamily="18" charset="0"/>
                          </a:rPr>
                          <m:t>90</m:t>
                        </m:r>
                      </m:e>
                    </m:d>
                    <m:r>
                      <a:rPr lang="en-US" i="1">
                        <a:latin typeface="Cambria Math" panose="02040503050406030204" pitchFamily="18" charset="0"/>
                      </a:rPr>
                      <m:t>=</m:t>
                    </m:r>
                    <m:r>
                      <a:rPr lang="en-US" i="1">
                        <a:latin typeface="Cambria Math" panose="02040503050406030204" pitchFamily="18" charset="0"/>
                      </a:rPr>
                      <m:t>95111</m:t>
                    </m:r>
                    <m:r>
                      <a:rPr lang="en-US" b="0" i="1" smtClean="0">
                        <a:latin typeface="Cambria Math" panose="02040503050406030204" pitchFamily="18" charset="0"/>
                      </a:rPr>
                      <m:t>9</m:t>
                    </m:r>
                    <m:r>
                      <a:rPr lang="en-US" i="1">
                        <a:latin typeface="Cambria Math" panose="02040503050406030204" pitchFamily="18" charset="0"/>
                      </a:rPr>
                      <m:t>𝑊</m:t>
                    </m:r>
                    <m:r>
                      <a:rPr lang="en-US" i="1">
                        <a:latin typeface="Cambria Math" panose="02040503050406030204" pitchFamily="18" charset="0"/>
                      </a:rPr>
                      <m:t>=</m:t>
                    </m:r>
                    <m:r>
                      <a:rPr lang="en-US" b="0" i="1" smtClean="0">
                        <a:latin typeface="Cambria Math" panose="02040503050406030204" pitchFamily="18" charset="0"/>
                      </a:rPr>
                      <m:t>915</m:t>
                    </m:r>
                    <m:r>
                      <a:rPr lang="en-US" i="1">
                        <a:latin typeface="Cambria Math" panose="02040503050406030204" pitchFamily="18" charset="0"/>
                      </a:rPr>
                      <m:t>.</m:t>
                    </m:r>
                    <m:r>
                      <a:rPr lang="en-US" b="0" i="1" smtClean="0">
                        <a:latin typeface="Cambria Math" panose="02040503050406030204" pitchFamily="18" charset="0"/>
                      </a:rPr>
                      <m:t>12</m:t>
                    </m:r>
                    <m:r>
                      <a:rPr lang="en-US" i="1">
                        <a:latin typeface="Cambria Math" panose="02040503050406030204" pitchFamily="18" charset="0"/>
                      </a:rPr>
                      <m:t>𝑘𝑊</m:t>
                    </m:r>
                  </m:oMath>
                </a14:m>
                <a:r>
                  <a:rPr lang="en-US" dirty="0"/>
                  <a:t> </a:t>
                </a:r>
              </a:p>
              <a:p>
                <a:r>
                  <a:rPr lang="en-US" dirty="0"/>
                  <a:t>Mass of condensate is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𝑚</m:t>
                        </m:r>
                      </m:e>
                    </m:acc>
                    <m:r>
                      <a:rPr lang="en-US" i="1">
                        <a:latin typeface="Cambria Math" panose="02040503050406030204" pitchFamily="18" charset="0"/>
                      </a:rPr>
                      <m:t>=</m:t>
                    </m:r>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𝑄</m:t>
                            </m:r>
                          </m:e>
                        </m:acc>
                      </m:num>
                      <m:den>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915</m:t>
                        </m:r>
                        <m:r>
                          <a:rPr lang="en-US" b="0" i="1" smtClean="0">
                            <a:latin typeface="Cambria Math" panose="02040503050406030204" pitchFamily="18" charset="0"/>
                          </a:rPr>
                          <m:t>.</m:t>
                        </m:r>
                        <m:r>
                          <a:rPr lang="en-US" b="0" i="1" smtClean="0">
                            <a:latin typeface="Cambria Math" panose="02040503050406030204" pitchFamily="18" charset="0"/>
                          </a:rPr>
                          <m:t>12</m:t>
                        </m:r>
                      </m:num>
                      <m:den>
                        <m:r>
                          <a:rPr lang="en-US" b="0" i="1" smtClean="0">
                            <a:latin typeface="Cambria Math" panose="02040503050406030204" pitchFamily="18" charset="0"/>
                          </a:rPr>
                          <m:t>2312</m:t>
                        </m:r>
                        <m:r>
                          <a:rPr lang="en-US" b="0" i="1" smtClean="0">
                            <a:latin typeface="Cambria Math" panose="02040503050406030204" pitchFamily="18" charset="0"/>
                          </a:rPr>
                          <m:t>.</m:t>
                        </m:r>
                        <m:r>
                          <a:rPr lang="en-US" b="0" i="1" smtClean="0">
                            <a:latin typeface="Cambria Math" panose="02040503050406030204" pitchFamily="18" charset="0"/>
                          </a:rPr>
                          <m:t>13</m:t>
                        </m:r>
                      </m:den>
                    </m:f>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411</m:t>
                    </m:r>
                    <m:r>
                      <a:rPr lang="en-US" i="1">
                        <a:latin typeface="Cambria Math" panose="02040503050406030204" pitchFamily="18" charset="0"/>
                      </a:rPr>
                      <m:t>𝑘𝑔</m:t>
                    </m:r>
                    <m:r>
                      <a:rPr lang="en-US" i="1">
                        <a:latin typeface="Cambria Math" panose="02040503050406030204" pitchFamily="18" charset="0"/>
                      </a:rPr>
                      <m:t>/</m:t>
                    </m:r>
                    <m:r>
                      <a:rPr lang="en-US" i="1">
                        <a:latin typeface="Cambria Math" panose="02040503050406030204" pitchFamily="18" charset="0"/>
                      </a:rPr>
                      <m:t>𝑠𝑒𝑐</m:t>
                    </m:r>
                  </m:oMath>
                </a14:m>
                <a:endParaRPr lang="en-US" dirty="0" smtClean="0"/>
              </a:p>
              <a:p>
                <a:r>
                  <a:rPr lang="en-US" dirty="0" smtClean="0"/>
                  <a:t>To calculate the condensation Number Co</a:t>
                </a:r>
              </a:p>
              <a:p>
                <a:r>
                  <a:rPr lang="en-US" dirty="0" smtClean="0"/>
                  <a:t> </a:t>
                </a:r>
                <a14:m>
                  <m:oMath xmlns:m="http://schemas.openxmlformats.org/officeDocument/2006/math">
                    <m:r>
                      <a:rPr lang="en-US" i="1">
                        <a:latin typeface="Cambria Math" panose="02040503050406030204" pitchFamily="18" charset="0"/>
                      </a:rPr>
                      <m:t>𝐶𝑜</m:t>
                    </m:r>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47</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e>
                        </m:d>
                      </m:e>
                      <m:sup>
                        <m:r>
                          <a:rPr lang="en-US" i="1">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3</m:t>
                        </m:r>
                      </m:sup>
                    </m:sSup>
                  </m:oMath>
                </a14:m>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𝑅𝑒</m:t>
                        </m:r>
                      </m:e>
                      <m:sub>
                        <m:r>
                          <a:rPr lang="en-US" i="1">
                            <a:latin typeface="Cambria Math" panose="02040503050406030204" pitchFamily="18" charset="0"/>
                          </a:rPr>
                          <m:t>𝑓</m:t>
                        </m:r>
                      </m:sub>
                    </m:sSub>
                    <m:r>
                      <a:rPr lang="en-US" i="1">
                        <a:latin typeface="Cambria Math" panose="02040503050406030204" pitchFamily="18" charset="0"/>
                      </a:rPr>
                      <m:t>&lt;</m:t>
                    </m:r>
                    <m:r>
                      <a:rPr lang="en-US" i="1">
                        <a:latin typeface="Cambria Math" panose="02040503050406030204" pitchFamily="18" charset="0"/>
                      </a:rPr>
                      <m:t>1800</m:t>
                    </m:r>
                  </m:oMath>
                </a14:m>
                <a:endParaRPr lang="en-US" dirty="0" smtClean="0"/>
              </a:p>
              <a:p>
                <a14:m>
                  <m:oMath xmlns:m="http://schemas.openxmlformats.org/officeDocument/2006/math">
                    <m:r>
                      <a:rPr lang="en-US" b="0" i="1" smtClean="0">
                        <a:latin typeface="Cambria Math" panose="02040503050406030204" pitchFamily="18" charset="0"/>
                      </a:rPr>
                      <m:t>𝐶𝑜</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47</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1110</m:t>
                            </m:r>
                            <m:r>
                              <a:rPr lang="en-US" b="0" i="1" smtClean="0">
                                <a:latin typeface="Cambria Math" panose="02040503050406030204" pitchFamily="18" charset="0"/>
                              </a:rPr>
                              <m:t>.</m:t>
                            </m:r>
                            <m:r>
                              <a:rPr lang="en-US" b="0" i="1" smtClean="0">
                                <a:latin typeface="Cambria Math" panose="02040503050406030204" pitchFamily="18" charset="0"/>
                              </a:rPr>
                              <m:t>73</m:t>
                            </m:r>
                          </m:e>
                        </m:d>
                      </m:e>
                      <m:sup>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sup>
                    </m:sSup>
                    <m:r>
                      <a:rPr lang="en-US" b="0" i="1" smtClean="0">
                        <a:latin typeface="Cambria Math" panose="02040503050406030204" pitchFamily="18" charset="0"/>
                      </a:rPr>
                      <m:t>=</m:t>
                    </m:r>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142</m:t>
                    </m:r>
                  </m:oMath>
                </a14:m>
                <a:endParaRPr lang="en-US" dirty="0"/>
              </a:p>
              <a:p>
                <a:endParaRPr lang="ar-IQ" dirty="0"/>
              </a:p>
            </p:txBody>
          </p:sp>
        </mc:Choice>
        <mc:Fallback xmlns="">
          <p:sp>
            <p:nvSpPr>
              <p:cNvPr id="6" name="عنصر نائب للمحتوى 5"/>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037"/>
                </a:stretch>
              </a:blipFill>
            </p:spPr>
            <p:txBody>
              <a:bodyPr/>
              <a:lstStyle/>
              <a:p>
                <a:r>
                  <a:rPr lang="ar-IQ">
                    <a:noFill/>
                  </a:rPr>
                  <a:t> </a:t>
                </a:r>
              </a:p>
            </p:txBody>
          </p:sp>
        </mc:Fallback>
      </mc:AlternateContent>
      <p:pic>
        <p:nvPicPr>
          <p:cNvPr id="7"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6291695" y="1143000"/>
            <a:ext cx="2381250" cy="1600200"/>
          </a:xfrm>
          <a:prstGeom prst="rect">
            <a:avLst/>
          </a:prstGeom>
          <a:noFill/>
          <a:ln>
            <a:noFill/>
          </a:ln>
        </p:spPr>
      </p:pic>
    </p:spTree>
    <p:extLst>
      <p:ext uri="{BB962C8B-B14F-4D97-AF65-F5344CB8AC3E}">
        <p14:creationId xmlns:p14="http://schemas.microsoft.com/office/powerpoint/2010/main" val="237009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81000"/>
            <a:ext cx="8229600" cy="5745163"/>
          </a:xfrm>
        </p:spPr>
        <p:txBody>
          <a:bodyPr>
            <a:normAutofit lnSpcReduction="10000"/>
          </a:bodyPr>
          <a:lstStyle/>
          <a:p>
            <a:pPr lvl="0" algn="just"/>
            <a:r>
              <a:rPr lang="en-US" b="1" dirty="0" smtClean="0"/>
              <a:t>Example 2.</a:t>
            </a:r>
            <a:r>
              <a:rPr lang="en-US" dirty="0" smtClean="0"/>
              <a:t> Saturated </a:t>
            </a:r>
            <a:r>
              <a:rPr lang="en-US" dirty="0"/>
              <a:t>steam at 30°C condenses on the outside of a 4cm-outer diameter, 2m-long vertical tube. The temperature of the tube is maintained at 20°C by the cooling water. Determine (a) the rate of heat transfer from the steam to the cooling water, (b) the rate of condensation of steam, and (c) the approximate thickness of the liquid film at the bottom of the tube.</a:t>
            </a:r>
          </a:p>
          <a:p>
            <a:r>
              <a:rPr lang="en-US" b="1" dirty="0"/>
              <a:t>Solution:</a:t>
            </a:r>
            <a:r>
              <a:rPr lang="en-US" dirty="0"/>
              <a:t> Saturated steam at </a:t>
            </a:r>
            <a:r>
              <a:rPr lang="en-US" dirty="0" err="1"/>
              <a:t>T</a:t>
            </a:r>
            <a:r>
              <a:rPr lang="en-US" baseline="-25000" dirty="0" err="1"/>
              <a:t>sat</a:t>
            </a:r>
            <a:r>
              <a:rPr lang="en-US" dirty="0"/>
              <a:t>=30</a:t>
            </a:r>
            <a:r>
              <a:rPr lang="en-US" baseline="30000" dirty="0"/>
              <a:t>o</a:t>
            </a:r>
            <a:r>
              <a:rPr lang="en-US" dirty="0"/>
              <a:t> condenses on tube(its outside) D=4cm L=2m T</a:t>
            </a:r>
            <a:r>
              <a:rPr lang="en-US" baseline="-25000" dirty="0"/>
              <a:t>w</a:t>
            </a:r>
            <a:r>
              <a:rPr lang="en-US" dirty="0"/>
              <a:t>=20</a:t>
            </a:r>
            <a:r>
              <a:rPr lang="en-US" baseline="30000" dirty="0"/>
              <a:t>o</a:t>
            </a:r>
            <a:r>
              <a:rPr lang="en-US" dirty="0"/>
              <a:t>C. </a:t>
            </a:r>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9852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a:xfrm>
                <a:off x="457200" y="304800"/>
                <a:ext cx="8229600" cy="5821363"/>
              </a:xfrm>
            </p:spPr>
            <p:txBody>
              <a:bodyPr>
                <a:normAutofit fontScale="92500" lnSpcReduction="10000"/>
              </a:bodyPr>
              <a:lstStyle/>
              <a:p>
                <a:r>
                  <a:rPr lang="en-US" b="1" dirty="0" smtClean="0"/>
                  <a:t>Properties:</a:t>
                </a:r>
                <a:r>
                  <a:rPr lang="en-US" dirty="0"/>
                  <a:t> properties of steam at </a:t>
                </a:r>
                <a:r>
                  <a:rPr lang="en-US" dirty="0" err="1" smtClean="0"/>
                  <a:t>T</a:t>
                </a:r>
                <a:r>
                  <a:rPr lang="en-US" baseline="-25000" dirty="0" err="1" smtClean="0"/>
                  <a:t>f</a:t>
                </a:r>
                <a:r>
                  <a:rPr lang="en-US" dirty="0" smtClean="0"/>
                  <a:t>=25</a:t>
                </a:r>
                <a:r>
                  <a:rPr lang="en-US" baseline="30000" dirty="0" smtClean="0"/>
                  <a:t>o</a:t>
                </a:r>
                <a:r>
                  <a:rPr lang="en-US" dirty="0" smtClean="0"/>
                  <a:t>C </a:t>
                </a:r>
                <a:r>
                  <a:rPr lang="en-US" dirty="0"/>
                  <a:t>are </a:t>
                </a:r>
                <a:r>
                  <a:rPr lang="en-US" dirty="0">
                    <a:sym typeface="Symbol" panose="05050102010706020507" pitchFamily="18" charset="2"/>
                  </a:rPr>
                  <a:t></a:t>
                </a:r>
                <a:r>
                  <a:rPr lang="en-US" baseline="-25000" dirty="0" smtClean="0"/>
                  <a:t>f</a:t>
                </a:r>
                <a:r>
                  <a:rPr lang="en-US" dirty="0" smtClean="0"/>
                  <a:t>=997kg/m</a:t>
                </a:r>
                <a:r>
                  <a:rPr lang="en-US" baseline="30000" dirty="0" smtClean="0"/>
                  <a:t>3</a:t>
                </a:r>
                <a:r>
                  <a:rPr lang="en-US" dirty="0" smtClean="0"/>
                  <a:t>  </a:t>
                </a:r>
                <a:r>
                  <a:rPr lang="en-US" dirty="0" err="1" smtClean="0"/>
                  <a:t>h</a:t>
                </a:r>
                <a:r>
                  <a:rPr lang="en-US" baseline="-25000" dirty="0" err="1" smtClean="0"/>
                  <a:t>fg</a:t>
                </a:r>
                <a:r>
                  <a:rPr lang="en-US" dirty="0" smtClean="0"/>
                  <a:t>=2442kJ/kg</a:t>
                </a:r>
                <a:r>
                  <a:rPr lang="en-US" dirty="0"/>
                  <a:t>, </a:t>
                </a:r>
                <a:r>
                  <a:rPr lang="en-US" dirty="0" err="1" smtClean="0"/>
                  <a:t>Cp</a:t>
                </a:r>
                <a:r>
                  <a:rPr lang="en-US" baseline="-25000" dirty="0" err="1" smtClean="0"/>
                  <a:t>f</a:t>
                </a:r>
                <a:r>
                  <a:rPr lang="en-US" dirty="0" smtClean="0"/>
                  <a:t>=4180J/</a:t>
                </a:r>
                <a:r>
                  <a:rPr lang="en-US" dirty="0" err="1" smtClean="0"/>
                  <a:t>kg.K</a:t>
                </a:r>
                <a:r>
                  <a:rPr lang="en-US" dirty="0"/>
                  <a:t>, </a:t>
                </a:r>
                <a:r>
                  <a:rPr lang="en-US" dirty="0" err="1" smtClean="0"/>
                  <a:t>k</a:t>
                </a:r>
                <a:r>
                  <a:rPr lang="en-US" baseline="-25000" dirty="0" err="1" smtClean="0"/>
                  <a:t>f</a:t>
                </a:r>
                <a:r>
                  <a:rPr lang="en-US" dirty="0" smtClean="0"/>
                  <a:t>=0.607W/</a:t>
                </a:r>
                <a:r>
                  <a:rPr lang="en-US" dirty="0" err="1" smtClean="0"/>
                  <a:t>m.K</a:t>
                </a:r>
                <a:r>
                  <a:rPr lang="en-US" dirty="0"/>
                  <a:t>, </a:t>
                </a:r>
                <a:r>
                  <a:rPr lang="en-US" dirty="0">
                    <a:sym typeface="Symbol" panose="05050102010706020507" pitchFamily="18" charset="2"/>
                  </a:rPr>
                  <a:t></a:t>
                </a:r>
                <a:r>
                  <a:rPr lang="en-US" baseline="-25000" dirty="0" smtClean="0"/>
                  <a:t>f</a:t>
                </a:r>
                <a:r>
                  <a:rPr lang="en-US" dirty="0" smtClean="0"/>
                  <a:t>=0.891x10</a:t>
                </a:r>
                <a:r>
                  <a:rPr lang="en-US" baseline="30000" dirty="0" smtClean="0"/>
                  <a:t>-3</a:t>
                </a:r>
                <a:r>
                  <a:rPr lang="en-US" dirty="0"/>
                  <a:t>, </a:t>
                </a:r>
                <a:r>
                  <a:rPr lang="en-US" dirty="0" err="1" smtClean="0"/>
                  <a:t>Pr</a:t>
                </a:r>
                <a:r>
                  <a:rPr lang="en-US" baseline="-25000" dirty="0" err="1" smtClean="0"/>
                  <a:t>f</a:t>
                </a:r>
                <a:r>
                  <a:rPr lang="en-US" dirty="0" smtClean="0"/>
                  <a:t>=6.14.</a:t>
                </a:r>
              </a:p>
              <a:p>
                <a:r>
                  <a:rPr lang="en-US" b="1" dirty="0"/>
                  <a:t>Requirements;</a:t>
                </a:r>
                <a:r>
                  <a:rPr lang="en-US" dirty="0"/>
                  <a:t> a) rate of heat transfer, b) rate of steam condensation, c) the thickness of liquid film at bottom of the </a:t>
                </a:r>
                <a:r>
                  <a:rPr lang="en-US" dirty="0" smtClean="0"/>
                  <a:t>tube</a:t>
                </a:r>
              </a:p>
              <a:p>
                <a:r>
                  <a:rPr lang="en-US" dirty="0"/>
                  <a:t>Analysis: at the beginning, we shall determine the modified </a:t>
                </a:r>
                <a:r>
                  <a:rPr lang="en-US" dirty="0" err="1"/>
                  <a:t>h</a:t>
                </a:r>
                <a:r>
                  <a:rPr lang="en-US" baseline="-25000" dirty="0" err="1"/>
                  <a:t>fg</a:t>
                </a:r>
                <a:r>
                  <a:rPr lang="en-US" baseline="30000" dirty="0"/>
                  <a:t>*</a:t>
                </a:r>
                <a:r>
                  <a:rPr lang="en-US" dirty="0"/>
                  <a:t> </a:t>
                </a:r>
              </a:p>
              <a:p>
                <a:pPr marL="0" indent="0">
                  <a:buNone/>
                </a:pPr>
                <a:r>
                  <a:rPr lang="en-US" dirty="0"/>
                  <a:t> </a:t>
                </a:r>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𝑓𝑔</m:t>
                        </m:r>
                      </m:sub>
                    </m:sSub>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sSub>
                      <m:sSubPr>
                        <m:ctrlPr>
                          <a:rPr lang="en-US" i="1">
                            <a:latin typeface="Cambria Math" panose="02040503050406030204" pitchFamily="18" charset="0"/>
                          </a:rPr>
                        </m:ctrlPr>
                      </m:sSubPr>
                      <m:e>
                        <m:r>
                          <a:rPr lang="en-US" i="1">
                            <a:latin typeface="Cambria Math" panose="02040503050406030204" pitchFamily="18" charset="0"/>
                          </a:rPr>
                          <m:t>𝐶𝑝</m:t>
                        </m:r>
                      </m:e>
                      <m:sub>
                        <m:r>
                          <a:rPr lang="en-US" i="1">
                            <a:latin typeface="Cambria Math" panose="02040503050406030204" pitchFamily="18" charset="0"/>
                          </a:rPr>
                          <m:t>𝑓</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𝑠𝑎𝑡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𝑤</m:t>
                            </m:r>
                          </m:sub>
                        </m:sSub>
                      </m:e>
                    </m:d>
                  </m:oMath>
                </a14:m>
                <a:endParaRPr lang="en-US" dirty="0"/>
              </a:p>
              <a:p>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𝑓𝑔</m:t>
                        </m:r>
                      </m:sub>
                      <m:sup>
                        <m:r>
                          <a:rPr lang="en-US" i="1">
                            <a:latin typeface="Cambria Math" panose="02040503050406030204" pitchFamily="18" charset="0"/>
                          </a:rPr>
                          <m:t>∗</m:t>
                        </m:r>
                      </m:sup>
                    </m:sSubSup>
                    <m:r>
                      <a:rPr lang="en-US" i="1">
                        <a:latin typeface="Cambria Math" panose="02040503050406030204" pitchFamily="18" charset="0"/>
                      </a:rPr>
                      <m:t>=</m:t>
                    </m:r>
                    <m:r>
                      <a:rPr lang="en-US" i="1">
                        <a:latin typeface="Cambria Math" panose="02040503050406030204" pitchFamily="18" charset="0"/>
                      </a:rPr>
                      <m:t>2440</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0</m:t>
                    </m:r>
                    <m:r>
                      <a:rPr lang="en-US" i="1">
                        <a:latin typeface="Cambria Math" panose="02040503050406030204" pitchFamily="18" charset="0"/>
                      </a:rPr>
                      <m:t>.</m:t>
                    </m:r>
                    <m:r>
                      <a:rPr lang="en-US" i="1">
                        <a:latin typeface="Cambria Math" panose="02040503050406030204" pitchFamily="18" charset="0"/>
                      </a:rPr>
                      <m:t>68</m:t>
                    </m:r>
                    <m:r>
                      <a:rPr lang="en-US" i="1">
                        <a:latin typeface="Cambria Math" panose="02040503050406030204" pitchFamily="18" charset="0"/>
                      </a:rPr>
                      <m:t>×</m:t>
                    </m:r>
                    <m:r>
                      <a:rPr lang="en-US" i="1">
                        <a:latin typeface="Cambria Math" panose="02040503050406030204" pitchFamily="18" charset="0"/>
                      </a:rPr>
                      <m:t>4180</m:t>
                    </m:r>
                    <m:d>
                      <m:dPr>
                        <m:ctrlPr>
                          <a:rPr lang="en-US" i="1">
                            <a:latin typeface="Cambria Math" panose="02040503050406030204" pitchFamily="18" charset="0"/>
                          </a:rPr>
                        </m:ctrlPr>
                      </m:dPr>
                      <m:e>
                        <m:r>
                          <a:rPr lang="en-US" i="1">
                            <a:latin typeface="Cambria Math" panose="02040503050406030204" pitchFamily="18" charset="0"/>
                          </a:rPr>
                          <m:t>30</m:t>
                        </m:r>
                        <m:r>
                          <a:rPr lang="en-US" i="1">
                            <a:latin typeface="Cambria Math" panose="02040503050406030204" pitchFamily="18" charset="0"/>
                          </a:rPr>
                          <m:t>−</m:t>
                        </m:r>
                        <m:r>
                          <a:rPr lang="en-US" i="1">
                            <a:latin typeface="Cambria Math" panose="02040503050406030204" pitchFamily="18" charset="0"/>
                          </a:rPr>
                          <m:t>20</m:t>
                        </m:r>
                      </m:e>
                    </m:d>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r>
                      <a:rPr lang="en-US" i="1">
                        <a:latin typeface="Cambria Math" panose="02040503050406030204" pitchFamily="18" charset="0"/>
                      </a:rPr>
                      <m:t>468</m:t>
                    </m:r>
                    <m:r>
                      <a:rPr lang="en-US" i="1">
                        <a:latin typeface="Cambria Math" panose="02040503050406030204" pitchFamily="18" charset="0"/>
                      </a:rPr>
                      <m:t>.</m:t>
                    </m:r>
                    <m:r>
                      <a:rPr lang="en-US" i="1">
                        <a:latin typeface="Cambria Math" panose="02040503050406030204" pitchFamily="18" charset="0"/>
                      </a:rPr>
                      <m:t>42</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3</m:t>
                        </m:r>
                      </m:sup>
                    </m:sSup>
                    <m:r>
                      <a:rPr lang="en-US" i="1">
                        <a:latin typeface="Cambria Math" panose="02040503050406030204" pitchFamily="18" charset="0"/>
                      </a:rPr>
                      <m:t>𝐽</m:t>
                    </m:r>
                    <m:r>
                      <a:rPr lang="en-US" i="1">
                        <a:latin typeface="Cambria Math" panose="02040503050406030204" pitchFamily="18" charset="0"/>
                      </a:rPr>
                      <m:t>/</m:t>
                    </m:r>
                    <m:r>
                      <a:rPr lang="en-US" i="1">
                        <a:latin typeface="Cambria Math" panose="02040503050406030204" pitchFamily="18" charset="0"/>
                      </a:rPr>
                      <m:t>𝑘𝑔</m:t>
                    </m:r>
                  </m:oMath>
                </a14:m>
                <a:endParaRPr lang="en-US" dirty="0"/>
              </a:p>
              <a:p>
                <a:pPr marL="0" indent="0">
                  <a:buNone/>
                </a:pPr>
                <a:r>
                  <a:rPr lang="en-US" dirty="0" smtClean="0"/>
                  <a:t> </a:t>
                </a:r>
                <a:endParaRPr lang="en-US" dirty="0"/>
              </a:p>
              <a:p>
                <a:endParaRPr lang="en-US" dirty="0"/>
              </a:p>
              <a:p>
                <a:endParaRPr lang="ar-IQ"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xfrm>
                <a:off x="457200" y="304800"/>
                <a:ext cx="8229600" cy="5821363"/>
              </a:xfrm>
              <a:blipFill>
                <a:blip r:embed="rId2"/>
                <a:stretch>
                  <a:fillRect l="-1481" t="-2094" r="-2519"/>
                </a:stretch>
              </a:blipFill>
            </p:spPr>
            <p:txBody>
              <a:bodyPr/>
              <a:lstStyle/>
              <a:p>
                <a:r>
                  <a:rPr lang="ar-IQ">
                    <a:noFill/>
                  </a:rPr>
                  <a:t> </a:t>
                </a:r>
              </a:p>
            </p:txBody>
          </p:sp>
        </mc:Fallback>
      </mc:AlternateContent>
      <p:sp>
        <p:nvSpPr>
          <p:cNvPr id="4" name="عنصر نائب لرقم الشريحة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423333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694</TotalTime>
  <Words>626</Words>
  <Application>Microsoft Office PowerPoint</Application>
  <PresentationFormat>عرض على الشاشة (4:3)</PresentationFormat>
  <Paragraphs>100</Paragraphs>
  <Slides>16</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16</vt:i4>
      </vt:variant>
    </vt:vector>
  </HeadingPairs>
  <TitlesOfParts>
    <vt:vector size="21" baseType="lpstr">
      <vt:lpstr>Arial</vt:lpstr>
      <vt:lpstr>Calibri</vt:lpstr>
      <vt:lpstr>Cambria Math</vt:lpstr>
      <vt:lpstr>Symbol</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Condensation</dc:title>
  <dc:creator>khms</dc:creator>
  <cp:lastModifiedBy>User</cp:lastModifiedBy>
  <cp:revision>66</cp:revision>
  <dcterms:created xsi:type="dcterms:W3CDTF">2006-08-16T00:00:00Z</dcterms:created>
  <dcterms:modified xsi:type="dcterms:W3CDTF">2024-03-07T19:32:23Z</dcterms:modified>
</cp:coreProperties>
</file>