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11" r:id="rId1"/>
  </p:sldMasterIdLst>
  <p:sldIdLst>
    <p:sldId id="256" r:id="rId2"/>
    <p:sldId id="262" r:id="rId3"/>
    <p:sldId id="261" r:id="rId4"/>
    <p:sldId id="258" r:id="rId5"/>
    <p:sldId id="274" r:id="rId6"/>
    <p:sldId id="265" r:id="rId7"/>
    <p:sldId id="266" r:id="rId8"/>
    <p:sldId id="267" r:id="rId9"/>
    <p:sldId id="275"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8912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1760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330785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998197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918866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64040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679498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32514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50801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0491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2794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39242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79420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6382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32477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17117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10/13/2023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94498167"/>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 id="2147483823" r:id="rId12"/>
    <p:sldLayoutId id="2147483824" r:id="rId13"/>
    <p:sldLayoutId id="2147483825" r:id="rId14"/>
    <p:sldLayoutId id="2147483826" r:id="rId15"/>
    <p:sldLayoutId id="2147483827"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6145" y="350982"/>
            <a:ext cx="10257703" cy="3410399"/>
          </a:xfrm>
        </p:spPr>
        <p:txBody>
          <a:bodyPr>
            <a:noAutofit/>
          </a:bodyPr>
          <a:lstStyle/>
          <a:p>
            <a:pPr algn="ctr">
              <a:lnSpc>
                <a:spcPct val="150000"/>
              </a:lnSpc>
              <a:spcBef>
                <a:spcPts val="0"/>
              </a:spcBef>
            </a:pPr>
            <a:r>
              <a:rPr lang="en-US" sz="4800" b="1" dirty="0" smtClean="0">
                <a:solidFill>
                  <a:srgbClr val="365F91"/>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Planning</a:t>
            </a:r>
            <a:r>
              <a:rPr lang="en-US" sz="28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
            </a:r>
            <a:br>
              <a:rPr lang="en-US" sz="28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br>
            <a:endParaRPr lang="en-US" sz="4000"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389306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13800" dirty="0" smtClean="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Thank you</a:t>
            </a:r>
            <a:endParaRPr lang="en-US" sz="13800"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086517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07855" y="1071418"/>
            <a:ext cx="9204758" cy="5588000"/>
          </a:xfrm>
        </p:spPr>
        <p:txBody>
          <a:bodyPr>
            <a:normAutofit fontScale="70000" lnSpcReduction="20000"/>
          </a:bodyPr>
          <a:lstStyle/>
          <a:p>
            <a:pPr marL="0">
              <a:lnSpc>
                <a:spcPct val="115000"/>
              </a:lnSpc>
              <a:spcBef>
                <a:spcPts val="0"/>
              </a:spcBef>
              <a:spcAft>
                <a:spcPts val="1000"/>
              </a:spcAft>
            </a:pPr>
            <a:r>
              <a:rPr lang="en-US" sz="4000" b="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Planning</a:t>
            </a:r>
            <a:r>
              <a:rPr lang="en-US" sz="4000"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 </a:t>
            </a:r>
            <a:r>
              <a:rPr lang="en-US" sz="3600" dirty="0">
                <a:latin typeface="Times New Roman" panose="02020603050405020304" pitchFamily="18" charset="0"/>
                <a:ea typeface="Calibri" panose="020F0502020204030204" pitchFamily="34" charset="0"/>
                <a:cs typeface="Arial" panose="020B0604020202020204" pitchFamily="34" charset="0"/>
              </a:rPr>
              <a:t>is the process of drawing the goals to be reached within a certain period of time</a:t>
            </a:r>
            <a:r>
              <a:rPr lang="ar-IQ" sz="3600" dirty="0">
                <a:latin typeface="Calibri" panose="020F0502020204030204" pitchFamily="34" charset="0"/>
                <a:ea typeface="Calibri" panose="020F0502020204030204" pitchFamily="34" charset="0"/>
                <a:cs typeface="Arial" panose="020B0604020202020204" pitchFamily="34" charset="0"/>
              </a:rPr>
              <a:t>. </a:t>
            </a:r>
            <a:r>
              <a:rPr lang="en-US" sz="3600" dirty="0">
                <a:latin typeface="Times New Roman" panose="02020603050405020304" pitchFamily="18" charset="0"/>
                <a:ea typeface="Calibri" panose="020F0502020204030204" pitchFamily="34" charset="0"/>
                <a:cs typeface="Arial" panose="020B0604020202020204" pitchFamily="34" charset="0"/>
              </a:rPr>
              <a:t>From this definition, it can be said that planning answers the following questions</a:t>
            </a:r>
            <a:r>
              <a:rPr lang="ar-IQ" sz="3600" dirty="0">
                <a:latin typeface="Times New Roman" panose="02020603050405020304" pitchFamily="18" charset="0"/>
                <a:ea typeface="Calibri" panose="020F0502020204030204" pitchFamily="34" charset="0"/>
                <a:cs typeface="Arial" panose="020B0604020202020204" pitchFamily="34" charset="0"/>
              </a:rPr>
              <a:t>:</a:t>
            </a:r>
            <a:endParaRPr lang="en-US" sz="2800" dirty="0">
              <a:latin typeface="Calibri" panose="020F0502020204030204" pitchFamily="34" charset="0"/>
              <a:ea typeface="Calibri" panose="020F0502020204030204" pitchFamily="34" charset="0"/>
              <a:cs typeface="Arial" panose="020B0604020202020204" pitchFamily="34" charset="0"/>
            </a:endParaRPr>
          </a:p>
          <a:p>
            <a:pPr marL="114300" indent="-457200" algn="just">
              <a:lnSpc>
                <a:spcPct val="115000"/>
              </a:lnSpc>
              <a:spcBef>
                <a:spcPts val="0"/>
              </a:spcBef>
              <a:spcAft>
                <a:spcPts val="1000"/>
              </a:spcAft>
              <a:buFont typeface="Arial" panose="020B0604020202020204" pitchFamily="34" charset="0"/>
              <a:buChar char="•"/>
            </a:pPr>
            <a:r>
              <a:rPr lang="en-US" sz="2900" b="1" dirty="0">
                <a:latin typeface="Times New Roman" panose="02020603050405020304" pitchFamily="18" charset="0"/>
                <a:ea typeface="Calibri" panose="020F0502020204030204" pitchFamily="34" charset="0"/>
                <a:cs typeface="Arial" panose="020B0604020202020204" pitchFamily="34" charset="0"/>
              </a:rPr>
              <a:t>What is the benefit of pre-planning for the laboratory?</a:t>
            </a:r>
            <a:endParaRPr lang="en-US" sz="2300" dirty="0">
              <a:latin typeface="Calibri" panose="020F0502020204030204" pitchFamily="34" charset="0"/>
              <a:ea typeface="Calibri" panose="020F0502020204030204" pitchFamily="34" charset="0"/>
              <a:cs typeface="Arial" panose="020B0604020202020204" pitchFamily="34" charset="0"/>
            </a:endParaRPr>
          </a:p>
          <a:p>
            <a:pPr marL="114300" indent="-457200" algn="just">
              <a:lnSpc>
                <a:spcPct val="115000"/>
              </a:lnSpc>
              <a:spcBef>
                <a:spcPts val="0"/>
              </a:spcBef>
              <a:spcAft>
                <a:spcPts val="1000"/>
              </a:spcAft>
              <a:buFont typeface="Arial" panose="020B0604020202020204" pitchFamily="34" charset="0"/>
              <a:buChar char="•"/>
            </a:pPr>
            <a:r>
              <a:rPr lang="en-US" sz="2900" b="1" dirty="0">
                <a:latin typeface="Times New Roman" panose="02020603050405020304" pitchFamily="18" charset="0"/>
                <a:ea typeface="Calibri" panose="020F0502020204030204" pitchFamily="34" charset="0"/>
                <a:cs typeface="Arial" panose="020B0604020202020204" pitchFamily="34" charset="0"/>
              </a:rPr>
              <a:t>What is the effect of failure to develop planning commensurate with health safety standards?</a:t>
            </a:r>
            <a:endParaRPr lang="en-US" sz="2300" dirty="0">
              <a:latin typeface="Calibri" panose="020F0502020204030204" pitchFamily="34" charset="0"/>
              <a:ea typeface="Calibri" panose="020F0502020204030204" pitchFamily="34" charset="0"/>
              <a:cs typeface="Arial" panose="020B0604020202020204" pitchFamily="34" charset="0"/>
            </a:endParaRPr>
          </a:p>
          <a:p>
            <a:pPr marL="114300" indent="-457200" algn="just">
              <a:lnSpc>
                <a:spcPct val="115000"/>
              </a:lnSpc>
              <a:spcBef>
                <a:spcPts val="0"/>
              </a:spcBef>
              <a:spcAft>
                <a:spcPts val="1000"/>
              </a:spcAft>
              <a:buFont typeface="Arial" panose="020B0604020202020204" pitchFamily="34" charset="0"/>
              <a:buChar char="•"/>
            </a:pPr>
            <a:r>
              <a:rPr lang="en-US" sz="2900" b="1" dirty="0">
                <a:latin typeface="Times New Roman" panose="02020603050405020304" pitchFamily="18" charset="0"/>
                <a:ea typeface="Calibri" panose="020F0502020204030204" pitchFamily="34" charset="0"/>
                <a:cs typeface="Arial" panose="020B0604020202020204" pitchFamily="34" charset="0"/>
              </a:rPr>
              <a:t>Who is primarily responsible for giving planning?</a:t>
            </a:r>
            <a:endParaRPr lang="en-US" sz="2300" dirty="0">
              <a:latin typeface="Calibri" panose="020F0502020204030204" pitchFamily="34" charset="0"/>
              <a:ea typeface="Calibri" panose="020F0502020204030204" pitchFamily="34" charset="0"/>
              <a:cs typeface="Arial" panose="020B0604020202020204" pitchFamily="34" charset="0"/>
            </a:endParaRPr>
          </a:p>
          <a:p>
            <a:pPr marL="114300" indent="-457200" algn="just">
              <a:lnSpc>
                <a:spcPct val="115000"/>
              </a:lnSpc>
              <a:spcBef>
                <a:spcPts val="0"/>
              </a:spcBef>
              <a:spcAft>
                <a:spcPts val="1000"/>
              </a:spcAft>
              <a:buFont typeface="Arial" panose="020B0604020202020204" pitchFamily="34" charset="0"/>
              <a:buChar char="•"/>
            </a:pPr>
            <a:r>
              <a:rPr lang="en-US" sz="2900" b="1" dirty="0">
                <a:latin typeface="Times New Roman" panose="02020603050405020304" pitchFamily="18" charset="0"/>
                <a:ea typeface="Calibri" panose="020F0502020204030204" pitchFamily="34" charset="0"/>
                <a:cs typeface="Arial" panose="020B0604020202020204" pitchFamily="34" charset="0"/>
              </a:rPr>
              <a:t>In your opinion, what are the specifications of a typical analytical laboratory?</a:t>
            </a:r>
            <a:endParaRPr lang="en-US" sz="2300" dirty="0">
              <a:latin typeface="Calibri" panose="020F0502020204030204" pitchFamily="34" charset="0"/>
              <a:ea typeface="Calibri" panose="020F0502020204030204" pitchFamily="34" charset="0"/>
              <a:cs typeface="Arial" panose="020B0604020202020204" pitchFamily="34" charset="0"/>
            </a:endParaRPr>
          </a:p>
          <a:p>
            <a:pPr marL="0">
              <a:lnSpc>
                <a:spcPct val="115000"/>
              </a:lnSpc>
              <a:spcBef>
                <a:spcPts val="0"/>
              </a:spcBef>
              <a:spcAft>
                <a:spcPts val="1000"/>
              </a:spcAft>
            </a:pPr>
            <a:r>
              <a:rPr lang="en-US" sz="40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Scientific laboratory design standards</a:t>
            </a:r>
            <a:endParaRPr lang="en-US" sz="2800" dirty="0">
              <a:latin typeface="Calibri" panose="020F0502020204030204" pitchFamily="34" charset="0"/>
              <a:ea typeface="Calibri" panose="020F0502020204030204" pitchFamily="34" charset="0"/>
              <a:cs typeface="Arial" panose="020B0604020202020204" pitchFamily="34" charset="0"/>
            </a:endParaRPr>
          </a:p>
          <a:p>
            <a:pPr lvl="0" algn="just">
              <a:spcBef>
                <a:spcPts val="0"/>
              </a:spcBef>
              <a:spcAft>
                <a:spcPts val="1000"/>
              </a:spcAft>
              <a:buFont typeface="Arial" panose="020B0604020202020204" pitchFamily="34" charset="0"/>
              <a:buChar char="•"/>
            </a:pPr>
            <a:r>
              <a:rPr lang="en-US" sz="3600" dirty="0">
                <a:latin typeface="Times New Roman" panose="02020603050405020304" pitchFamily="18" charset="0"/>
                <a:cs typeface="Wingdings" panose="05000000000000000000" pitchFamily="2" charset="2"/>
              </a:rPr>
              <a:t>The necessity of establishing laboratories in the form of an integrated </a:t>
            </a:r>
            <a:r>
              <a:rPr lang="en-US" sz="3600" dirty="0" smtClean="0">
                <a:latin typeface="Times New Roman" panose="02020603050405020304" pitchFamily="18" charset="0"/>
                <a:cs typeface="Wingdings" panose="05000000000000000000" pitchFamily="2" charset="2"/>
              </a:rPr>
              <a:t>center</a:t>
            </a:r>
            <a:endParaRPr lang="ar-IQ" sz="3600" dirty="0" smtClean="0">
              <a:latin typeface="Times New Roman" panose="02020603050405020304" pitchFamily="18" charset="0"/>
              <a:cs typeface="Wingdings" panose="05000000000000000000" pitchFamily="2" charset="2"/>
            </a:endParaRPr>
          </a:p>
          <a:p>
            <a:pPr lvl="0" algn="just">
              <a:spcBef>
                <a:spcPts val="0"/>
              </a:spcBef>
              <a:spcAft>
                <a:spcPts val="1000"/>
              </a:spcAft>
              <a:buFont typeface="Arial" panose="020B0604020202020204" pitchFamily="34" charset="0"/>
              <a:buChar char="•"/>
            </a:pPr>
            <a:r>
              <a:rPr lang="en-US" sz="3600" dirty="0" smtClean="0">
                <a:latin typeface="Times New Roman" panose="02020603050405020304" pitchFamily="18" charset="0"/>
                <a:cs typeface="Wingdings" panose="05000000000000000000" pitchFamily="2" charset="2"/>
              </a:rPr>
              <a:t>The </a:t>
            </a:r>
            <a:r>
              <a:rPr lang="en-US" sz="3600" dirty="0">
                <a:latin typeface="Times New Roman" panose="02020603050405020304" pitchFamily="18" charset="0"/>
                <a:cs typeface="Wingdings" panose="05000000000000000000" pitchFamily="2" charset="2"/>
              </a:rPr>
              <a:t>laboratories, except for the pathology laboratory, must be located on the same </a:t>
            </a:r>
            <a:r>
              <a:rPr lang="en-US" sz="3600" dirty="0" smtClean="0">
                <a:latin typeface="Times New Roman" panose="02020603050405020304" pitchFamily="18" charset="0"/>
                <a:cs typeface="Wingdings" panose="05000000000000000000" pitchFamily="2" charset="2"/>
              </a:rPr>
              <a:t>site</a:t>
            </a:r>
            <a:endParaRPr lang="en-US" sz="3600" dirty="0">
              <a:cs typeface="Wingdings" panose="05000000000000000000" pitchFamily="2" charset="2"/>
            </a:endParaRPr>
          </a:p>
        </p:txBody>
      </p:sp>
    </p:spTree>
    <p:extLst>
      <p:ext uri="{BB962C8B-B14F-4D97-AF65-F5344CB8AC3E}">
        <p14:creationId xmlns:p14="http://schemas.microsoft.com/office/powerpoint/2010/main" val="8257040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calcmode="lin" valueType="num">
                                      <p:cBhvr>
                                        <p:cTn id="6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7244" y="378968"/>
            <a:ext cx="10058400" cy="1218924"/>
          </a:xfrm>
        </p:spPr>
        <p:txBody>
          <a:bodyPr>
            <a:normAutofit/>
          </a:bodyPr>
          <a:lstStyle/>
          <a:p>
            <a:pPr>
              <a:spcBef>
                <a:spcPts val="0"/>
              </a:spcBef>
              <a:spcAft>
                <a:spcPts val="1000"/>
              </a:spcAft>
            </a:pPr>
            <a:r>
              <a:rPr lang="en-US" b="1" dirty="0">
                <a:solidFill>
                  <a:srgbClr val="FF0000"/>
                </a:solidFill>
                <a:latin typeface="Times New Roman" panose="02020603050405020304" pitchFamily="18" charset="0"/>
              </a:rPr>
              <a:t>The following must be observed</a:t>
            </a:r>
            <a:endParaRPr lang="en-US" sz="3200" dirty="0">
              <a:solidFill>
                <a:srgbClr val="FF0000"/>
              </a:solidFill>
            </a:endParaRPr>
          </a:p>
        </p:txBody>
      </p:sp>
      <p:sp>
        <p:nvSpPr>
          <p:cNvPr id="3" name="Content Placeholder 2"/>
          <p:cNvSpPr>
            <a:spLocks noGrp="1"/>
          </p:cNvSpPr>
          <p:nvPr>
            <p:ph idx="1"/>
          </p:nvPr>
        </p:nvSpPr>
        <p:spPr>
          <a:xfrm>
            <a:off x="2382981" y="1394691"/>
            <a:ext cx="9735127" cy="5532582"/>
          </a:xfrm>
        </p:spPr>
        <p:txBody>
          <a:bodyPr>
            <a:normAutofit/>
          </a:bodyPr>
          <a:lstStyle/>
          <a:p>
            <a:pPr lvl="0" algn="just">
              <a:lnSpc>
                <a:spcPct val="120000"/>
              </a:lnSpc>
              <a:spcBef>
                <a:spcPts val="0"/>
              </a:spcBef>
              <a:spcAft>
                <a:spcPts val="1000"/>
              </a:spcAft>
              <a:buFont typeface="Wingdings" panose="05000000000000000000" pitchFamily="2" charset="2"/>
              <a:buChar char=""/>
            </a:pPr>
            <a:r>
              <a:rPr lang="en-US" sz="2000" dirty="0" smtClean="0">
                <a:latin typeface="Times New Roman" panose="02020603050405020304" pitchFamily="18" charset="0"/>
              </a:rPr>
              <a:t>Determining </a:t>
            </a:r>
            <a:r>
              <a:rPr lang="en-US" sz="2000" dirty="0">
                <a:latin typeface="Times New Roman" panose="02020603050405020304" pitchFamily="18" charset="0"/>
              </a:rPr>
              <a:t>the type and nature of the laboratory and the type of examinations that will be conducted in it</a:t>
            </a:r>
            <a:r>
              <a:rPr lang="ar-IQ" sz="2000" dirty="0">
                <a:latin typeface="Times New Roman" panose="02020603050405020304" pitchFamily="18" charset="0"/>
              </a:rPr>
              <a:t>.</a:t>
            </a:r>
            <a:endParaRPr lang="en-US" sz="2000" dirty="0"/>
          </a:p>
          <a:p>
            <a:pPr lvl="0" algn="just">
              <a:lnSpc>
                <a:spcPct val="120000"/>
              </a:lnSpc>
              <a:spcBef>
                <a:spcPts val="0"/>
              </a:spcBef>
              <a:spcAft>
                <a:spcPts val="1000"/>
              </a:spcAft>
              <a:buFont typeface="Wingdings" panose="05000000000000000000" pitchFamily="2" charset="2"/>
              <a:buChar char=""/>
            </a:pPr>
            <a:r>
              <a:rPr lang="en-US" sz="2000" dirty="0">
                <a:latin typeface="Times New Roman" panose="02020603050405020304" pitchFamily="18" charset="0"/>
              </a:rPr>
              <a:t>The lighting shall be commensurate with the type and size of the work and sufficient to illuminate all sections of the laboratory.</a:t>
            </a:r>
            <a:endParaRPr lang="en-US" sz="2000" dirty="0"/>
          </a:p>
          <a:p>
            <a:pPr lvl="0" algn="just">
              <a:lnSpc>
                <a:spcPct val="120000"/>
              </a:lnSpc>
              <a:spcBef>
                <a:spcPts val="0"/>
              </a:spcBef>
              <a:spcAft>
                <a:spcPts val="1000"/>
              </a:spcAft>
              <a:buFont typeface="Wingdings" panose="05000000000000000000" pitchFamily="2" charset="2"/>
              <a:buChar char=""/>
            </a:pPr>
            <a:r>
              <a:rPr lang="en-US" sz="2000" dirty="0">
                <a:latin typeface="Times New Roman" panose="02020603050405020304" pitchFamily="18" charset="0"/>
              </a:rPr>
              <a:t>The design of the walls, floor, and ceiling of a smooth material that is easy to clean. The floor should be designed from a non-slip material, not leaking water, and resistant to interaction with disinfectants, acids, and solvents.</a:t>
            </a:r>
            <a:endParaRPr lang="en-US" sz="2000" dirty="0"/>
          </a:p>
          <a:p>
            <a:pPr lvl="0" algn="just">
              <a:lnSpc>
                <a:spcPct val="120000"/>
              </a:lnSpc>
              <a:spcBef>
                <a:spcPts val="0"/>
              </a:spcBef>
              <a:spcAft>
                <a:spcPts val="1000"/>
              </a:spcAft>
              <a:buFont typeface="Wingdings" panose="05000000000000000000" pitchFamily="2" charset="2"/>
              <a:buChar char=""/>
            </a:pPr>
            <a:r>
              <a:rPr lang="en-US" sz="2000" dirty="0">
                <a:latin typeface="Times New Roman" panose="02020603050405020304" pitchFamily="18" charset="0"/>
              </a:rPr>
              <a:t>Provide all laboratory rooms, especially the room designated for microbial farm work, with ultraviolet detectors, with the aim of permanent disinfection and sterilization of them in the event of leakage after completion of the work, in addition to providing them with a safety cabin and filters.</a:t>
            </a:r>
            <a:endParaRPr lang="en-US" sz="2000" dirty="0"/>
          </a:p>
          <a:p>
            <a:pPr lvl="0" algn="just">
              <a:lnSpc>
                <a:spcPct val="120000"/>
              </a:lnSpc>
              <a:spcBef>
                <a:spcPts val="0"/>
              </a:spcBef>
              <a:spcAft>
                <a:spcPts val="1000"/>
              </a:spcAft>
              <a:buFont typeface="Wingdings" panose="05000000000000000000" pitchFamily="2" charset="2"/>
              <a:buChar char=""/>
            </a:pPr>
            <a:r>
              <a:rPr lang="en-US" sz="2000" dirty="0">
                <a:latin typeface="Times New Roman" panose="02020603050405020304" pitchFamily="18" charset="0"/>
              </a:rPr>
              <a:t>Biological safety cabins must be appropriately installed (away from doors and windows).</a:t>
            </a:r>
            <a:endParaRPr lang="en-US" sz="2000" dirty="0">
              <a:effectLst/>
            </a:endParaRPr>
          </a:p>
        </p:txBody>
      </p:sp>
    </p:spTree>
    <p:extLst>
      <p:ext uri="{BB962C8B-B14F-4D97-AF65-F5344CB8AC3E}">
        <p14:creationId xmlns:p14="http://schemas.microsoft.com/office/powerpoint/2010/main" val="34917387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0153" y="286604"/>
            <a:ext cx="10058400" cy="1015723"/>
          </a:xfrm>
        </p:spPr>
        <p:txBody>
          <a:bodyPr>
            <a:normAutofit/>
          </a:bodyPr>
          <a:lstStyle/>
          <a:p>
            <a:pPr lvl="0">
              <a:lnSpc>
                <a:spcPct val="150000"/>
              </a:lnSpc>
            </a:pPr>
            <a:r>
              <a:rPr lang="en-US" b="1" dirty="0">
                <a:solidFill>
                  <a:srgbClr val="FF0000"/>
                </a:solidFill>
                <a:latin typeface="Times New Roman" panose="02020603050405020304" pitchFamily="18" charset="0"/>
                <a:ea typeface="Times New Roman" panose="02020603050405020304" pitchFamily="18" charset="0"/>
              </a:rPr>
              <a:t>Occupational safety and health conditions</a:t>
            </a:r>
          </a:p>
        </p:txBody>
      </p:sp>
      <p:sp>
        <p:nvSpPr>
          <p:cNvPr id="3" name="Content Placeholder 2"/>
          <p:cNvSpPr>
            <a:spLocks noGrp="1"/>
          </p:cNvSpPr>
          <p:nvPr>
            <p:ph idx="1"/>
          </p:nvPr>
        </p:nvSpPr>
        <p:spPr>
          <a:xfrm>
            <a:off x="1097280" y="1644073"/>
            <a:ext cx="10058400" cy="4729018"/>
          </a:xfrm>
        </p:spPr>
        <p:txBody>
          <a:bodyPr>
            <a:normAutofit/>
          </a:bodyPr>
          <a:lstStyle/>
          <a:p>
            <a:pPr marL="0" indent="0" algn="just">
              <a:lnSpc>
                <a:spcPct val="150000"/>
              </a:lnSpc>
              <a:spcBef>
                <a:spcPts val="0"/>
              </a:spcBef>
              <a:spcAft>
                <a:spcPts val="0"/>
              </a:spcAft>
              <a:buNone/>
            </a:pPr>
            <a:endParaRPr lang="en-US" sz="16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
        <p:nvSpPr>
          <p:cNvPr id="4" name="Rectangle 3"/>
          <p:cNvSpPr/>
          <p:nvPr/>
        </p:nvSpPr>
        <p:spPr>
          <a:xfrm>
            <a:off x="2030153" y="1294778"/>
            <a:ext cx="8672945" cy="959237"/>
          </a:xfrm>
          <a:prstGeom prst="rect">
            <a:avLst/>
          </a:prstGeom>
        </p:spPr>
        <p:txBody>
          <a:bodyPr wrap="square">
            <a:spAutoFit/>
          </a:bodyPr>
          <a:lstStyle/>
          <a:p>
            <a:pPr marL="342900" lvl="0" indent="-342900">
              <a:spcAft>
                <a:spcPts val="1000"/>
              </a:spcAft>
              <a:buFont typeface="Wingdings" panose="05000000000000000000" pitchFamily="2" charset="2"/>
              <a:buChar char=""/>
            </a:pPr>
            <a:r>
              <a:rPr lang="en-US" sz="2400" dirty="0" smtClean="0">
                <a:latin typeface="Times New Roman" panose="02020603050405020304" pitchFamily="18" charset="0"/>
              </a:rPr>
              <a:t>Protective </a:t>
            </a:r>
            <a:r>
              <a:rPr lang="en-US" sz="2400" dirty="0">
                <a:latin typeface="Times New Roman" panose="02020603050405020304" pitchFamily="18" charset="0"/>
              </a:rPr>
              <a:t>means must be available</a:t>
            </a:r>
            <a:endParaRPr lang="en-US" sz="2400" dirty="0"/>
          </a:p>
          <a:p>
            <a:pPr marL="342900" lvl="0" indent="-342900">
              <a:spcAft>
                <a:spcPts val="1000"/>
              </a:spcAft>
              <a:buFont typeface="Wingdings" panose="05000000000000000000" pitchFamily="2" charset="2"/>
              <a:buChar char=""/>
            </a:pPr>
            <a:r>
              <a:rPr lang="en-US" sz="2400" dirty="0">
                <a:latin typeface="Times New Roman" panose="02020603050405020304" pitchFamily="18" charset="0"/>
              </a:rPr>
              <a:t>Allocating special places to evacuate people in the event of a fire</a:t>
            </a:r>
            <a:endParaRPr lang="en-US" sz="2400" dirty="0">
              <a:effectLst/>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2781299"/>
            <a:ext cx="8146473" cy="3194627"/>
          </a:xfrm>
          <a:prstGeom prst="rect">
            <a:avLst/>
          </a:prstGeom>
        </p:spPr>
      </p:pic>
    </p:spTree>
    <p:extLst>
      <p:ext uri="{BB962C8B-B14F-4D97-AF65-F5344CB8AC3E}">
        <p14:creationId xmlns:p14="http://schemas.microsoft.com/office/powerpoint/2010/main" val="10900409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1644073"/>
            <a:ext cx="10058400" cy="4729018"/>
          </a:xfrm>
        </p:spPr>
        <p:txBody>
          <a:bodyPr>
            <a:normAutofit/>
          </a:bodyPr>
          <a:lstStyle/>
          <a:p>
            <a:pPr marL="0" indent="0" algn="just">
              <a:lnSpc>
                <a:spcPct val="150000"/>
              </a:lnSpc>
              <a:spcBef>
                <a:spcPts val="0"/>
              </a:spcBef>
              <a:spcAft>
                <a:spcPts val="0"/>
              </a:spcAft>
              <a:buNone/>
            </a:pPr>
            <a:endParaRPr lang="en-US" sz="16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Rectangle 3"/>
          <p:cNvSpPr/>
          <p:nvPr/>
        </p:nvSpPr>
        <p:spPr>
          <a:xfrm>
            <a:off x="2030153" y="1294778"/>
            <a:ext cx="9125527" cy="1953548"/>
          </a:xfrm>
          <a:prstGeom prst="rect">
            <a:avLst/>
          </a:prstGeom>
        </p:spPr>
        <p:txBody>
          <a:bodyPr wrap="square">
            <a:spAutoFit/>
          </a:bodyPr>
          <a:lstStyle/>
          <a:p>
            <a:pPr marL="342900" lvl="0" indent="-342900">
              <a:spcAft>
                <a:spcPts val="1000"/>
              </a:spcAft>
              <a:buFont typeface="Wingdings" panose="05000000000000000000" pitchFamily="2" charset="2"/>
              <a:buChar char=""/>
            </a:pPr>
            <a:r>
              <a:rPr lang="en-US" sz="2400" dirty="0">
                <a:latin typeface="Times New Roman" panose="02020603050405020304" pitchFamily="18" charset="0"/>
              </a:rPr>
              <a:t>All emergency exits are lit up automatically</a:t>
            </a:r>
            <a:endParaRPr lang="en-US" sz="2400" dirty="0"/>
          </a:p>
          <a:p>
            <a:pPr marL="342900" lvl="0" indent="-342900" algn="just">
              <a:spcAft>
                <a:spcPts val="1000"/>
              </a:spcAft>
              <a:buFont typeface="Wingdings" panose="05000000000000000000" pitchFamily="2" charset="2"/>
              <a:buChar char=""/>
            </a:pPr>
            <a:r>
              <a:rPr lang="en-US" sz="2400" dirty="0">
                <a:latin typeface="Times New Roman" panose="02020603050405020304" pitchFamily="18" charset="0"/>
              </a:rPr>
              <a:t>Putting stickers on each door of the laboratory rooms to prevent the entry of non-workers.</a:t>
            </a:r>
            <a:endParaRPr lang="en-US" sz="2400" dirty="0"/>
          </a:p>
          <a:p>
            <a:pPr marL="342900" lvl="0" indent="-342900" algn="just">
              <a:lnSpc>
                <a:spcPct val="150000"/>
              </a:lnSpc>
              <a:buClr>
                <a:srgbClr val="4F81BD"/>
              </a:buClr>
              <a:buFont typeface="Wingdings" panose="05000000000000000000" pitchFamily="2" charset="2"/>
              <a:buChar char=""/>
            </a:pPr>
            <a:endParaRPr lang="en-US" sz="2400" dirty="0">
              <a:latin typeface="Calibri" panose="020F0502020204030204" pitchFamily="34" charset="0"/>
              <a:ea typeface="Calibri" panose="020F0502020204030204" pitchFamily="34" charset="0"/>
              <a:cs typeface="Arial" panose="020B0604020202020204" pitchFamily="34"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9385" y="2410691"/>
            <a:ext cx="4988070" cy="4156364"/>
          </a:xfrm>
          <a:prstGeom prst="rect">
            <a:avLst/>
          </a:prstGeom>
        </p:spPr>
      </p:pic>
    </p:spTree>
    <p:extLst>
      <p:ext uri="{BB962C8B-B14F-4D97-AF65-F5344CB8AC3E}">
        <p14:creationId xmlns:p14="http://schemas.microsoft.com/office/powerpoint/2010/main" val="20012577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8007" y="406677"/>
            <a:ext cx="10058400" cy="1015723"/>
          </a:xfrm>
        </p:spPr>
        <p:txBody>
          <a:bodyPr>
            <a:normAutofit/>
          </a:bodyPr>
          <a:lstStyle/>
          <a:p>
            <a:pPr marL="0">
              <a:lnSpc>
                <a:spcPct val="115000"/>
              </a:lnSpc>
              <a:spcBef>
                <a:spcPts val="0"/>
              </a:spcBef>
              <a:spcAft>
                <a:spcPts val="1000"/>
              </a:spcAft>
            </a:pP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Laboratory quality system</a:t>
            </a:r>
            <a:endParaRPr lang="en-US"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2493818" y="1644073"/>
            <a:ext cx="8661862" cy="4729018"/>
          </a:xfrm>
        </p:spPr>
        <p:txBody>
          <a:bodyPr>
            <a:normAutofit/>
          </a:bodyPr>
          <a:lstStyle/>
          <a:p>
            <a:pPr lvl="0"/>
            <a:endParaRPr lang="en-US" b="1" dirty="0" smtClean="0">
              <a:solidFill>
                <a:schemeClr val="tx1"/>
              </a:solidFill>
              <a:latin typeface="Times New Roman" panose="02020603050405020304" pitchFamily="18" charset="0"/>
              <a:cs typeface="Times New Roman" panose="02020603050405020304" pitchFamily="18" charset="0"/>
            </a:endParaRPr>
          </a:p>
          <a:p>
            <a:pPr marL="0" indent="0" algn="just">
              <a:lnSpc>
                <a:spcPct val="115000"/>
              </a:lnSpc>
              <a:spcBef>
                <a:spcPts val="0"/>
              </a:spcBef>
              <a:spcAft>
                <a:spcPts val="1000"/>
              </a:spcAft>
              <a:buNone/>
            </a:pPr>
            <a:r>
              <a:rPr lang="en-US" sz="2400" dirty="0" smtClean="0">
                <a:latin typeface="Times New Roman" panose="02020603050405020304" pitchFamily="18" charset="0"/>
                <a:ea typeface="Calibri" panose="020F0502020204030204" pitchFamily="34" charset="0"/>
                <a:cs typeface="Arial" panose="020B0604020202020204" pitchFamily="34" charset="0"/>
              </a:rPr>
              <a:t>The </a:t>
            </a:r>
            <a:r>
              <a:rPr lang="en-US" sz="2400" dirty="0">
                <a:latin typeface="Times New Roman" panose="02020603050405020304" pitchFamily="18" charset="0"/>
                <a:ea typeface="Calibri" panose="020F0502020204030204" pitchFamily="34" charset="0"/>
                <a:cs typeface="Arial" panose="020B0604020202020204" pitchFamily="34" charset="0"/>
              </a:rPr>
              <a:t>basic process of the laboratory is the initial process that consists of three stages</a:t>
            </a:r>
            <a:r>
              <a:rPr lang="ar-IQ" sz="2400" dirty="0">
                <a:latin typeface="Times New Roman" panose="02020603050405020304" pitchFamily="18" charset="0"/>
                <a:ea typeface="Calibri" panose="020F0502020204030204" pitchFamily="34" charset="0"/>
                <a:cs typeface="Arial" panose="020B0604020202020204" pitchFamily="34" charset="0"/>
              </a:rPr>
              <a:t>:</a:t>
            </a:r>
            <a:endParaRPr lang="en-US"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spcAft>
                <a:spcPts val="1000"/>
              </a:spcAft>
              <a:buFont typeface="Wingdings" panose="05000000000000000000" pitchFamily="2" charset="2"/>
              <a:buChar char="§"/>
            </a:pPr>
            <a:r>
              <a:rPr lang="en-US" sz="2400" b="1" dirty="0">
                <a:latin typeface="Times New Roman" panose="02020603050405020304" pitchFamily="18" charset="0"/>
                <a:ea typeface="Calibri" panose="020F0502020204030204" pitchFamily="34" charset="0"/>
                <a:cs typeface="Arial" panose="020B0604020202020204" pitchFamily="34" charset="0"/>
              </a:rPr>
              <a:t>The</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b="1" dirty="0">
                <a:latin typeface="Times New Roman" panose="02020603050405020304" pitchFamily="18" charset="0"/>
                <a:ea typeface="Calibri" panose="020F0502020204030204" pitchFamily="34" charset="0"/>
                <a:cs typeface="Arial" panose="020B0604020202020204" pitchFamily="34" charset="0"/>
              </a:rPr>
              <a:t>pre-analysis phase</a:t>
            </a:r>
            <a:r>
              <a:rPr lang="en-US" sz="2400" dirty="0">
                <a:latin typeface="Times New Roman" panose="02020603050405020304" pitchFamily="18" charset="0"/>
                <a:ea typeface="Calibri" panose="020F0502020204030204" pitchFamily="34" charset="0"/>
                <a:cs typeface="Arial" panose="020B0604020202020204" pitchFamily="34" charset="0"/>
              </a:rPr>
              <a:t> (taking the sample, receiving it in the laboratory, recording, and processing it)</a:t>
            </a:r>
            <a:endParaRPr lang="en-US"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spcAft>
                <a:spcPts val="1000"/>
              </a:spcAft>
              <a:buFont typeface="Wingdings" panose="05000000000000000000" pitchFamily="2" charset="2"/>
              <a:buChar char="§"/>
            </a:pPr>
            <a:r>
              <a:rPr lang="en-US" sz="2400" b="1" dirty="0">
                <a:latin typeface="Times New Roman" panose="02020603050405020304" pitchFamily="18" charset="0"/>
                <a:ea typeface="Calibri" panose="020F0502020204030204" pitchFamily="34" charset="0"/>
                <a:cs typeface="Arial" panose="020B0604020202020204" pitchFamily="34" charset="0"/>
              </a:rPr>
              <a:t>The analysis phase</a:t>
            </a:r>
            <a:r>
              <a:rPr lang="en-US" sz="2400" dirty="0">
                <a:latin typeface="Times New Roman" panose="02020603050405020304" pitchFamily="18" charset="0"/>
                <a:ea typeface="Calibri" panose="020F0502020204030204" pitchFamily="34" charset="0"/>
                <a:cs typeface="Arial" panose="020B0604020202020204" pitchFamily="34" charset="0"/>
              </a:rPr>
              <a:t> (the actual laboratory examination and recording of the result). </a:t>
            </a:r>
            <a:endParaRPr lang="en-US"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spcAft>
                <a:spcPts val="1000"/>
              </a:spcAft>
              <a:buFont typeface="Wingdings" panose="05000000000000000000" pitchFamily="2" charset="2"/>
              <a:buChar char="§"/>
            </a:pPr>
            <a:r>
              <a:rPr lang="en-US" sz="2400" b="1" dirty="0">
                <a:latin typeface="Times New Roman" panose="02020603050405020304" pitchFamily="18" charset="0"/>
                <a:ea typeface="Calibri" panose="020F0502020204030204" pitchFamily="34" charset="0"/>
                <a:cs typeface="Arial" panose="020B0604020202020204" pitchFamily="34" charset="0"/>
              </a:rPr>
              <a:t>The post-analysis phase</a:t>
            </a:r>
            <a:r>
              <a:rPr lang="en-US" sz="2400" dirty="0">
                <a:latin typeface="Times New Roman" panose="02020603050405020304" pitchFamily="18" charset="0"/>
                <a:ea typeface="Calibri" panose="020F0502020204030204" pitchFamily="34" charset="0"/>
                <a:cs typeface="Arial" panose="020B0604020202020204" pitchFamily="34" charset="0"/>
              </a:rPr>
              <a:t> (clearing the result, reporting on it, and saving it) In archives, disposal/preservation of the sample).</a:t>
            </a:r>
            <a:endParaRPr lang="en-US"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1083777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6553" y="378967"/>
            <a:ext cx="7511011" cy="830997"/>
          </a:xfrm>
        </p:spPr>
        <p:txBody>
          <a:bodyPr>
            <a:normAutofit/>
          </a:bodyPr>
          <a:lstStyle/>
          <a:p>
            <a:pPr lvl="0" algn="just">
              <a:lnSpc>
                <a:spcPct val="150000"/>
              </a:lnSpc>
              <a:spcBef>
                <a:spcPts val="0"/>
              </a:spcBef>
              <a:buClr>
                <a:srgbClr val="4F81BD"/>
              </a:buClr>
              <a:tabLst>
                <a:tab pos="4754880" algn="l"/>
              </a:tabLst>
            </a:pPr>
            <a:r>
              <a:rPr lang="en-US" sz="28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Quality standards in medical laboratories</a:t>
            </a:r>
          </a:p>
        </p:txBody>
      </p:sp>
      <p:sp>
        <p:nvSpPr>
          <p:cNvPr id="3" name="Content Placeholder 2"/>
          <p:cNvSpPr>
            <a:spLocks noGrp="1"/>
          </p:cNvSpPr>
          <p:nvPr>
            <p:ph idx="1"/>
          </p:nvPr>
        </p:nvSpPr>
        <p:spPr>
          <a:xfrm>
            <a:off x="2436552" y="1644073"/>
            <a:ext cx="8719127" cy="4729018"/>
          </a:xfrm>
        </p:spPr>
        <p:txBody>
          <a:bodyPr>
            <a:normAutofit lnSpcReduction="10000"/>
          </a:bodyPr>
          <a:lstStyle/>
          <a:p>
            <a:pPr lvl="0" algn="just">
              <a:buFont typeface="Symbol" panose="05050102010706020507" pitchFamily="18" charset="2"/>
              <a:buChar char=""/>
            </a:pPr>
            <a:r>
              <a:rPr lang="en-US" sz="2400" dirty="0" smtClean="0">
                <a:latin typeface="Times New Roman" panose="02020603050405020304" pitchFamily="18" charset="0"/>
              </a:rPr>
              <a:t>Get </a:t>
            </a:r>
            <a:r>
              <a:rPr lang="en-US" sz="2400" dirty="0">
                <a:latin typeface="Times New Roman" panose="02020603050405020304" pitchFamily="18" charset="0"/>
              </a:rPr>
              <a:t>accurate test results</a:t>
            </a:r>
            <a:r>
              <a:rPr lang="ar-IQ" sz="2400" dirty="0">
                <a:latin typeface="Times New Roman" panose="02020603050405020304" pitchFamily="18" charset="0"/>
              </a:rPr>
              <a:t>.</a:t>
            </a:r>
            <a:endParaRPr lang="en-US" sz="2400" dirty="0"/>
          </a:p>
          <a:p>
            <a:pPr lvl="0" algn="just">
              <a:buFont typeface="Symbol" panose="05050102010706020507" pitchFamily="18" charset="2"/>
              <a:buChar char=""/>
            </a:pPr>
            <a:r>
              <a:rPr lang="en-US" sz="2400" dirty="0">
                <a:latin typeface="Times New Roman" panose="02020603050405020304" pitchFamily="18" charset="0"/>
              </a:rPr>
              <a:t>The patient is satisfied with the services provided by the laboratory</a:t>
            </a:r>
            <a:r>
              <a:rPr lang="ar-IQ" sz="2400" dirty="0">
                <a:latin typeface="Times New Roman" panose="02020603050405020304" pitchFamily="18" charset="0"/>
              </a:rPr>
              <a:t>.</a:t>
            </a:r>
            <a:endParaRPr lang="en-US" sz="2400" dirty="0"/>
          </a:p>
          <a:p>
            <a:pPr lvl="0" algn="just">
              <a:buFont typeface="Symbol" panose="05050102010706020507" pitchFamily="18" charset="2"/>
              <a:buChar char=""/>
            </a:pPr>
            <a:r>
              <a:rPr lang="en-US" sz="2400" dirty="0">
                <a:latin typeface="Times New Roman" panose="02020603050405020304" pitchFamily="18" charset="0"/>
              </a:rPr>
              <a:t>Follow safety and prevention standards, especially in the hematology department, to prevent the transmission of diseases to workers and patients who undergo medical tests.</a:t>
            </a:r>
            <a:endParaRPr lang="en-US" sz="2400" dirty="0"/>
          </a:p>
          <a:p>
            <a:pPr lvl="0" algn="just">
              <a:buFont typeface="Symbol" panose="05050102010706020507" pitchFamily="18" charset="2"/>
              <a:buChar char=""/>
            </a:pPr>
            <a:r>
              <a:rPr lang="en-US" sz="2400" dirty="0">
                <a:latin typeface="Times New Roman" panose="02020603050405020304" pitchFamily="18" charset="0"/>
              </a:rPr>
              <a:t>Laboratory hygiene, and the use of medical paws, especially when drawing blood samples from patients</a:t>
            </a:r>
            <a:endParaRPr lang="en-US" sz="2400" dirty="0"/>
          </a:p>
          <a:p>
            <a:pPr lvl="0" algn="just">
              <a:buFont typeface="Symbol" panose="05050102010706020507" pitchFamily="18" charset="2"/>
              <a:buChar char=""/>
            </a:pPr>
            <a:r>
              <a:rPr lang="en-US" sz="2400" dirty="0">
                <a:latin typeface="Times New Roman" panose="02020603050405020304" pitchFamily="18" charset="0"/>
              </a:rPr>
              <a:t>Putting a sticker on each sample bearing the name of the patient, the type of sample, and the examination required to be performed</a:t>
            </a:r>
            <a:r>
              <a:rPr lang="ar-IQ" sz="2400" dirty="0">
                <a:latin typeface="Times New Roman" panose="02020603050405020304" pitchFamily="18" charset="0"/>
              </a:rPr>
              <a:t>.</a:t>
            </a:r>
            <a:endParaRPr lang="en-US" sz="2400" dirty="0"/>
          </a:p>
          <a:p>
            <a:pPr lvl="0" algn="just">
              <a:buFont typeface="Symbol" panose="05050102010706020507" pitchFamily="18" charset="2"/>
              <a:buChar char=""/>
            </a:pPr>
            <a:r>
              <a:rPr lang="en-US" sz="2400" dirty="0">
                <a:latin typeface="Times New Roman" panose="02020603050405020304" pitchFamily="18" charset="0"/>
              </a:rPr>
              <a:t>Using correct and modern scientific methods in conducting analyzes.</a:t>
            </a:r>
            <a:endParaRPr lang="en-US" sz="2400" dirty="0"/>
          </a:p>
          <a:p>
            <a:pPr marL="0" indent="0">
              <a:buNone/>
            </a:pPr>
            <a:endParaRPr lang="en-US" dirty="0"/>
          </a:p>
        </p:txBody>
      </p:sp>
    </p:spTree>
    <p:extLst>
      <p:ext uri="{BB962C8B-B14F-4D97-AF65-F5344CB8AC3E}">
        <p14:creationId xmlns:p14="http://schemas.microsoft.com/office/powerpoint/2010/main" val="38056564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6181" y="637310"/>
            <a:ext cx="9252989" cy="5938982"/>
          </a:xfrm>
        </p:spPr>
        <p:txBody>
          <a:bodyPr>
            <a:normAutofit/>
          </a:bodyPr>
          <a:lstStyle/>
          <a:p>
            <a:pPr marL="0" indent="0">
              <a:lnSpc>
                <a:spcPct val="115000"/>
              </a:lnSpc>
              <a:spcBef>
                <a:spcPts val="0"/>
              </a:spcBef>
              <a:spcAft>
                <a:spcPts val="1000"/>
              </a:spcAft>
              <a:buNone/>
            </a:pPr>
            <a:r>
              <a:rPr lang="en-US" sz="32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Strategic Planning</a:t>
            </a:r>
            <a:endParaRPr lang="en-US" sz="2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Bef>
                <a:spcPts val="0"/>
              </a:spcBef>
              <a:spcAft>
                <a:spcPts val="1000"/>
              </a:spcAft>
              <a:buNone/>
            </a:pPr>
            <a:r>
              <a:rPr lang="en-US" sz="2800" dirty="0">
                <a:latin typeface="Times New Roman" panose="02020603050405020304" pitchFamily="18" charset="0"/>
                <a:ea typeface="Calibri" panose="020F0502020204030204" pitchFamily="34" charset="0"/>
                <a:cs typeface="Arial" panose="020B0604020202020204" pitchFamily="34" charset="0"/>
              </a:rPr>
              <a:t>A mental process that analyzes the internal and external environment of an organization</a:t>
            </a:r>
            <a:r>
              <a:rPr lang="ar-IQ" sz="2800" dirty="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Bef>
                <a:spcPts val="0"/>
              </a:spcBef>
              <a:spcAft>
                <a:spcPts val="1000"/>
              </a:spcAft>
              <a:buNone/>
            </a:pPr>
            <a:r>
              <a:rPr lang="en-US" sz="32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Benefits:</a:t>
            </a:r>
            <a:endParaRPr lang="en-US" sz="2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lvl="0" algn="just">
              <a:buFont typeface="+mj-lt"/>
              <a:buAutoNum type="arabicPeriod"/>
            </a:pPr>
            <a:r>
              <a:rPr lang="en-US" sz="2800" dirty="0">
                <a:latin typeface="Times New Roman" panose="02020603050405020304" pitchFamily="18" charset="0"/>
              </a:rPr>
              <a:t>Clarification of the future and predicting events</a:t>
            </a:r>
            <a:endParaRPr lang="en-US" sz="2800" dirty="0"/>
          </a:p>
          <a:p>
            <a:pPr lvl="0" algn="just">
              <a:buFont typeface="+mj-lt"/>
              <a:buAutoNum type="arabicPeriod"/>
            </a:pPr>
            <a:r>
              <a:rPr lang="en-US" sz="2800" dirty="0">
                <a:latin typeface="Times New Roman" panose="02020603050405020304" pitchFamily="18" charset="0"/>
              </a:rPr>
              <a:t>Predefining job options</a:t>
            </a:r>
            <a:endParaRPr lang="en-US" sz="2800" dirty="0"/>
          </a:p>
          <a:p>
            <a:pPr lvl="0" algn="just">
              <a:buFont typeface="+mj-lt"/>
              <a:buAutoNum type="arabicPeriod"/>
            </a:pPr>
            <a:r>
              <a:rPr lang="en-US" sz="2800" dirty="0">
                <a:latin typeface="Times New Roman" panose="02020603050405020304" pitchFamily="18" charset="0"/>
              </a:rPr>
              <a:t>Promote teamwork and accumulation of experience	</a:t>
            </a:r>
            <a:endParaRPr lang="en-US" sz="2800" dirty="0"/>
          </a:p>
          <a:p>
            <a:pPr lvl="0" algn="just">
              <a:buFont typeface="+mj-lt"/>
              <a:buAutoNum type="arabicPeriod"/>
            </a:pPr>
            <a:r>
              <a:rPr lang="en-US" sz="2800" dirty="0">
                <a:latin typeface="Times New Roman" panose="02020603050405020304" pitchFamily="18" charset="0"/>
              </a:rPr>
              <a:t>Properly employing financial capabilities to achieve the best results</a:t>
            </a:r>
            <a:endParaRPr lang="en-US" sz="2800" dirty="0"/>
          </a:p>
          <a:p>
            <a:pPr lvl="0" algn="just">
              <a:buFont typeface="+mj-lt"/>
              <a:buAutoNum type="arabicPeriod"/>
            </a:pPr>
            <a:r>
              <a:rPr lang="en-US" sz="2800" dirty="0">
                <a:latin typeface="Times New Roman" panose="02020603050405020304" pitchFamily="18" charset="0"/>
              </a:rPr>
              <a:t>Improving the organization's perf.</a:t>
            </a:r>
            <a:endParaRPr lang="en-US" sz="2800" dirty="0"/>
          </a:p>
          <a:p>
            <a:pPr marL="0" indent="0">
              <a:buNone/>
            </a:pPr>
            <a:endParaRPr lang="en-US" dirty="0"/>
          </a:p>
        </p:txBody>
      </p:sp>
    </p:spTree>
    <p:extLst>
      <p:ext uri="{BB962C8B-B14F-4D97-AF65-F5344CB8AC3E}">
        <p14:creationId xmlns:p14="http://schemas.microsoft.com/office/powerpoint/2010/main" val="30232666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16728" y="360218"/>
            <a:ext cx="10167388" cy="5781963"/>
          </a:xfrm>
        </p:spPr>
        <p:txBody>
          <a:bodyPr>
            <a:normAutofit fontScale="25000" lnSpcReduction="20000"/>
          </a:bodyPr>
          <a:lstStyle/>
          <a:p>
            <a:pPr marL="0" indent="0" algn="just">
              <a:spcBef>
                <a:spcPts val="0"/>
              </a:spcBef>
              <a:spcAft>
                <a:spcPts val="1000"/>
              </a:spcAft>
              <a:buNone/>
            </a:pPr>
            <a:r>
              <a:rPr lang="en-US" sz="7200" b="1" dirty="0">
                <a:effectLst>
                  <a:outerShdw blurRad="38100" dist="38100" dir="2700000" algn="tl">
                    <a:srgbClr val="000000">
                      <a:alpha val="43137"/>
                    </a:srgbClr>
                  </a:outerShdw>
                </a:effectLst>
                <a:latin typeface="Times New Roman" panose="02020603050405020304" pitchFamily="18" charset="0"/>
              </a:rPr>
              <a:t>Question: </a:t>
            </a:r>
            <a:endParaRPr lang="en-US" sz="6400" b="1" dirty="0">
              <a:effectLst>
                <a:outerShdw blurRad="38100" dist="38100" dir="2700000" algn="tl">
                  <a:srgbClr val="000000">
                    <a:alpha val="43137"/>
                  </a:srgbClr>
                </a:outerShdw>
              </a:effectLst>
            </a:endParaRPr>
          </a:p>
          <a:p>
            <a:pPr lvl="0" algn="just">
              <a:buFont typeface="+mj-lt"/>
              <a:buAutoNum type="arabicPeriod"/>
            </a:pPr>
            <a:r>
              <a:rPr lang="en-US" sz="6400" dirty="0">
                <a:latin typeface="Times New Roman" panose="02020603050405020304" pitchFamily="18" charset="0"/>
              </a:rPr>
              <a:t>Which laboratories caught your attention, and why?</a:t>
            </a:r>
            <a:endParaRPr lang="en-US" sz="6400" dirty="0"/>
          </a:p>
          <a:p>
            <a:pPr lvl="0" algn="just">
              <a:buFont typeface="+mj-lt"/>
              <a:buAutoNum type="arabicPeriod"/>
            </a:pPr>
            <a:r>
              <a:rPr lang="en-US" sz="6400" dirty="0">
                <a:latin typeface="Times New Roman" panose="02020603050405020304" pitchFamily="18" charset="0"/>
              </a:rPr>
              <a:t>The worst planning for any laboratory? And what's the reason?</a:t>
            </a:r>
            <a:endParaRPr lang="en-US" sz="6400" dirty="0"/>
          </a:p>
          <a:p>
            <a:pPr marL="0" indent="0">
              <a:lnSpc>
                <a:spcPct val="115000"/>
              </a:lnSpc>
              <a:spcBef>
                <a:spcPts val="0"/>
              </a:spcBef>
              <a:spcAft>
                <a:spcPts val="1000"/>
              </a:spcAft>
              <a:buNone/>
            </a:pPr>
            <a:r>
              <a:rPr lang="en-US" sz="6400" b="1" dirty="0">
                <a:latin typeface="Times New Roman" panose="02020603050405020304" pitchFamily="18" charset="0"/>
                <a:ea typeface="Calibri" panose="020F0502020204030204" pitchFamily="34" charset="0"/>
                <a:cs typeface="Arial" panose="020B0604020202020204" pitchFamily="34" charset="0"/>
              </a:rPr>
              <a:t>Quality plans means:</a:t>
            </a:r>
            <a:endParaRPr lang="en-US" sz="4400" dirty="0">
              <a:latin typeface="Calibri" panose="020F0502020204030204" pitchFamily="34" charset="0"/>
              <a:ea typeface="Calibri" panose="020F0502020204030204" pitchFamily="34" charset="0"/>
              <a:cs typeface="Arial" panose="020B0604020202020204" pitchFamily="34" charset="0"/>
            </a:endParaRPr>
          </a:p>
          <a:p>
            <a:pPr marL="0">
              <a:lnSpc>
                <a:spcPct val="115000"/>
              </a:lnSpc>
              <a:spcBef>
                <a:spcPts val="0"/>
              </a:spcBef>
              <a:spcAft>
                <a:spcPts val="1000"/>
              </a:spcAft>
            </a:pPr>
            <a:r>
              <a:rPr lang="en-US" sz="6400" dirty="0">
                <a:latin typeface="Times New Roman" panose="02020603050405020304" pitchFamily="18" charset="0"/>
                <a:ea typeface="Calibri" panose="020F0502020204030204" pitchFamily="34" charset="0"/>
                <a:cs typeface="Arial" panose="020B0604020202020204" pitchFamily="34" charset="0"/>
              </a:rPr>
              <a:t>Direction of work .</a:t>
            </a:r>
            <a:endParaRPr lang="en-US" sz="4400" dirty="0">
              <a:latin typeface="Calibri" panose="020F0502020204030204" pitchFamily="34" charset="0"/>
              <a:ea typeface="Calibri" panose="020F0502020204030204" pitchFamily="34" charset="0"/>
              <a:cs typeface="Arial" panose="020B0604020202020204" pitchFamily="34" charset="0"/>
            </a:endParaRPr>
          </a:p>
          <a:p>
            <a:pPr marL="0">
              <a:lnSpc>
                <a:spcPct val="115000"/>
              </a:lnSpc>
              <a:spcBef>
                <a:spcPts val="0"/>
              </a:spcBef>
              <a:spcAft>
                <a:spcPts val="1000"/>
              </a:spcAft>
            </a:pPr>
            <a:r>
              <a:rPr lang="en-US" sz="6400" dirty="0">
                <a:latin typeface="Times New Roman" panose="02020603050405020304" pitchFamily="18" charset="0"/>
                <a:ea typeface="Calibri" panose="020F0502020204030204" pitchFamily="34" charset="0"/>
                <a:cs typeface="Arial" panose="020B0604020202020204" pitchFamily="34" charset="0"/>
              </a:rPr>
              <a:t>A list of items required, things to be done, or points to be considered, used as a reminder.</a:t>
            </a:r>
            <a:endParaRPr lang="en-US" sz="4400" dirty="0">
              <a:latin typeface="Calibri" panose="020F0502020204030204" pitchFamily="34" charset="0"/>
              <a:ea typeface="Calibri" panose="020F0502020204030204" pitchFamily="34" charset="0"/>
              <a:cs typeface="Arial" panose="020B0604020202020204" pitchFamily="34" charset="0"/>
            </a:endParaRPr>
          </a:p>
          <a:p>
            <a:pPr marL="0">
              <a:lnSpc>
                <a:spcPct val="115000"/>
              </a:lnSpc>
              <a:spcBef>
                <a:spcPts val="0"/>
              </a:spcBef>
              <a:spcAft>
                <a:spcPts val="1000"/>
              </a:spcAft>
            </a:pPr>
            <a:r>
              <a:rPr lang="en-US" sz="6400" dirty="0">
                <a:latin typeface="Times New Roman" panose="02020603050405020304" pitchFamily="18" charset="0"/>
                <a:ea typeface="Calibri" panose="020F0502020204030204" pitchFamily="34" charset="0"/>
                <a:cs typeface="Arial" panose="020B0604020202020204" pitchFamily="34" charset="0"/>
              </a:rPr>
              <a:t>Clause of work interpretation clause </a:t>
            </a:r>
            <a:endParaRPr lang="en-US" sz="4400" dirty="0">
              <a:latin typeface="Calibri" panose="020F0502020204030204" pitchFamily="34" charset="0"/>
              <a:ea typeface="Calibri" panose="020F0502020204030204" pitchFamily="34" charset="0"/>
              <a:cs typeface="Arial" panose="020B0604020202020204" pitchFamily="34" charset="0"/>
            </a:endParaRPr>
          </a:p>
          <a:p>
            <a:pPr marL="0">
              <a:lnSpc>
                <a:spcPct val="115000"/>
              </a:lnSpc>
              <a:spcBef>
                <a:spcPts val="0"/>
              </a:spcBef>
              <a:spcAft>
                <a:spcPts val="1000"/>
              </a:spcAft>
            </a:pPr>
            <a:r>
              <a:rPr lang="en-US" sz="6400" dirty="0">
                <a:solidFill>
                  <a:srgbClr val="FF0000"/>
                </a:solidFill>
                <a:latin typeface="Times New Roman" panose="02020603050405020304" pitchFamily="18" charset="0"/>
                <a:ea typeface="Calibri" panose="020F0502020204030204" pitchFamily="34" charset="0"/>
                <a:cs typeface="Arial" panose="020B0604020202020204" pitchFamily="34" charset="0"/>
              </a:rPr>
              <a:t>All resources and their </a:t>
            </a:r>
            <a:r>
              <a:rPr lang="en-US" sz="6400"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schedule</a:t>
            </a:r>
            <a:endParaRPr lang="en-US" sz="4400" dirty="0">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Bef>
                <a:spcPts val="0"/>
              </a:spcBef>
              <a:spcAft>
                <a:spcPts val="1000"/>
              </a:spcAft>
              <a:buNone/>
            </a:pPr>
            <a:r>
              <a:rPr lang="en-US" sz="6400" b="1" dirty="0">
                <a:latin typeface="Times New Roman" panose="02020603050405020304" pitchFamily="18" charset="0"/>
                <a:ea typeface="Calibri" panose="020F0502020204030204" pitchFamily="34" charset="0"/>
                <a:cs typeface="Arial" panose="020B0604020202020204" pitchFamily="34" charset="0"/>
              </a:rPr>
              <a:t>Suppose you work in a medical lab and you draw a blood specimen from a patient. What stage of the medical lab do you do when you take this blood specimen?</a:t>
            </a:r>
            <a:endParaRPr lang="en-US" sz="4400" dirty="0">
              <a:latin typeface="Calibri" panose="020F0502020204030204" pitchFamily="34" charset="0"/>
              <a:ea typeface="Calibri" panose="020F0502020204030204" pitchFamily="34" charset="0"/>
              <a:cs typeface="Arial" panose="020B0604020202020204" pitchFamily="34" charset="0"/>
            </a:endParaRPr>
          </a:p>
          <a:p>
            <a:pPr marL="0">
              <a:lnSpc>
                <a:spcPct val="120000"/>
              </a:lnSpc>
              <a:spcBef>
                <a:spcPts val="0"/>
              </a:spcBef>
              <a:spcAft>
                <a:spcPts val="1000"/>
              </a:spcAft>
            </a:pPr>
            <a:r>
              <a:rPr lang="en-US" sz="6400" dirty="0">
                <a:solidFill>
                  <a:srgbClr val="FF0000"/>
                </a:solidFill>
                <a:latin typeface="Times New Roman" panose="02020603050405020304" pitchFamily="18" charset="0"/>
                <a:ea typeface="Calibri" panose="020F0502020204030204" pitchFamily="34" charset="0"/>
                <a:cs typeface="Arial" panose="020B0604020202020204" pitchFamily="34" charset="0"/>
              </a:rPr>
              <a:t>Pre-analytical</a:t>
            </a:r>
            <a:endParaRPr lang="en-US" sz="4400" dirty="0">
              <a:latin typeface="Calibri" panose="020F0502020204030204" pitchFamily="34" charset="0"/>
              <a:ea typeface="Calibri" panose="020F0502020204030204" pitchFamily="34" charset="0"/>
              <a:cs typeface="Arial" panose="020B0604020202020204" pitchFamily="34" charset="0"/>
            </a:endParaRPr>
          </a:p>
          <a:p>
            <a:pPr marL="0">
              <a:lnSpc>
                <a:spcPct val="120000"/>
              </a:lnSpc>
              <a:spcBef>
                <a:spcPts val="0"/>
              </a:spcBef>
              <a:spcAft>
                <a:spcPts val="1000"/>
              </a:spcAft>
            </a:pPr>
            <a:r>
              <a:rPr lang="en-US" sz="6400" dirty="0">
                <a:latin typeface="Times New Roman" panose="02020603050405020304" pitchFamily="18" charset="0"/>
                <a:ea typeface="Calibri" panose="020F0502020204030204" pitchFamily="34" charset="0"/>
                <a:cs typeface="Arial" panose="020B0604020202020204" pitchFamily="34" charset="0"/>
              </a:rPr>
              <a:t>Analytical</a:t>
            </a:r>
            <a:endParaRPr lang="en-US" sz="4400" dirty="0">
              <a:latin typeface="Calibri" panose="020F0502020204030204" pitchFamily="34" charset="0"/>
              <a:ea typeface="Calibri" panose="020F0502020204030204" pitchFamily="34" charset="0"/>
              <a:cs typeface="Arial" panose="020B0604020202020204" pitchFamily="34" charset="0"/>
            </a:endParaRPr>
          </a:p>
          <a:p>
            <a:pPr marL="0">
              <a:lnSpc>
                <a:spcPct val="120000"/>
              </a:lnSpc>
              <a:spcBef>
                <a:spcPts val="0"/>
              </a:spcBef>
              <a:spcAft>
                <a:spcPts val="1000"/>
              </a:spcAft>
            </a:pPr>
            <a:r>
              <a:rPr lang="en-US" sz="6400" dirty="0">
                <a:latin typeface="Times New Roman" panose="02020603050405020304" pitchFamily="18" charset="0"/>
                <a:ea typeface="Calibri" panose="020F0502020204030204" pitchFamily="34" charset="0"/>
                <a:cs typeface="Arial" panose="020B0604020202020204" pitchFamily="34" charset="0"/>
              </a:rPr>
              <a:t>Post-analytical</a:t>
            </a:r>
            <a:endParaRPr lang="en-US" sz="4400" dirty="0">
              <a:latin typeface="Calibri" panose="020F0502020204030204" pitchFamily="34" charset="0"/>
              <a:ea typeface="Calibri" panose="020F0502020204030204" pitchFamily="34" charset="0"/>
              <a:cs typeface="Arial" panose="020B0604020202020204" pitchFamily="34" charset="0"/>
            </a:endParaRPr>
          </a:p>
          <a:p>
            <a:pPr marL="0">
              <a:lnSpc>
                <a:spcPct val="120000"/>
              </a:lnSpc>
              <a:spcBef>
                <a:spcPts val="0"/>
              </a:spcBef>
              <a:spcAft>
                <a:spcPts val="1000"/>
              </a:spcAft>
            </a:pPr>
            <a:r>
              <a:rPr lang="en-US" sz="6400" dirty="0">
                <a:latin typeface="Times New Roman" panose="02020603050405020304" pitchFamily="18" charset="0"/>
                <a:ea typeface="Calibri" panose="020F0502020204030204" pitchFamily="34" charset="0"/>
                <a:cs typeface="Arial" panose="020B0604020202020204" pitchFamily="34" charset="0"/>
              </a:rPr>
              <a:t>Past analytical</a:t>
            </a:r>
            <a:endParaRPr lang="en-US" sz="4400" dirty="0">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Bef>
                <a:spcPts val="0"/>
              </a:spcBef>
              <a:spcAft>
                <a:spcPts val="1000"/>
              </a:spcAft>
              <a:buNone/>
            </a:pPr>
            <a:r>
              <a:rPr lang="en-US" sz="6400" b="1" dirty="0">
                <a:latin typeface="Times New Roman" panose="02020603050405020304" pitchFamily="18" charset="0"/>
                <a:ea typeface="Calibri" panose="020F0502020204030204" pitchFamily="34" charset="0"/>
                <a:cs typeface="Arial" panose="020B0604020202020204" pitchFamily="34" charset="0"/>
              </a:rPr>
              <a:t>Which of the following is listed as a medical laboratory requirement in the procedures manual.</a:t>
            </a:r>
            <a:endParaRPr lang="en-US" sz="4400" dirty="0">
              <a:latin typeface="Calibri" panose="020F0502020204030204" pitchFamily="34" charset="0"/>
              <a:ea typeface="Calibri" panose="020F0502020204030204" pitchFamily="34" charset="0"/>
              <a:cs typeface="Arial" panose="020B0604020202020204" pitchFamily="34" charset="0"/>
            </a:endParaRPr>
          </a:p>
          <a:p>
            <a:pPr marL="0">
              <a:lnSpc>
                <a:spcPct val="115000"/>
              </a:lnSpc>
              <a:spcBef>
                <a:spcPts val="0"/>
              </a:spcBef>
              <a:spcAft>
                <a:spcPts val="1000"/>
              </a:spcAft>
            </a:pPr>
            <a:r>
              <a:rPr lang="en-US" sz="6400" dirty="0">
                <a:latin typeface="Times New Roman" panose="02020603050405020304" pitchFamily="18" charset="0"/>
                <a:ea typeface="Calibri" panose="020F0502020204030204" pitchFamily="34" charset="0"/>
                <a:cs typeface="Arial" panose="020B0604020202020204" pitchFamily="34" charset="0"/>
              </a:rPr>
              <a:t>The policy of the medical lab</a:t>
            </a:r>
            <a:endParaRPr lang="en-US" sz="4400" dirty="0">
              <a:latin typeface="Calibri" panose="020F0502020204030204" pitchFamily="34" charset="0"/>
              <a:ea typeface="Calibri" panose="020F0502020204030204" pitchFamily="34" charset="0"/>
              <a:cs typeface="Arial" panose="020B0604020202020204" pitchFamily="34" charset="0"/>
            </a:endParaRPr>
          </a:p>
          <a:p>
            <a:pPr marL="0">
              <a:lnSpc>
                <a:spcPct val="115000"/>
              </a:lnSpc>
              <a:spcBef>
                <a:spcPts val="0"/>
              </a:spcBef>
              <a:spcAft>
                <a:spcPts val="1000"/>
              </a:spcAft>
            </a:pPr>
            <a:r>
              <a:rPr lang="en-US" sz="6400" dirty="0">
                <a:latin typeface="Times New Roman" panose="02020603050405020304" pitchFamily="18" charset="0"/>
                <a:ea typeface="Calibri" panose="020F0502020204030204" pitchFamily="34" charset="0"/>
                <a:cs typeface="Arial" panose="020B0604020202020204" pitchFamily="34" charset="0"/>
              </a:rPr>
              <a:t>Education requirements for laboratory workers' </a:t>
            </a:r>
            <a:endParaRPr lang="en-US" sz="4400" dirty="0">
              <a:latin typeface="Calibri" panose="020F0502020204030204" pitchFamily="34" charset="0"/>
              <a:ea typeface="Calibri" panose="020F0502020204030204" pitchFamily="34" charset="0"/>
              <a:cs typeface="Arial" panose="020B0604020202020204" pitchFamily="34" charset="0"/>
            </a:endParaRPr>
          </a:p>
          <a:p>
            <a:pPr marL="0">
              <a:lnSpc>
                <a:spcPct val="115000"/>
              </a:lnSpc>
              <a:spcBef>
                <a:spcPts val="0"/>
              </a:spcBef>
              <a:spcAft>
                <a:spcPts val="1000"/>
              </a:spcAft>
            </a:pPr>
            <a:r>
              <a:rPr lang="en-US" sz="6400" dirty="0">
                <a:solidFill>
                  <a:srgbClr val="FF0000"/>
                </a:solidFill>
                <a:latin typeface="Times New Roman" panose="02020603050405020304" pitchFamily="18" charset="0"/>
                <a:ea typeface="Calibri" panose="020F0502020204030204" pitchFamily="34" charset="0"/>
                <a:cs typeface="Arial" panose="020B0604020202020204" pitchFamily="34" charset="0"/>
              </a:rPr>
              <a:t>Medical lab message statement</a:t>
            </a:r>
            <a:endParaRPr lang="en-US" sz="4400" dirty="0">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Bef>
                <a:spcPts val="0"/>
              </a:spcBef>
              <a:buNone/>
              <a:tabLst>
                <a:tab pos="3371850" algn="ctr"/>
              </a:tabLst>
            </a:pP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600142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Wisp">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Droplet</Template>
  <TotalTime>118</TotalTime>
  <Words>681</Words>
  <Application>Microsoft Office PowerPoint</Application>
  <PresentationFormat>Widescreen</PresentationFormat>
  <Paragraphs>59</Paragraphs>
  <Slides>10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Andalus</vt:lpstr>
      <vt:lpstr>Arial</vt:lpstr>
      <vt:lpstr>Calibri</vt:lpstr>
      <vt:lpstr>Century Gothic</vt:lpstr>
      <vt:lpstr>Symbol</vt:lpstr>
      <vt:lpstr>Tahoma</vt:lpstr>
      <vt:lpstr>Times New Roman</vt:lpstr>
      <vt:lpstr>Wingdings</vt:lpstr>
      <vt:lpstr>Wingdings 3</vt:lpstr>
      <vt:lpstr>Wisp</vt:lpstr>
      <vt:lpstr>Planning </vt:lpstr>
      <vt:lpstr>PowerPoint Presentation</vt:lpstr>
      <vt:lpstr>The following must be observed</vt:lpstr>
      <vt:lpstr>Occupational safety and health conditions</vt:lpstr>
      <vt:lpstr>PowerPoint Presentation</vt:lpstr>
      <vt:lpstr>Laboratory quality system</vt:lpstr>
      <vt:lpstr>Quality standards in medical laboratories</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bath</dc:title>
  <dc:creator>DR.Ahmed Saker 2O11</dc:creator>
  <cp:lastModifiedBy>DR.Ahmed Saker 2O11</cp:lastModifiedBy>
  <cp:revision>28</cp:revision>
  <dcterms:created xsi:type="dcterms:W3CDTF">2023-03-14T18:58:14Z</dcterms:created>
  <dcterms:modified xsi:type="dcterms:W3CDTF">2023-10-13T12:33:58Z</dcterms:modified>
</cp:coreProperties>
</file>