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11" r:id="rId1"/>
  </p:sldMasterIdLst>
  <p:sldIdLst>
    <p:sldId id="256" r:id="rId2"/>
    <p:sldId id="262" r:id="rId3"/>
    <p:sldId id="261" r:id="rId4"/>
    <p:sldId id="258" r:id="rId5"/>
    <p:sldId id="274" r:id="rId6"/>
    <p:sldId id="265" r:id="rId7"/>
    <p:sldId id="266" r:id="rId8"/>
    <p:sldId id="267" r:id="rId9"/>
    <p:sldId id="275" r:id="rId10"/>
    <p:sldId id="276" r:id="rId11"/>
    <p:sldId id="263"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28912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41760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330785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998197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918866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764040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679498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32514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50801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10491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10/13/2023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22794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10/13/2023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39242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10/13/2023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79420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10/13/2023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6382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32477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17117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10/13/2023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94498167"/>
      </p:ext>
    </p:extLst>
  </p:cSld>
  <p:clrMap bg1="lt1" tx1="dk1" bg2="lt2" tx2="dk2" accent1="accent1" accent2="accent2" accent3="accent3" accent4="accent4" accent5="accent5" accent6="accent6" hlink="hlink" folHlink="folHlink"/>
  <p:sldLayoutIdLst>
    <p:sldLayoutId id="2147483812" r:id="rId1"/>
    <p:sldLayoutId id="2147483813" r:id="rId2"/>
    <p:sldLayoutId id="2147483814" r:id="rId3"/>
    <p:sldLayoutId id="2147483815" r:id="rId4"/>
    <p:sldLayoutId id="2147483816" r:id="rId5"/>
    <p:sldLayoutId id="2147483817" r:id="rId6"/>
    <p:sldLayoutId id="2147483818" r:id="rId7"/>
    <p:sldLayoutId id="2147483819" r:id="rId8"/>
    <p:sldLayoutId id="2147483820" r:id="rId9"/>
    <p:sldLayoutId id="2147483821" r:id="rId10"/>
    <p:sldLayoutId id="2147483822" r:id="rId11"/>
    <p:sldLayoutId id="2147483823" r:id="rId12"/>
    <p:sldLayoutId id="2147483824" r:id="rId13"/>
    <p:sldLayoutId id="2147483825" r:id="rId14"/>
    <p:sldLayoutId id="2147483826" r:id="rId15"/>
    <p:sldLayoutId id="2147483827"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56145" y="350982"/>
            <a:ext cx="10257703" cy="3410399"/>
          </a:xfrm>
        </p:spPr>
        <p:txBody>
          <a:bodyPr>
            <a:noAutofit/>
          </a:bodyPr>
          <a:lstStyle/>
          <a:p>
            <a:pPr algn="ctr">
              <a:lnSpc>
                <a:spcPct val="150000"/>
              </a:lnSpc>
              <a:spcBef>
                <a:spcPts val="0"/>
              </a:spcBef>
            </a:pPr>
            <a:r>
              <a:rPr lang="en-US" b="1" dirty="0"/>
              <a:t>Laboratory </a:t>
            </a:r>
            <a:r>
              <a:rPr lang="en-US" b="1" dirty="0" smtClean="0"/>
              <a:t>services</a:t>
            </a:r>
            <a:r>
              <a:rPr lang="en-US" sz="2800" dirty="0" smtClean="0">
                <a:latin typeface="Calibri" panose="020F0502020204030204" pitchFamily="34" charset="0"/>
                <a:ea typeface="Calibri" panose="020F0502020204030204" pitchFamily="34" charset="0"/>
                <a:cs typeface="Arial" panose="020B0604020202020204" pitchFamily="34" charset="0"/>
              </a:rPr>
              <a:t/>
            </a:r>
            <a:br>
              <a:rPr lang="en-US" sz="2800" dirty="0" smtClean="0">
                <a:latin typeface="Calibri" panose="020F0502020204030204" pitchFamily="34" charset="0"/>
                <a:ea typeface="Calibri" panose="020F0502020204030204" pitchFamily="34" charset="0"/>
                <a:cs typeface="Arial" panose="020B0604020202020204" pitchFamily="34" charset="0"/>
              </a:rPr>
            </a:br>
            <a:endParaRPr lang="en-US" sz="4000"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389306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35563" y="1062182"/>
            <a:ext cx="9031316" cy="5283200"/>
          </a:xfrm>
        </p:spPr>
        <p:txBody>
          <a:bodyPr>
            <a:noAutofit/>
          </a:bodyPr>
          <a:lstStyle/>
          <a:p>
            <a:pPr marL="0" indent="540385">
              <a:lnSpc>
                <a:spcPct val="115000"/>
              </a:lnSpc>
              <a:spcBef>
                <a:spcPts val="0"/>
              </a:spcBef>
              <a:spcAft>
                <a:spcPts val="1000"/>
              </a:spcAft>
            </a:pPr>
            <a:r>
              <a:rPr lang="en-US" sz="24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Three main components</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 </a:t>
            </a:r>
            <a:r>
              <a:rPr lang="en-US" sz="2400" dirty="0">
                <a:solidFill>
                  <a:schemeClr val="tx1"/>
                </a:solidFill>
                <a:latin typeface="Times New Roman" panose="02020603050405020304" pitchFamily="18" charset="0"/>
                <a:ea typeface="Calibri" panose="020F0502020204030204" pitchFamily="34" charset="0"/>
                <a:cs typeface="Arial" panose="020B0604020202020204" pitchFamily="34" charset="0"/>
              </a:rPr>
              <a:t>Sample Tracking, Protocol Execution, and Storage Organization.</a:t>
            </a:r>
            <a:endParaRPr lang="en-US" dirty="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indent="540385">
              <a:lnSpc>
                <a:spcPct val="115000"/>
              </a:lnSpc>
              <a:spcBef>
                <a:spcPts val="0"/>
              </a:spcBef>
              <a:spcAft>
                <a:spcPts val="1000"/>
              </a:spcAft>
            </a:pPr>
            <a:r>
              <a:rPr lang="en-US" sz="2400" dirty="0">
                <a:solidFill>
                  <a:schemeClr val="tx1"/>
                </a:solidFill>
                <a:latin typeface="Times New Roman" panose="02020603050405020304" pitchFamily="18" charset="0"/>
                <a:ea typeface="Calibri" panose="020F0502020204030204" pitchFamily="34" charset="0"/>
                <a:cs typeface="Arial" panose="020B0604020202020204" pitchFamily="34" charset="0"/>
              </a:rPr>
              <a:t>A laboratory information system (LIS) is a healthcare software solution that processes, stores and manages patient data related to laboratory processes and testing.</a:t>
            </a:r>
            <a:endParaRPr lang="en-US" dirty="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indent="540385">
              <a:lnSpc>
                <a:spcPct val="115000"/>
              </a:lnSpc>
              <a:spcBef>
                <a:spcPts val="0"/>
              </a:spcBef>
              <a:spcAft>
                <a:spcPts val="1000"/>
              </a:spcAft>
            </a:pPr>
            <a:r>
              <a:rPr lang="en-US" sz="2400" dirty="0">
                <a:solidFill>
                  <a:schemeClr val="tx1"/>
                </a:solidFill>
                <a:latin typeface="Times New Roman" panose="02020603050405020304" pitchFamily="18" charset="0"/>
                <a:ea typeface="Calibri" panose="020F0502020204030204" pitchFamily="34" charset="0"/>
                <a:cs typeface="Arial" panose="020B0604020202020204" pitchFamily="34" charset="0"/>
              </a:rPr>
              <a:t>The main advantages of LIS are: reduced clerical work, better evaluation of workload, faster communication, improvement of information given to the clinician: adapted reference values, interpretation, comments, improved retrieval operations, and faster </a:t>
            </a:r>
            <a:r>
              <a:rPr lang="en-US" sz="2400" dirty="0" smtClean="0">
                <a:solidFill>
                  <a:schemeClr val="tx1"/>
                </a:solidFill>
                <a:latin typeface="Times New Roman" panose="02020603050405020304" pitchFamily="18" charset="0"/>
                <a:ea typeface="Calibri" panose="020F0502020204030204" pitchFamily="34" charset="0"/>
                <a:cs typeface="Arial" panose="020B0604020202020204" pitchFamily="34" charset="0"/>
              </a:rPr>
              <a:t>billing.</a:t>
            </a:r>
          </a:p>
          <a:p>
            <a:pPr marL="0" indent="0" algn="just">
              <a:lnSpc>
                <a:spcPct val="115000"/>
              </a:lnSpc>
              <a:spcBef>
                <a:spcPts val="0"/>
              </a:spcBef>
              <a:spcAft>
                <a:spcPts val="1000"/>
              </a:spcAft>
              <a:buNone/>
            </a:pP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914790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13800" dirty="0" smtClean="0">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Thank you</a:t>
            </a:r>
            <a:endParaRPr lang="en-US" sz="13800" dirty="0">
              <a:effectLst>
                <a:outerShdw blurRad="38100" dist="38100" dir="2700000" algn="tl">
                  <a:srgbClr val="000000">
                    <a:alpha val="43137"/>
                  </a:srgbClr>
                </a:outerShdw>
              </a:effectLst>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1086517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97892" y="1071418"/>
            <a:ext cx="10414721" cy="5588000"/>
          </a:xfrm>
        </p:spPr>
        <p:txBody>
          <a:bodyPr>
            <a:normAutofit/>
          </a:bodyPr>
          <a:lstStyle/>
          <a:p>
            <a:pPr marL="0" algn="just">
              <a:lnSpc>
                <a:spcPct val="115000"/>
              </a:lnSpc>
              <a:spcBef>
                <a:spcPts val="0"/>
              </a:spcBef>
              <a:spcAft>
                <a:spcPts val="1000"/>
              </a:spcAft>
            </a:pP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A medical laboratory </a:t>
            </a:r>
            <a:r>
              <a:rPr lang="en-US" sz="2400" dirty="0">
                <a:latin typeface="Times New Roman" panose="02020603050405020304" pitchFamily="18" charset="0"/>
                <a:ea typeface="Calibri" panose="020F0502020204030204" pitchFamily="34" charset="0"/>
                <a:cs typeface="Arial" panose="020B0604020202020204" pitchFamily="34" charset="0"/>
              </a:rPr>
              <a:t>is a place where tests are done on samples to get information about a patient's heath.</a:t>
            </a:r>
            <a:endParaRPr lang="en-US"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spcAft>
                <a:spcPts val="1000"/>
              </a:spcAft>
            </a:pP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Laboratory services</a:t>
            </a:r>
            <a:r>
              <a:rPr lang="en-US" sz="2400" dirty="0">
                <a:latin typeface="Times New Roman" panose="02020603050405020304" pitchFamily="18" charset="0"/>
                <a:ea typeface="Calibri" panose="020F0502020204030204" pitchFamily="34" charset="0"/>
                <a:cs typeface="Arial" panose="020B0604020202020204" pitchFamily="34" charset="0"/>
              </a:rPr>
              <a:t> include testing materials, tissues, or fluids obtained from a patient or clinical studies to determine the cause and nature of the disease.</a:t>
            </a:r>
            <a:endParaRPr lang="en-US"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spcAft>
                <a:spcPts val="1000"/>
              </a:spcAft>
            </a:pPr>
            <a:r>
              <a:rPr lang="en-US" sz="2400" dirty="0">
                <a:latin typeface="Times New Roman" panose="02020603050405020304" pitchFamily="18" charset="0"/>
                <a:ea typeface="Calibri" panose="020F0502020204030204" pitchFamily="34" charset="0"/>
                <a:cs typeface="Arial" panose="020B0604020202020204" pitchFamily="34" charset="0"/>
              </a:rPr>
              <a:t>Laboratory services play a critical role in detecting, diagnosing, and treating disease. Samples are collected, and examination and analysis of body fluids, tissue, and cells. </a:t>
            </a:r>
            <a:endParaRPr lang="ar-IQ" sz="2400"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spcAft>
                <a:spcPts val="1000"/>
              </a:spcAft>
            </a:pP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b="26601"/>
          <a:stretch/>
        </p:blipFill>
        <p:spPr>
          <a:xfrm>
            <a:off x="6805252" y="4041955"/>
            <a:ext cx="4335317" cy="2386554"/>
          </a:xfrm>
          <a:prstGeom prst="rect">
            <a:avLst/>
          </a:prstGeom>
        </p:spPr>
      </p:pic>
    </p:spTree>
    <p:extLst>
      <p:ext uri="{BB962C8B-B14F-4D97-AF65-F5344CB8AC3E}">
        <p14:creationId xmlns:p14="http://schemas.microsoft.com/office/powerpoint/2010/main" val="8257040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7244" y="378968"/>
            <a:ext cx="10058400" cy="1218924"/>
          </a:xfrm>
        </p:spPr>
        <p:txBody>
          <a:bodyPr>
            <a:normAutofit/>
          </a:bodyPr>
          <a:lstStyle/>
          <a:p>
            <a:pPr marL="0" algn="just">
              <a:lnSpc>
                <a:spcPct val="115000"/>
              </a:lnSpc>
              <a:spcBef>
                <a:spcPts val="0"/>
              </a:spcBef>
              <a:spcAft>
                <a:spcPts val="1000"/>
              </a:spcAft>
              <a:tabLst>
                <a:tab pos="3113405" algn="l"/>
              </a:tabLst>
            </a:pPr>
            <a:r>
              <a:rPr lang="en-US" b="1" dirty="0">
                <a:solidFill>
                  <a:srgbClr val="FF000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t>The main services are: </a:t>
            </a:r>
            <a:r>
              <a:rPr lang="en-US"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2382982" y="1394691"/>
            <a:ext cx="9121630" cy="5532582"/>
          </a:xfrm>
        </p:spPr>
        <p:txBody>
          <a:bodyPr>
            <a:normAutofit/>
          </a:bodyPr>
          <a:lstStyle/>
          <a:p>
            <a:pPr lvl="0" algn="just">
              <a:lnSpc>
                <a:spcPct val="115000"/>
              </a:lnSpc>
              <a:spcBef>
                <a:spcPts val="0"/>
              </a:spcBef>
              <a:spcAft>
                <a:spcPts val="1000"/>
              </a:spcAft>
              <a:buFont typeface="Wingdings" panose="05000000000000000000" pitchFamily="2" charset="2"/>
              <a:buChar char=""/>
            </a:pPr>
            <a:r>
              <a:rPr lang="en-US" sz="2400" b="1" dirty="0">
                <a:latin typeface="Times New Roman" panose="02020603050405020304" pitchFamily="18" charset="0"/>
                <a:ea typeface="Calibri" panose="020F0502020204030204" pitchFamily="34" charset="0"/>
                <a:cs typeface="Arial" panose="020B0604020202020204" pitchFamily="34" charset="0"/>
              </a:rPr>
              <a:t>To perform diagnostic tests </a:t>
            </a:r>
            <a:endParaRPr lang="en-US" b="1" dirty="0">
              <a:latin typeface="Calibri" panose="020F0502020204030204" pitchFamily="34" charset="0"/>
              <a:ea typeface="Calibri" panose="020F0502020204030204" pitchFamily="34" charset="0"/>
              <a:cs typeface="Arial" panose="020B0604020202020204" pitchFamily="34" charset="0"/>
            </a:endParaRPr>
          </a:p>
          <a:p>
            <a:pPr lvl="0" algn="just">
              <a:lnSpc>
                <a:spcPct val="115000"/>
              </a:lnSpc>
              <a:spcBef>
                <a:spcPts val="0"/>
              </a:spcBef>
              <a:spcAft>
                <a:spcPts val="1000"/>
              </a:spcAft>
              <a:buFont typeface="Wingdings" panose="05000000000000000000" pitchFamily="2" charset="2"/>
              <a:buChar char=""/>
            </a:pPr>
            <a:r>
              <a:rPr lang="en-US" sz="2400" b="1" dirty="0">
                <a:latin typeface="Times New Roman" panose="02020603050405020304" pitchFamily="18" charset="0"/>
                <a:ea typeface="Calibri" panose="020F0502020204030204" pitchFamily="34" charset="0"/>
                <a:cs typeface="Arial" panose="020B0604020202020204" pitchFamily="34" charset="0"/>
              </a:rPr>
              <a:t>To identify organisms, like </a:t>
            </a:r>
            <a:r>
              <a:rPr lang="en-US" sz="2400" b="1" i="1" dirty="0">
                <a:latin typeface="Times New Roman" panose="02020603050405020304" pitchFamily="18" charset="0"/>
                <a:ea typeface="Calibri" panose="020F0502020204030204" pitchFamily="34" charset="0"/>
                <a:cs typeface="Arial" panose="020B0604020202020204" pitchFamily="34" charset="0"/>
              </a:rPr>
              <a:t>E. coli</a:t>
            </a:r>
            <a:r>
              <a:rPr lang="en-US" sz="2400" b="1" dirty="0">
                <a:latin typeface="Times New Roman" panose="02020603050405020304" pitchFamily="18" charset="0"/>
                <a:ea typeface="Calibri" panose="020F0502020204030204" pitchFamily="34" charset="0"/>
                <a:cs typeface="Arial" panose="020B0604020202020204" pitchFamily="34" charset="0"/>
              </a:rPr>
              <a:t> bacteria </a:t>
            </a:r>
            <a:endParaRPr lang="en-US" b="1" dirty="0">
              <a:latin typeface="Calibri" panose="020F0502020204030204" pitchFamily="34" charset="0"/>
              <a:ea typeface="Calibri" panose="020F0502020204030204" pitchFamily="34" charset="0"/>
              <a:cs typeface="Arial" panose="020B0604020202020204" pitchFamily="34" charset="0"/>
            </a:endParaRPr>
          </a:p>
          <a:p>
            <a:pPr lvl="0" algn="just">
              <a:lnSpc>
                <a:spcPct val="115000"/>
              </a:lnSpc>
              <a:spcBef>
                <a:spcPts val="0"/>
              </a:spcBef>
              <a:spcAft>
                <a:spcPts val="1000"/>
              </a:spcAft>
              <a:buFont typeface="Wingdings" panose="05000000000000000000" pitchFamily="2" charset="2"/>
              <a:buChar char=""/>
            </a:pPr>
            <a:r>
              <a:rPr lang="en-US" sz="2400" b="1" dirty="0">
                <a:latin typeface="Times New Roman" panose="02020603050405020304" pitchFamily="18" charset="0"/>
                <a:ea typeface="Calibri" panose="020F0502020204030204" pitchFamily="34" charset="0"/>
                <a:cs typeface="Arial" panose="020B0604020202020204" pitchFamily="34" charset="0"/>
              </a:rPr>
              <a:t>To count and classify blood cells to identify infection or disease </a:t>
            </a:r>
            <a:endParaRPr lang="en-US" b="1" dirty="0">
              <a:latin typeface="Calibri" panose="020F0502020204030204" pitchFamily="34" charset="0"/>
              <a:ea typeface="Calibri" panose="020F0502020204030204" pitchFamily="34" charset="0"/>
              <a:cs typeface="Arial" panose="020B0604020202020204" pitchFamily="34" charset="0"/>
            </a:endParaRPr>
          </a:p>
          <a:p>
            <a:pPr lvl="0" algn="just">
              <a:lnSpc>
                <a:spcPct val="115000"/>
              </a:lnSpc>
              <a:spcBef>
                <a:spcPts val="0"/>
              </a:spcBef>
              <a:spcAft>
                <a:spcPts val="1000"/>
              </a:spcAft>
              <a:buFont typeface="Wingdings" panose="05000000000000000000" pitchFamily="2" charset="2"/>
              <a:buChar char=""/>
            </a:pPr>
            <a:r>
              <a:rPr lang="en-US" sz="2400" b="1" dirty="0">
                <a:latin typeface="Times New Roman" panose="02020603050405020304" pitchFamily="18" charset="0"/>
                <a:ea typeface="Calibri" panose="020F0502020204030204" pitchFamily="34" charset="0"/>
                <a:cs typeface="Arial" panose="020B0604020202020204" pitchFamily="34" charset="0"/>
              </a:rPr>
              <a:t>To perform immunological tests to check for antibodies </a:t>
            </a:r>
            <a:endParaRPr lang="en-US" b="1" dirty="0">
              <a:latin typeface="Calibri" panose="020F0502020204030204" pitchFamily="34" charset="0"/>
              <a:ea typeface="Calibri" panose="020F0502020204030204" pitchFamily="34" charset="0"/>
              <a:cs typeface="Arial" panose="020B0604020202020204" pitchFamily="34" charset="0"/>
            </a:endParaRPr>
          </a:p>
          <a:p>
            <a:pPr lvl="0" algn="just">
              <a:lnSpc>
                <a:spcPct val="115000"/>
              </a:lnSpc>
              <a:spcBef>
                <a:spcPts val="0"/>
              </a:spcBef>
              <a:spcAft>
                <a:spcPts val="1000"/>
              </a:spcAft>
              <a:buFont typeface="Wingdings" panose="05000000000000000000" pitchFamily="2" charset="2"/>
              <a:buChar char=""/>
            </a:pPr>
            <a:r>
              <a:rPr lang="en-US" sz="2400" b="1" dirty="0">
                <a:latin typeface="Times New Roman" panose="02020603050405020304" pitchFamily="18" charset="0"/>
                <a:ea typeface="Calibri" panose="020F0502020204030204" pitchFamily="34" charset="0"/>
                <a:cs typeface="Arial" panose="020B0604020202020204" pitchFamily="34" charset="0"/>
              </a:rPr>
              <a:t>To match blood samples for transfections </a:t>
            </a:r>
            <a:endParaRPr lang="en-US" b="1" dirty="0">
              <a:latin typeface="Calibri" panose="020F0502020204030204" pitchFamily="34" charset="0"/>
              <a:ea typeface="Calibri" panose="020F0502020204030204" pitchFamily="34" charset="0"/>
              <a:cs typeface="Arial" panose="020B0604020202020204" pitchFamily="34" charset="0"/>
            </a:endParaRPr>
          </a:p>
          <a:p>
            <a:r>
              <a:rPr lang="en-US" sz="2400" b="1" dirty="0">
                <a:latin typeface="Times New Roman" panose="02020603050405020304" pitchFamily="18" charset="0"/>
                <a:ea typeface="Calibri" panose="020F0502020204030204" pitchFamily="34" charset="0"/>
              </a:rPr>
              <a:t>To analyze DNA</a:t>
            </a:r>
            <a:endParaRPr lang="en-US" sz="2400" b="1"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917387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0153" y="286604"/>
            <a:ext cx="10058400" cy="1015723"/>
          </a:xfrm>
        </p:spPr>
        <p:txBody>
          <a:bodyPr>
            <a:normAutofit/>
          </a:bodyPr>
          <a:lstStyle/>
          <a:p>
            <a:pPr algn="ctr">
              <a:lnSpc>
                <a:spcPct val="115000"/>
              </a:lnSpc>
              <a:spcAft>
                <a:spcPts val="1000"/>
              </a:spcAft>
            </a:pPr>
            <a:r>
              <a:rPr lang="en-US" b="1" dirty="0">
                <a:solidFill>
                  <a:srgbClr val="C00000"/>
                </a:solidFill>
                <a:latin typeface="Times New Roman" panose="02020603050405020304" pitchFamily="18" charset="0"/>
                <a:ea typeface="Calibri" panose="020F0502020204030204" pitchFamily="34" charset="0"/>
                <a:cs typeface="Arial" panose="020B0604020202020204" pitchFamily="34" charset="0"/>
              </a:rPr>
              <a:t>Lab equipment and LIS</a:t>
            </a:r>
            <a:endParaRPr lang="en-US"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1097280" y="1644073"/>
            <a:ext cx="10058400" cy="4729018"/>
          </a:xfrm>
        </p:spPr>
        <p:txBody>
          <a:bodyPr>
            <a:normAutofit/>
          </a:bodyPr>
          <a:lstStyle/>
          <a:p>
            <a:pPr marL="0" indent="0" algn="just">
              <a:lnSpc>
                <a:spcPct val="150000"/>
              </a:lnSpc>
              <a:spcBef>
                <a:spcPts val="0"/>
              </a:spcBef>
              <a:spcAft>
                <a:spcPts val="0"/>
              </a:spcAft>
              <a:buNone/>
            </a:pPr>
            <a:endParaRPr lang="en-US" sz="16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
        <p:nvSpPr>
          <p:cNvPr id="4" name="Rectangle 3"/>
          <p:cNvSpPr/>
          <p:nvPr/>
        </p:nvSpPr>
        <p:spPr>
          <a:xfrm>
            <a:off x="2935317" y="1775069"/>
            <a:ext cx="8672945" cy="3945696"/>
          </a:xfrm>
          <a:prstGeom prst="rect">
            <a:avLst/>
          </a:prstGeom>
        </p:spPr>
        <p:txBody>
          <a:bodyPr wrap="square">
            <a:spAutoFit/>
          </a:bodyPr>
          <a:lstStyle/>
          <a:p>
            <a:pPr algn="just">
              <a:lnSpc>
                <a:spcPct val="115000"/>
              </a:lnSpc>
              <a:spcAft>
                <a:spcPts val="1000"/>
              </a:spcAft>
            </a:pPr>
            <a:r>
              <a:rPr lang="en-US" sz="2800" b="1" dirty="0" smtClean="0">
                <a:solidFill>
                  <a:srgbClr val="984806"/>
                </a:solidFill>
                <a:latin typeface="Times New Roman" panose="02020603050405020304" pitchFamily="18" charset="0"/>
                <a:ea typeface="Calibri" panose="020F0502020204030204" pitchFamily="34" charset="0"/>
                <a:cs typeface="Arial" panose="020B0604020202020204" pitchFamily="34" charset="0"/>
              </a:rPr>
              <a:t>Planning </a:t>
            </a:r>
            <a:r>
              <a:rPr lang="en-US" sz="2800" b="1" dirty="0">
                <a:solidFill>
                  <a:srgbClr val="984806"/>
                </a:solidFill>
                <a:latin typeface="Times New Roman" panose="02020603050405020304" pitchFamily="18" charset="0"/>
                <a:ea typeface="Calibri" panose="020F0502020204030204" pitchFamily="34" charset="0"/>
                <a:cs typeface="Arial" panose="020B0604020202020204" pitchFamily="34" charset="0"/>
              </a:rPr>
              <a:t>for equipment </a:t>
            </a:r>
            <a:endParaRPr lang="en-US" sz="20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spcAft>
                <a:spcPts val="1000"/>
              </a:spcAft>
              <a:buFont typeface="Wingdings" panose="05000000000000000000" pitchFamily="2" charset="2"/>
              <a:buChar char=""/>
            </a:pPr>
            <a:r>
              <a:rPr lang="en-US" sz="2800" dirty="0">
                <a:latin typeface="Times New Roman" panose="02020603050405020304" pitchFamily="18" charset="0"/>
                <a:ea typeface="Calibri" panose="020F0502020204030204" pitchFamily="34" charset="0"/>
                <a:cs typeface="Arial" panose="020B0604020202020204" pitchFamily="34" charset="0"/>
              </a:rPr>
              <a:t>Basic instruments and equipment should be made available.</a:t>
            </a:r>
            <a:endParaRPr lang="en-US" sz="20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spcAft>
                <a:spcPts val="1000"/>
              </a:spcAft>
              <a:buFont typeface="Wingdings" panose="05000000000000000000" pitchFamily="2" charset="2"/>
              <a:buChar char=""/>
            </a:pPr>
            <a:r>
              <a:rPr lang="en-US" sz="2800" dirty="0">
                <a:latin typeface="Times New Roman" panose="02020603050405020304" pitchFamily="18" charset="0"/>
                <a:ea typeface="Calibri" panose="020F0502020204030204" pitchFamily="34" charset="0"/>
                <a:cs typeface="Arial" panose="020B0604020202020204" pitchFamily="34" charset="0"/>
              </a:rPr>
              <a:t>All vital equipment should be in duplicate or have an alternative arrangement.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spcAft>
                <a:spcPts val="1000"/>
              </a:spcAft>
              <a:buFont typeface="Wingdings" panose="05000000000000000000" pitchFamily="2" charset="2"/>
              <a:buChar char=""/>
            </a:pPr>
            <a:r>
              <a:rPr lang="en-US" sz="2800" dirty="0">
                <a:latin typeface="Times New Roman" panose="02020603050405020304" pitchFamily="18" charset="0"/>
                <a:ea typeface="Calibri" panose="020F0502020204030204" pitchFamily="34" charset="0"/>
                <a:cs typeface="Arial" panose="020B0604020202020204" pitchFamily="34" charset="0"/>
              </a:rPr>
              <a:t>Selecting the best instrument for the laboratory is a very important part of equipment management.</a:t>
            </a:r>
            <a:endParaRPr lang="en-US" sz="20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900409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97280" y="1644073"/>
            <a:ext cx="10058400" cy="4729018"/>
          </a:xfrm>
        </p:spPr>
        <p:txBody>
          <a:bodyPr>
            <a:normAutofit/>
          </a:bodyPr>
          <a:lstStyle/>
          <a:p>
            <a:pPr marL="0" indent="0" algn="just">
              <a:lnSpc>
                <a:spcPct val="150000"/>
              </a:lnSpc>
              <a:spcBef>
                <a:spcPts val="0"/>
              </a:spcBef>
              <a:spcAft>
                <a:spcPts val="0"/>
              </a:spcAft>
              <a:buNone/>
            </a:pPr>
            <a:endParaRPr lang="en-US" sz="16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
        <p:nvSpPr>
          <p:cNvPr id="4" name="Rectangle 3"/>
          <p:cNvSpPr/>
          <p:nvPr/>
        </p:nvSpPr>
        <p:spPr>
          <a:xfrm>
            <a:off x="2482735" y="712887"/>
            <a:ext cx="9125527" cy="423834"/>
          </a:xfrm>
          <a:prstGeom prst="rect">
            <a:avLst/>
          </a:prstGeom>
        </p:spPr>
        <p:txBody>
          <a:bodyPr wrap="square">
            <a:spAutoFit/>
          </a:bodyPr>
          <a:lstStyle/>
          <a:p>
            <a:pPr>
              <a:lnSpc>
                <a:spcPct val="115000"/>
              </a:lnSpc>
              <a:spcAft>
                <a:spcPts val="1000"/>
              </a:spcAft>
            </a:pPr>
            <a:r>
              <a:rPr lang="en-US" sz="20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Follow elements should be considered during the management program in the lab</a:t>
            </a:r>
            <a:endParaRPr lang="en-US" sz="1600" b="1"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l="8442" t="21007"/>
          <a:stretch/>
        </p:blipFill>
        <p:spPr>
          <a:xfrm>
            <a:off x="2482735" y="1801090"/>
            <a:ext cx="9049788" cy="4108161"/>
          </a:xfrm>
          <a:prstGeom prst="rect">
            <a:avLst/>
          </a:prstGeom>
        </p:spPr>
      </p:pic>
    </p:spTree>
    <p:extLst>
      <p:ext uri="{BB962C8B-B14F-4D97-AF65-F5344CB8AC3E}">
        <p14:creationId xmlns:p14="http://schemas.microsoft.com/office/powerpoint/2010/main" val="20012577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04771" y="406677"/>
            <a:ext cx="10058400" cy="1015723"/>
          </a:xfrm>
        </p:spPr>
        <p:txBody>
          <a:bodyPr>
            <a:normAutofit/>
          </a:bodyPr>
          <a:lstStyle/>
          <a:p>
            <a:pPr marL="457200" algn="just">
              <a:lnSpc>
                <a:spcPct val="115000"/>
              </a:lnSpc>
              <a:spcBef>
                <a:spcPts val="0"/>
              </a:spcBef>
              <a:spcAft>
                <a:spcPts val="1000"/>
              </a:spcAft>
            </a:pPr>
            <a:r>
              <a:rPr lang="en-US" b="1" dirty="0">
                <a:solidFill>
                  <a:srgbClr val="C00000"/>
                </a:solidFill>
                <a:latin typeface="Times New Roman" panose="02020603050405020304" pitchFamily="18" charset="0"/>
                <a:ea typeface="Calibri" panose="020F0502020204030204" pitchFamily="34" charset="0"/>
                <a:cs typeface="Arial" panose="020B0604020202020204" pitchFamily="34" charset="0"/>
              </a:rPr>
              <a:t>Lab equipment</a:t>
            </a:r>
            <a:endParaRPr lang="en-US"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2996276" y="1570182"/>
            <a:ext cx="8661862" cy="4729018"/>
          </a:xfrm>
        </p:spPr>
        <p:txBody>
          <a:bodyPr>
            <a:normAutofit lnSpcReduction="10000"/>
          </a:bodyPr>
          <a:lstStyle/>
          <a:p>
            <a:pPr lvl="0"/>
            <a:endParaRPr lang="en-US" b="1" dirty="0" smtClean="0">
              <a:solidFill>
                <a:schemeClr val="tx1"/>
              </a:solidFill>
              <a:latin typeface="Times New Roman" panose="02020603050405020304" pitchFamily="18" charset="0"/>
              <a:cs typeface="Times New Roman" panose="02020603050405020304" pitchFamily="18" charset="0"/>
            </a:endParaRPr>
          </a:p>
          <a:p>
            <a:pPr marL="0" algn="just">
              <a:lnSpc>
                <a:spcPct val="115000"/>
              </a:lnSpc>
              <a:spcBef>
                <a:spcPts val="0"/>
              </a:spcBef>
              <a:spcAft>
                <a:spcPts val="1000"/>
              </a:spcAft>
            </a:pPr>
            <a:r>
              <a:rPr lang="en-US" sz="2400" b="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Basic </a:t>
            </a:r>
            <a:r>
              <a:rPr lang="en-US" sz="24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equipment for all types of routine investigations are</a:t>
            </a:r>
            <a:r>
              <a:rPr lang="en-US" sz="2400" b="1" dirty="0">
                <a:latin typeface="Times New Roman" panose="02020603050405020304" pitchFamily="18" charset="0"/>
                <a:ea typeface="Calibri" panose="020F0502020204030204" pitchFamily="34" charset="0"/>
                <a:cs typeface="Arial" panose="020B0604020202020204" pitchFamily="34" charset="0"/>
              </a:rPr>
              <a:t>:  </a:t>
            </a:r>
            <a:endParaRPr lang="en-US" dirty="0">
              <a:latin typeface="Calibri" panose="020F0502020204030204" pitchFamily="34" charset="0"/>
              <a:ea typeface="Calibri" panose="020F0502020204030204" pitchFamily="34" charset="0"/>
              <a:cs typeface="Arial" panose="020B0604020202020204" pitchFamily="34" charset="0"/>
            </a:endParaRPr>
          </a:p>
          <a:p>
            <a:pPr lvl="0" algn="just">
              <a:lnSpc>
                <a:spcPct val="115000"/>
              </a:lnSpc>
              <a:spcBef>
                <a:spcPts val="0"/>
              </a:spcBef>
              <a:spcAft>
                <a:spcPts val="1000"/>
              </a:spcAft>
              <a:buFont typeface="Symbol" panose="05050102010706020507" pitchFamily="18" charset="2"/>
              <a:buChar char=""/>
            </a:pPr>
            <a:r>
              <a:rPr lang="en-US" sz="2400" b="1" dirty="0">
                <a:solidFill>
                  <a:srgbClr val="2E74B5"/>
                </a:solidFill>
                <a:latin typeface="Times New Roman" panose="02020603050405020304" pitchFamily="18" charset="0"/>
                <a:ea typeface="Calibri" panose="020F0502020204030204" pitchFamily="34" charset="0"/>
                <a:cs typeface="Arial" panose="020B0604020202020204" pitchFamily="34" charset="0"/>
              </a:rPr>
              <a:t>A centrifuge</a:t>
            </a:r>
            <a:r>
              <a:rPr lang="en-US" sz="2400" dirty="0">
                <a:latin typeface="Times New Roman" panose="02020603050405020304" pitchFamily="18" charset="0"/>
                <a:ea typeface="Calibri" panose="020F0502020204030204" pitchFamily="34" charset="0"/>
                <a:cs typeface="Arial" panose="020B0604020202020204" pitchFamily="34" charset="0"/>
              </a:rPr>
              <a:t> is a laboratory device used to separate liquids based on their density.</a:t>
            </a:r>
            <a:endParaRPr lang="en-US" dirty="0">
              <a:latin typeface="Calibri" panose="020F0502020204030204" pitchFamily="34" charset="0"/>
              <a:ea typeface="Calibri" panose="020F0502020204030204" pitchFamily="34" charset="0"/>
              <a:cs typeface="Arial" panose="020B0604020202020204" pitchFamily="34" charset="0"/>
            </a:endParaRPr>
          </a:p>
          <a:p>
            <a:pPr lvl="0" algn="just">
              <a:lnSpc>
                <a:spcPct val="115000"/>
              </a:lnSpc>
              <a:spcBef>
                <a:spcPts val="0"/>
              </a:spcBef>
              <a:spcAft>
                <a:spcPts val="1000"/>
              </a:spcAft>
              <a:buFont typeface="Symbol" panose="05050102010706020507" pitchFamily="18" charset="2"/>
              <a:buChar char=""/>
            </a:pPr>
            <a:r>
              <a:rPr lang="en-US" sz="2400" b="1" dirty="0">
                <a:solidFill>
                  <a:srgbClr val="2E74B5"/>
                </a:solidFill>
                <a:latin typeface="Times New Roman" panose="02020603050405020304" pitchFamily="18" charset="0"/>
                <a:ea typeface="Calibri" panose="020F0502020204030204" pitchFamily="34" charset="0"/>
                <a:cs typeface="Arial" panose="020B0604020202020204" pitchFamily="34" charset="0"/>
              </a:rPr>
              <a:t>A water bath</a:t>
            </a:r>
            <a:r>
              <a:rPr lang="en-US" sz="2400" dirty="0">
                <a:solidFill>
                  <a:srgbClr val="4F81BD"/>
                </a:solidFill>
                <a:latin typeface="Times New Roman" panose="02020603050405020304" pitchFamily="18" charset="0"/>
                <a:ea typeface="Calibri" panose="020F0502020204030204" pitchFamily="34" charset="0"/>
                <a:cs typeface="Arial" panose="020B0604020202020204" pitchFamily="34" charset="0"/>
              </a:rPr>
              <a:t> </a:t>
            </a:r>
            <a:r>
              <a:rPr lang="en-US" sz="2400" dirty="0">
                <a:latin typeface="Times New Roman" panose="02020603050405020304" pitchFamily="18" charset="0"/>
                <a:ea typeface="Calibri" panose="020F0502020204030204" pitchFamily="34" charset="0"/>
                <a:cs typeface="Arial" panose="020B0604020202020204" pitchFamily="34" charset="0"/>
              </a:rPr>
              <a:t>is a device made of a metal bowl, most likely filled with hot water. It is used to incubate samples in water at a constant temperature for a long time. It is also used to heat reagents, dissolve some materials, and incubate environments.</a:t>
            </a:r>
            <a:endParaRPr lang="en-US" dirty="0">
              <a:latin typeface="Calibri" panose="020F0502020204030204" pitchFamily="34" charset="0"/>
              <a:ea typeface="Calibri" panose="020F0502020204030204" pitchFamily="34" charset="0"/>
              <a:cs typeface="Arial" panose="020B0604020202020204" pitchFamily="34" charset="0"/>
            </a:endParaRPr>
          </a:p>
          <a:p>
            <a:pPr lvl="0" algn="just">
              <a:lnSpc>
                <a:spcPct val="115000"/>
              </a:lnSpc>
              <a:spcBef>
                <a:spcPts val="0"/>
              </a:spcBef>
              <a:spcAft>
                <a:spcPts val="1000"/>
              </a:spcAft>
              <a:buFont typeface="Symbol" panose="05050102010706020507" pitchFamily="18" charset="2"/>
              <a:buChar char=""/>
            </a:pPr>
            <a:r>
              <a:rPr lang="en-US" sz="2400" b="1" dirty="0">
                <a:solidFill>
                  <a:srgbClr val="2E74B5"/>
                </a:solidFill>
                <a:latin typeface="Times New Roman" panose="02020603050405020304" pitchFamily="18" charset="0"/>
                <a:ea typeface="Calibri" panose="020F0502020204030204" pitchFamily="34" charset="0"/>
                <a:cs typeface="Arial" panose="020B0604020202020204" pitchFamily="34" charset="0"/>
              </a:rPr>
              <a:t>A microscope</a:t>
            </a:r>
            <a:r>
              <a:rPr lang="en-US" dirty="0">
                <a:latin typeface="Calibri" panose="020F0502020204030204" pitchFamily="34" charset="0"/>
                <a:ea typeface="Calibri" panose="020F0502020204030204" pitchFamily="34" charset="0"/>
                <a:cs typeface="Arial" panose="020B0604020202020204" pitchFamily="34" charset="0"/>
              </a:rPr>
              <a:t> </a:t>
            </a:r>
            <a:r>
              <a:rPr lang="en-US" sz="2400" dirty="0">
                <a:latin typeface="Times New Roman" panose="02020603050405020304" pitchFamily="18" charset="0"/>
                <a:ea typeface="Calibri" panose="020F0502020204030204" pitchFamily="34" charset="0"/>
                <a:cs typeface="Arial" panose="020B0604020202020204" pitchFamily="34" charset="0"/>
              </a:rPr>
              <a:t>is a device for enlarging small things that cannot be seen with the naked eye or showing the fine details of objects to discover their composition and study.</a:t>
            </a:r>
            <a:endParaRPr lang="en-US"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41083777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18443" y="1052946"/>
            <a:ext cx="8719127" cy="4729018"/>
          </a:xfrm>
        </p:spPr>
        <p:txBody>
          <a:bodyPr>
            <a:normAutofit lnSpcReduction="10000"/>
          </a:bodyPr>
          <a:lstStyle/>
          <a:p>
            <a:pPr lvl="0" algn="just"/>
            <a:endParaRPr lang="en-US" sz="2400" b="1" dirty="0" smtClean="0">
              <a:solidFill>
                <a:schemeClr val="tx1"/>
              </a:solidFill>
              <a:latin typeface="Times New Roman" panose="02020603050405020304" pitchFamily="18" charset="0"/>
              <a:cs typeface="Times New Roman" panose="02020603050405020304" pitchFamily="18" charset="0"/>
            </a:endParaRPr>
          </a:p>
          <a:p>
            <a:pPr lvl="0" algn="just">
              <a:lnSpc>
                <a:spcPct val="115000"/>
              </a:lnSpc>
              <a:spcBef>
                <a:spcPts val="0"/>
              </a:spcBef>
              <a:spcAft>
                <a:spcPts val="1000"/>
              </a:spcAft>
              <a:buFont typeface="Symbol" panose="05050102010706020507" pitchFamily="18" charset="2"/>
              <a:buChar char=""/>
            </a:pPr>
            <a:r>
              <a:rPr lang="en-US" sz="2400" b="1" dirty="0" smtClean="0">
                <a:solidFill>
                  <a:srgbClr val="2E74B5"/>
                </a:solidFill>
                <a:latin typeface="Times New Roman" panose="02020603050405020304" pitchFamily="18" charset="0"/>
                <a:ea typeface="Calibri" panose="020F0502020204030204" pitchFamily="34" charset="0"/>
                <a:cs typeface="Arial" panose="020B0604020202020204" pitchFamily="34" charset="0"/>
              </a:rPr>
              <a:t>An </a:t>
            </a:r>
            <a:r>
              <a:rPr lang="en-US" sz="2400" b="1" dirty="0">
                <a:solidFill>
                  <a:srgbClr val="2E74B5"/>
                </a:solidFill>
                <a:latin typeface="Times New Roman" panose="02020603050405020304" pitchFamily="18" charset="0"/>
                <a:ea typeface="Calibri" panose="020F0502020204030204" pitchFamily="34" charset="0"/>
                <a:cs typeface="Arial" panose="020B0604020202020204" pitchFamily="34" charset="0"/>
              </a:rPr>
              <a:t>autoclave</a:t>
            </a:r>
            <a:r>
              <a:rPr lang="en-US" sz="2400" dirty="0">
                <a:latin typeface="Times New Roman" panose="02020603050405020304" pitchFamily="18" charset="0"/>
                <a:ea typeface="Calibri" panose="020F0502020204030204" pitchFamily="34" charset="0"/>
                <a:cs typeface="Arial" panose="020B0604020202020204" pitchFamily="34" charset="0"/>
              </a:rPr>
              <a:t> is a metal pressure tank designed to heat aqueous solutions above their boiling point at standard atmospheric pressure for sterilization.</a:t>
            </a:r>
            <a:endParaRPr lang="en-US" dirty="0">
              <a:latin typeface="Calibri" panose="020F0502020204030204" pitchFamily="34" charset="0"/>
              <a:ea typeface="Calibri" panose="020F0502020204030204" pitchFamily="34" charset="0"/>
              <a:cs typeface="Arial" panose="020B0604020202020204" pitchFamily="34" charset="0"/>
            </a:endParaRPr>
          </a:p>
          <a:p>
            <a:pPr lvl="0" algn="just">
              <a:lnSpc>
                <a:spcPct val="115000"/>
              </a:lnSpc>
              <a:spcBef>
                <a:spcPts val="0"/>
              </a:spcBef>
              <a:spcAft>
                <a:spcPts val="1000"/>
              </a:spcAft>
              <a:buFont typeface="Symbol" panose="05050102010706020507" pitchFamily="18" charset="2"/>
              <a:buChar char=""/>
            </a:pPr>
            <a:r>
              <a:rPr lang="en-US" sz="2400" b="1" dirty="0">
                <a:solidFill>
                  <a:srgbClr val="2E74B5"/>
                </a:solidFill>
                <a:latin typeface="Times New Roman" panose="02020603050405020304" pitchFamily="18" charset="0"/>
                <a:ea typeface="Calibri" panose="020F0502020204030204" pitchFamily="34" charset="0"/>
                <a:cs typeface="Arial" panose="020B0604020202020204" pitchFamily="34" charset="0"/>
              </a:rPr>
              <a:t>A pH meter</a:t>
            </a:r>
            <a:r>
              <a:rPr lang="en-US" sz="2400" dirty="0">
                <a:solidFill>
                  <a:srgbClr val="4F81BD"/>
                </a:solidFill>
                <a:latin typeface="Times New Roman" panose="02020603050405020304" pitchFamily="18" charset="0"/>
                <a:ea typeface="Calibri" panose="020F0502020204030204" pitchFamily="34" charset="0"/>
                <a:cs typeface="Arial" panose="020B0604020202020204" pitchFamily="34" charset="0"/>
              </a:rPr>
              <a:t> </a:t>
            </a:r>
            <a:r>
              <a:rPr lang="en-US" sz="2400" dirty="0">
                <a:latin typeface="Times New Roman" panose="02020603050405020304" pitchFamily="18" charset="0"/>
                <a:ea typeface="Calibri" panose="020F0502020204030204" pitchFamily="34" charset="0"/>
                <a:cs typeface="Arial" panose="020B0604020202020204" pitchFamily="34" charset="0"/>
              </a:rPr>
              <a:t>is an instrument used to measure a specific liquid's pH (pH or basic level).</a:t>
            </a:r>
            <a:endParaRPr lang="en-US" dirty="0">
              <a:latin typeface="Calibri" panose="020F0502020204030204" pitchFamily="34" charset="0"/>
              <a:ea typeface="Calibri" panose="020F0502020204030204" pitchFamily="34" charset="0"/>
              <a:cs typeface="Arial" panose="020B0604020202020204" pitchFamily="34" charset="0"/>
            </a:endParaRPr>
          </a:p>
          <a:p>
            <a:pPr lvl="0" algn="just">
              <a:lnSpc>
                <a:spcPct val="115000"/>
              </a:lnSpc>
              <a:spcBef>
                <a:spcPts val="0"/>
              </a:spcBef>
              <a:spcAft>
                <a:spcPts val="1000"/>
              </a:spcAft>
              <a:buFont typeface="Symbol" panose="05050102010706020507" pitchFamily="18" charset="2"/>
              <a:buChar char=""/>
            </a:pPr>
            <a:r>
              <a:rPr lang="en-US" sz="2400" b="1" dirty="0">
                <a:solidFill>
                  <a:srgbClr val="2E74B5"/>
                </a:solidFill>
                <a:latin typeface="Times New Roman" panose="02020603050405020304" pitchFamily="18" charset="0"/>
                <a:ea typeface="Calibri" panose="020F0502020204030204" pitchFamily="34" charset="0"/>
                <a:cs typeface="Arial" panose="020B0604020202020204" pitchFamily="34" charset="0"/>
              </a:rPr>
              <a:t>An incubator</a:t>
            </a:r>
            <a:r>
              <a:rPr lang="en-US" sz="2400" dirty="0">
                <a:solidFill>
                  <a:srgbClr val="4F81BD"/>
                </a:solidFill>
                <a:latin typeface="Times New Roman" panose="02020603050405020304" pitchFamily="18" charset="0"/>
                <a:ea typeface="Calibri" panose="020F0502020204030204" pitchFamily="34" charset="0"/>
                <a:cs typeface="Arial" panose="020B0604020202020204" pitchFamily="34" charset="0"/>
              </a:rPr>
              <a:t> </a:t>
            </a:r>
            <a:r>
              <a:rPr lang="en-US" sz="2400" dirty="0">
                <a:latin typeface="Times New Roman" panose="02020603050405020304" pitchFamily="18" charset="0"/>
                <a:ea typeface="Calibri" panose="020F0502020204030204" pitchFamily="34" charset="0"/>
                <a:cs typeface="Arial" panose="020B0604020202020204" pitchFamily="34" charset="0"/>
              </a:rPr>
              <a:t>is a device used to grow and maintain microbial colonies or a cell colony.</a:t>
            </a:r>
            <a:endParaRPr lang="en-US" dirty="0">
              <a:latin typeface="Calibri" panose="020F0502020204030204" pitchFamily="34" charset="0"/>
              <a:ea typeface="Calibri" panose="020F0502020204030204" pitchFamily="34" charset="0"/>
              <a:cs typeface="Arial" panose="020B0604020202020204" pitchFamily="34" charset="0"/>
            </a:endParaRPr>
          </a:p>
          <a:p>
            <a:pPr lvl="0" algn="just">
              <a:lnSpc>
                <a:spcPct val="115000"/>
              </a:lnSpc>
              <a:spcBef>
                <a:spcPts val="0"/>
              </a:spcBef>
              <a:spcAft>
                <a:spcPts val="1000"/>
              </a:spcAft>
              <a:buFont typeface="Symbol" panose="05050102010706020507" pitchFamily="18" charset="2"/>
              <a:buChar char=""/>
            </a:pPr>
            <a:r>
              <a:rPr lang="en-US" sz="2400" b="1" dirty="0">
                <a:solidFill>
                  <a:srgbClr val="2E74B5"/>
                </a:solidFill>
                <a:latin typeface="Times New Roman" panose="02020603050405020304" pitchFamily="18" charset="0"/>
                <a:ea typeface="Calibri" panose="020F0502020204030204" pitchFamily="34" charset="0"/>
                <a:cs typeface="Arial" panose="020B0604020202020204" pitchFamily="34" charset="0"/>
              </a:rPr>
              <a:t>Balance</a:t>
            </a:r>
            <a:r>
              <a:rPr lang="en-US" sz="2400" dirty="0">
                <a:solidFill>
                  <a:srgbClr val="4F81BD"/>
                </a:solidFill>
                <a:latin typeface="Times New Roman" panose="02020603050405020304" pitchFamily="18" charset="0"/>
                <a:ea typeface="Calibri" panose="020F0502020204030204" pitchFamily="34" charset="0"/>
                <a:cs typeface="Arial" panose="020B0604020202020204" pitchFamily="34" charset="0"/>
              </a:rPr>
              <a:t> </a:t>
            </a:r>
            <a:r>
              <a:rPr lang="en-US" sz="2400" dirty="0">
                <a:latin typeface="Times New Roman" panose="02020603050405020304" pitchFamily="18" charset="0"/>
                <a:ea typeface="Calibri" panose="020F0502020204030204" pitchFamily="34" charset="0"/>
                <a:cs typeface="Arial" panose="020B0604020202020204" pitchFamily="34" charset="0"/>
              </a:rPr>
              <a:t>is used to measure the mass of objects and chemicals with very great accuracy</a:t>
            </a:r>
            <a:endParaRPr lang="en-US"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38056564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4661" y="360495"/>
            <a:ext cx="10058400" cy="821759"/>
          </a:xfrm>
        </p:spPr>
        <p:txBody>
          <a:bodyPr>
            <a:noAutofit/>
          </a:bodyPr>
          <a:lstStyle/>
          <a:p>
            <a:pPr algn="just">
              <a:lnSpc>
                <a:spcPct val="115000"/>
              </a:lnSpc>
              <a:spcBef>
                <a:spcPts val="0"/>
              </a:spcBef>
              <a:spcAft>
                <a:spcPts val="1000"/>
              </a:spcAft>
            </a:pPr>
            <a:r>
              <a:rPr lang="en-US" sz="24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Other tools and glassware used in the laboratory</a:t>
            </a:r>
            <a:endParaRPr lang="en-US" sz="1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1771534" y="1246909"/>
            <a:ext cx="10058400" cy="4729018"/>
          </a:xfrm>
        </p:spPr>
        <p:txBody>
          <a:bodyPr>
            <a:noAutofit/>
          </a:bodyPr>
          <a:lstStyle/>
          <a:p>
            <a:pPr marL="0" algn="just">
              <a:lnSpc>
                <a:spcPct val="115000"/>
              </a:lnSpc>
              <a:spcBef>
                <a:spcPts val="0"/>
              </a:spcBef>
              <a:spcAft>
                <a:spcPts val="1000"/>
              </a:spcAft>
            </a:pPr>
            <a:r>
              <a:rPr lang="en-US" sz="2400" b="1" dirty="0">
                <a:solidFill>
                  <a:srgbClr val="2E74B5"/>
                </a:solidFill>
                <a:latin typeface="Times New Roman" panose="02020603050405020304" pitchFamily="18" charset="0"/>
                <a:ea typeface="Calibri" panose="020F0502020204030204" pitchFamily="34" charset="0"/>
                <a:cs typeface="Arial" panose="020B0604020202020204" pitchFamily="34" charset="0"/>
              </a:rPr>
              <a:t>Standard flask</a:t>
            </a:r>
            <a:r>
              <a:rPr lang="en-US" sz="2400" dirty="0">
                <a:solidFill>
                  <a:srgbClr val="4F81BD"/>
                </a:solidFill>
                <a:latin typeface="Times New Roman" panose="02020603050405020304" pitchFamily="18" charset="0"/>
                <a:ea typeface="Calibri" panose="020F0502020204030204" pitchFamily="34" charset="0"/>
                <a:cs typeface="Arial" panose="020B0604020202020204" pitchFamily="34" charset="0"/>
              </a:rPr>
              <a:t> </a:t>
            </a:r>
            <a:r>
              <a:rPr lang="en-US" sz="2400" dirty="0">
                <a:latin typeface="Times New Roman" panose="02020603050405020304" pitchFamily="18" charset="0"/>
                <a:ea typeface="Calibri" panose="020F0502020204030204" pitchFamily="34" charset="0"/>
                <a:cs typeface="Arial" panose="020B0604020202020204" pitchFamily="34" charset="0"/>
              </a:rPr>
              <a:t>It has a neck engraved with a sign (__) in the form of a circular line indicating the extent to which the surface of the liquid should reach, and there is a written indication of the size of the vessel</a:t>
            </a:r>
            <a:r>
              <a:rPr lang="ar-IQ" sz="2400" dirty="0">
                <a:latin typeface="Times New Roman" panose="02020603050405020304" pitchFamily="18" charset="0"/>
                <a:ea typeface="Calibri" panose="020F0502020204030204" pitchFamily="34" charset="0"/>
                <a:cs typeface="Arial" panose="020B0604020202020204" pitchFamily="34" charset="0"/>
              </a:rPr>
              <a:t>.</a:t>
            </a:r>
            <a:endParaRPr lang="en-US"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spcAft>
                <a:spcPts val="1000"/>
              </a:spcAft>
            </a:pPr>
            <a:r>
              <a:rPr lang="en-US" sz="2400" b="1" dirty="0">
                <a:solidFill>
                  <a:srgbClr val="2E74B5"/>
                </a:solidFill>
                <a:latin typeface="Times New Roman" panose="02020603050405020304" pitchFamily="18" charset="0"/>
                <a:ea typeface="Calibri" panose="020F0502020204030204" pitchFamily="34" charset="0"/>
                <a:cs typeface="Arial" panose="020B0604020202020204" pitchFamily="34" charset="0"/>
              </a:rPr>
              <a:t>Burette</a:t>
            </a:r>
            <a:r>
              <a:rPr lang="en-US" sz="2400" dirty="0">
                <a:solidFill>
                  <a:srgbClr val="4F81BD"/>
                </a:solidFill>
                <a:latin typeface="Times New Roman" panose="02020603050405020304" pitchFamily="18" charset="0"/>
                <a:ea typeface="Calibri" panose="020F0502020204030204" pitchFamily="34" charset="0"/>
                <a:cs typeface="Arial" panose="020B0604020202020204" pitchFamily="34" charset="0"/>
              </a:rPr>
              <a:t> </a:t>
            </a:r>
            <a:r>
              <a:rPr lang="en-US" sz="2400" dirty="0">
                <a:latin typeface="Times New Roman" panose="02020603050405020304" pitchFamily="18" charset="0"/>
                <a:ea typeface="Calibri" panose="020F0502020204030204" pitchFamily="34" charset="0"/>
                <a:cs typeface="Arial" panose="020B0604020202020204" pitchFamily="34" charset="0"/>
              </a:rPr>
              <a:t>A graduated glass tube, at the bottom end of which is a plunger glass spout. Various sizes are intended to be taken out</a:t>
            </a:r>
            <a:endParaRPr lang="en-US"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spcAft>
                <a:spcPts val="1000"/>
              </a:spcAft>
              <a:tabLst>
                <a:tab pos="3815080" algn="l"/>
              </a:tabLst>
            </a:pPr>
            <a:r>
              <a:rPr lang="en-US" sz="2400" b="1" dirty="0">
                <a:solidFill>
                  <a:srgbClr val="2E74B5"/>
                </a:solidFill>
                <a:latin typeface="Times New Roman" panose="02020603050405020304" pitchFamily="18" charset="0"/>
                <a:ea typeface="Calibri" panose="020F0502020204030204" pitchFamily="34" charset="0"/>
                <a:cs typeface="Arial" panose="020B0604020202020204" pitchFamily="34" charset="0"/>
              </a:rPr>
              <a:t>The conical flask</a:t>
            </a:r>
            <a:r>
              <a:rPr lang="en-US" sz="2400" dirty="0">
                <a:solidFill>
                  <a:srgbClr val="4F81BD"/>
                </a:solidFill>
                <a:latin typeface="Times New Roman" panose="02020603050405020304" pitchFamily="18" charset="0"/>
                <a:ea typeface="Calibri" panose="020F0502020204030204" pitchFamily="34" charset="0"/>
                <a:cs typeface="Arial" panose="020B0604020202020204" pitchFamily="34" charset="0"/>
              </a:rPr>
              <a:t> </a:t>
            </a:r>
            <a:r>
              <a:rPr lang="en-US" sz="2400" dirty="0">
                <a:latin typeface="Times New Roman" panose="02020603050405020304" pitchFamily="18" charset="0"/>
                <a:ea typeface="Calibri" panose="020F0502020204030204" pitchFamily="34" charset="0"/>
                <a:cs typeface="Arial" panose="020B0604020202020204" pitchFamily="34" charset="0"/>
              </a:rPr>
              <a:t>The solution is transferred to it by the pipette. Easy to move. It is used to prepare, preserve, and measure chemicals and solutions</a:t>
            </a:r>
            <a:r>
              <a:rPr lang="ar-IQ" sz="2400" dirty="0">
                <a:latin typeface="Times New Roman" panose="02020603050405020304" pitchFamily="18" charset="0"/>
                <a:ea typeface="Calibri" panose="020F0502020204030204" pitchFamily="34" charset="0"/>
                <a:cs typeface="Arial" panose="020B0604020202020204" pitchFamily="34" charset="0"/>
              </a:rPr>
              <a:t>.</a:t>
            </a:r>
            <a:endParaRPr lang="en-US"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spcAft>
                <a:spcPts val="1000"/>
              </a:spcAft>
            </a:pPr>
            <a:r>
              <a:rPr lang="en-US" sz="2400" b="1" dirty="0">
                <a:solidFill>
                  <a:srgbClr val="2E74B5"/>
                </a:solidFill>
                <a:latin typeface="Times New Roman" panose="02020603050405020304" pitchFamily="18" charset="0"/>
                <a:ea typeface="Calibri" panose="020F0502020204030204" pitchFamily="34" charset="0"/>
                <a:cs typeface="Arial" panose="020B0604020202020204" pitchFamily="34" charset="0"/>
              </a:rPr>
              <a:t>Beaker </a:t>
            </a:r>
            <a:r>
              <a:rPr lang="en-US" sz="2400" dirty="0">
                <a:latin typeface="Times New Roman" panose="02020603050405020304" pitchFamily="18" charset="0"/>
                <a:ea typeface="Calibri" panose="020F0502020204030204" pitchFamily="34" charset="0"/>
                <a:cs typeface="Arial" panose="020B0604020202020204" pitchFamily="34" charset="0"/>
              </a:rPr>
              <a:t>It is a vessel used to stir, mix, and mix liquids in chemical laboratories</a:t>
            </a:r>
            <a:r>
              <a:rPr lang="ar-IQ" sz="2400" dirty="0">
                <a:latin typeface="Times New Roman" panose="02020603050405020304" pitchFamily="18" charset="0"/>
                <a:ea typeface="Calibri" panose="020F0502020204030204" pitchFamily="34" charset="0"/>
                <a:cs typeface="Arial" panose="020B0604020202020204" pitchFamily="34" charset="0"/>
              </a:rPr>
              <a:t>.</a:t>
            </a:r>
            <a:endParaRPr lang="en-US"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spcAft>
                <a:spcPts val="1000"/>
              </a:spcAft>
            </a:pPr>
            <a:r>
              <a:rPr lang="en-US" sz="2400" b="1" dirty="0">
                <a:solidFill>
                  <a:srgbClr val="2E74B5"/>
                </a:solidFill>
                <a:latin typeface="Times New Roman" panose="02020603050405020304" pitchFamily="18" charset="0"/>
                <a:ea typeface="Calibri" panose="020F0502020204030204" pitchFamily="34" charset="0"/>
                <a:cs typeface="Arial" panose="020B0604020202020204" pitchFamily="34" charset="0"/>
              </a:rPr>
              <a:t>A test tube</a:t>
            </a:r>
            <a:r>
              <a:rPr lang="en-US" sz="2400" dirty="0">
                <a:latin typeface="Times New Roman" panose="02020603050405020304" pitchFamily="18" charset="0"/>
                <a:ea typeface="Calibri" panose="020F0502020204030204" pitchFamily="34" charset="0"/>
                <a:cs typeface="Arial" panose="020B0604020202020204" pitchFamily="34" charset="0"/>
              </a:rPr>
              <a:t> is a glass laboratory instrument with an opening from the top used to pour, transport, or mix solutions, chemicals, and </a:t>
            </a:r>
            <a:r>
              <a:rPr lang="en-US" sz="2400" dirty="0" smtClean="0">
                <a:latin typeface="Times New Roman" panose="02020603050405020304" pitchFamily="18" charset="0"/>
                <a:ea typeface="Calibri" panose="020F0502020204030204" pitchFamily="34" charset="0"/>
                <a:cs typeface="Arial" panose="020B0604020202020204" pitchFamily="34" charset="0"/>
              </a:rPr>
              <a:t>liquids</a:t>
            </a: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232666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4661" y="360495"/>
            <a:ext cx="10058400" cy="821759"/>
          </a:xfrm>
        </p:spPr>
        <p:txBody>
          <a:bodyPr>
            <a:noAutofit/>
          </a:bodyPr>
          <a:lstStyle/>
          <a:p>
            <a:pPr marL="457200" algn="just">
              <a:lnSpc>
                <a:spcPct val="150000"/>
              </a:lnSpc>
              <a:spcBef>
                <a:spcPts val="0"/>
              </a:spcBef>
              <a:spcAft>
                <a:spcPts val="1000"/>
              </a:spcAft>
            </a:pPr>
            <a:r>
              <a:rPr lang="en-US" sz="2400" b="1" dirty="0">
                <a:solidFill>
                  <a:srgbClr val="C00000"/>
                </a:solidFill>
                <a:latin typeface="Times New Roman" panose="02020603050405020304" pitchFamily="18" charset="0"/>
                <a:ea typeface="Calibri" panose="020F0502020204030204" pitchFamily="34" charset="0"/>
                <a:cs typeface="Arial" panose="020B0604020202020204" pitchFamily="34" charset="0"/>
              </a:rPr>
              <a:t>Lab Information System </a:t>
            </a:r>
            <a:r>
              <a:rPr lang="ar-IQ" sz="2400" b="1" dirty="0">
                <a:solidFill>
                  <a:srgbClr val="C00000"/>
                </a:solidFill>
                <a:latin typeface="Times New Roman" panose="02020603050405020304" pitchFamily="18" charset="0"/>
                <a:ea typeface="Calibri" panose="020F0502020204030204" pitchFamily="34" charset="0"/>
                <a:cs typeface="Arial" panose="020B0604020202020204" pitchFamily="34" charset="0"/>
              </a:rPr>
              <a:t>)</a:t>
            </a:r>
            <a:r>
              <a:rPr lang="en-US" sz="2400" b="1" dirty="0">
                <a:solidFill>
                  <a:srgbClr val="C00000"/>
                </a:solidFill>
                <a:latin typeface="Times New Roman" panose="02020603050405020304" pitchFamily="18" charset="0"/>
                <a:ea typeface="Calibri" panose="020F0502020204030204" pitchFamily="34" charset="0"/>
                <a:cs typeface="Arial" panose="020B0604020202020204" pitchFamily="34" charset="0"/>
              </a:rPr>
              <a:t>LIS</a:t>
            </a:r>
            <a:r>
              <a:rPr lang="ar-IQ" sz="2400" b="1" dirty="0">
                <a:solidFill>
                  <a:srgbClr val="C00000"/>
                </a:solidFill>
                <a:latin typeface="Times New Roman" panose="02020603050405020304" pitchFamily="18" charset="0"/>
                <a:ea typeface="Calibri" panose="020F0502020204030204" pitchFamily="34" charset="0"/>
                <a:cs typeface="Arial" panose="020B0604020202020204" pitchFamily="34" charset="0"/>
              </a:rPr>
              <a:t>(</a:t>
            </a:r>
            <a:endParaRPr lang="en-US" sz="18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2798618" y="1246909"/>
            <a:ext cx="9031316" cy="4729018"/>
          </a:xfrm>
        </p:spPr>
        <p:txBody>
          <a:bodyPr>
            <a:noAutofit/>
          </a:bodyPr>
          <a:lstStyle/>
          <a:p>
            <a:pPr marL="457200" algn="just">
              <a:lnSpc>
                <a:spcPct val="150000"/>
              </a:lnSpc>
              <a:spcBef>
                <a:spcPts val="0"/>
              </a:spcBef>
              <a:spcAft>
                <a:spcPts val="1000"/>
              </a:spcAft>
            </a:pPr>
            <a:r>
              <a:rPr lang="en-US" sz="2400" b="1" dirty="0" smtClean="0">
                <a:latin typeface="Times New Roman" panose="02020603050405020304" pitchFamily="18" charset="0"/>
                <a:ea typeface="Calibri" panose="020F0502020204030204" pitchFamily="34" charset="0"/>
                <a:cs typeface="Arial" panose="020B0604020202020204" pitchFamily="34" charset="0"/>
              </a:rPr>
              <a:t>A </a:t>
            </a:r>
            <a:r>
              <a:rPr lang="en-US" sz="2400" b="1" dirty="0">
                <a:latin typeface="Times New Roman" panose="02020603050405020304" pitchFamily="18" charset="0"/>
                <a:ea typeface="Calibri" panose="020F0502020204030204" pitchFamily="34" charset="0"/>
                <a:cs typeface="Arial" panose="020B0604020202020204" pitchFamily="34" charset="0"/>
              </a:rPr>
              <a:t>lab information system (LIS) </a:t>
            </a:r>
            <a:r>
              <a:rPr lang="en-US" sz="2400" dirty="0">
                <a:latin typeface="Times New Roman" panose="02020603050405020304" pitchFamily="18" charset="0"/>
                <a:ea typeface="Calibri" panose="020F0502020204030204" pitchFamily="34" charset="0"/>
                <a:cs typeface="Arial" panose="020B0604020202020204" pitchFamily="34" charset="0"/>
              </a:rPr>
              <a:t>is a class of software that receives processes, and stores information generated by medical laboratory processes. These systems often must interface with instruments and other information systems such as hospital information systems (HIS</a:t>
            </a:r>
            <a:r>
              <a:rPr lang="en-US" sz="2400" dirty="0" smtClean="0">
                <a:latin typeface="Times New Roman" panose="02020603050405020304" pitchFamily="18" charset="0"/>
                <a:ea typeface="Calibri" panose="020F0502020204030204" pitchFamily="34" charset="0"/>
                <a:cs typeface="Arial" panose="020B0604020202020204" pitchFamily="34" charset="0"/>
              </a:rPr>
              <a:t>).</a:t>
            </a:r>
            <a:endParaRPr lang="ar-IQ" dirty="0" smtClean="0">
              <a:latin typeface="Calibri" panose="020F0502020204030204" pitchFamily="34" charset="0"/>
              <a:ea typeface="Calibri" panose="020F0502020204030204" pitchFamily="34" charset="0"/>
              <a:cs typeface="Arial" panose="020B0604020202020204" pitchFamily="34" charset="0"/>
            </a:endParaRPr>
          </a:p>
          <a:p>
            <a:pPr marL="457200" algn="just">
              <a:lnSpc>
                <a:spcPct val="150000"/>
              </a:lnSpc>
              <a:spcBef>
                <a:spcPts val="0"/>
              </a:spcBef>
              <a:spcAft>
                <a:spcPts val="1000"/>
              </a:spcAft>
            </a:pPr>
            <a:r>
              <a:rPr lang="en-US" sz="2400" dirty="0" smtClean="0">
                <a:latin typeface="Times New Roman" panose="02020603050405020304" pitchFamily="18" charset="0"/>
                <a:ea typeface="Calibri" panose="020F0502020204030204" pitchFamily="34" charset="0"/>
                <a:cs typeface="Arial" panose="020B0604020202020204" pitchFamily="34" charset="0"/>
              </a:rPr>
              <a:t>A </a:t>
            </a:r>
            <a:r>
              <a:rPr lang="en-US" sz="2400" dirty="0">
                <a:latin typeface="Times New Roman" panose="02020603050405020304" pitchFamily="18" charset="0"/>
                <a:ea typeface="Calibri" panose="020F0502020204030204" pitchFamily="34" charset="0"/>
                <a:cs typeface="Arial" panose="020B0604020202020204" pitchFamily="34" charset="0"/>
              </a:rPr>
              <a:t>LIS is a highly configurable application customized to facilitate a </a:t>
            </a:r>
            <a:r>
              <a:rPr lang="ar-IQ" sz="2400" dirty="0" smtClean="0">
                <a:latin typeface="Times New Roman" panose="02020603050405020304" pitchFamily="18" charset="0"/>
                <a:ea typeface="Calibri" panose="020F0502020204030204" pitchFamily="34" charset="0"/>
                <a:cs typeface="Arial" panose="020B0604020202020204" pitchFamily="34" charset="0"/>
              </a:rPr>
              <a:t> </a:t>
            </a:r>
            <a:r>
              <a:rPr lang="en-US" sz="2400" dirty="0" smtClean="0">
                <a:latin typeface="Times New Roman" panose="02020603050405020304" pitchFamily="18" charset="0"/>
                <a:ea typeface="Calibri" panose="020F0502020204030204" pitchFamily="34" charset="0"/>
                <a:cs typeface="Arial" panose="020B0604020202020204" pitchFamily="34" charset="0"/>
              </a:rPr>
              <a:t>wide </a:t>
            </a:r>
            <a:r>
              <a:rPr lang="en-US" sz="2400" dirty="0">
                <a:latin typeface="Times New Roman" panose="02020603050405020304" pitchFamily="18" charset="0"/>
                <a:ea typeface="Calibri" panose="020F0502020204030204" pitchFamily="34" charset="0"/>
                <a:cs typeface="Arial" panose="020B0604020202020204" pitchFamily="34" charset="0"/>
              </a:rPr>
              <a:t>variety of laboratory workflow.</a:t>
            </a:r>
            <a:endParaRPr lang="en-US"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spcAft>
                <a:spcPts val="1000"/>
              </a:spcAft>
            </a:pP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841615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Wisp">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Droplet</Template>
  <TotalTime>110</TotalTime>
  <Words>678</Words>
  <Application>Microsoft Office PowerPoint</Application>
  <PresentationFormat>Widescreen</PresentationFormat>
  <Paragraphs>41</Paragraphs>
  <Slides>11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11</vt:i4>
      </vt:variant>
    </vt:vector>
  </HeadingPairs>
  <TitlesOfParts>
    <vt:vector size="20" baseType="lpstr">
      <vt:lpstr>Andalus</vt:lpstr>
      <vt:lpstr>Arial</vt:lpstr>
      <vt:lpstr>Calibri</vt:lpstr>
      <vt:lpstr>Century Gothic</vt:lpstr>
      <vt:lpstr>Symbol</vt:lpstr>
      <vt:lpstr>Times New Roman</vt:lpstr>
      <vt:lpstr>Wingdings</vt:lpstr>
      <vt:lpstr>Wingdings 3</vt:lpstr>
      <vt:lpstr>Wisp</vt:lpstr>
      <vt:lpstr>Laboratory services </vt:lpstr>
      <vt:lpstr>PowerPoint Presentation</vt:lpstr>
      <vt:lpstr>The main services are:  </vt:lpstr>
      <vt:lpstr>Lab equipment and LIS</vt:lpstr>
      <vt:lpstr>PowerPoint Presentation</vt:lpstr>
      <vt:lpstr>Lab equipment</vt:lpstr>
      <vt:lpstr>PowerPoint Presentation</vt:lpstr>
      <vt:lpstr>Other tools and glassware used in the laboratory</vt:lpstr>
      <vt:lpstr>Lab Information System )LIS(</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bath</dc:title>
  <dc:creator>DR.Ahmed Saker 2O11</dc:creator>
  <cp:lastModifiedBy>DR.Ahmed Saker 2O11</cp:lastModifiedBy>
  <cp:revision>29</cp:revision>
  <dcterms:created xsi:type="dcterms:W3CDTF">2023-03-14T18:58:14Z</dcterms:created>
  <dcterms:modified xsi:type="dcterms:W3CDTF">2023-10-13T11:50:32Z</dcterms:modified>
</cp:coreProperties>
</file>