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69" r:id="rId5"/>
    <p:sldId id="262" r:id="rId6"/>
    <p:sldId id="263" r:id="rId7"/>
    <p:sldId id="270" r:id="rId8"/>
    <p:sldId id="271" r:id="rId9"/>
    <p:sldId id="272" r:id="rId10"/>
    <p:sldId id="273" r:id="rId11"/>
    <p:sldId id="264" r:id="rId12"/>
    <p:sldId id="265" r:id="rId13"/>
    <p:sldId id="275" r:id="rId14"/>
    <p:sldId id="277" r:id="rId15"/>
    <p:sldId id="266" r:id="rId16"/>
    <p:sldId id="276" r:id="rId17"/>
    <p:sldId id="267" r:id="rId18"/>
    <p:sldId id="268" r:id="rId19"/>
    <p:sldId id="259" r:id="rId20"/>
    <p:sldId id="260" r:id="rId21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20/03/1445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484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20/03/1445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070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20/03/1445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697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20/03/1445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22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20/03/1445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416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20/03/1445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42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20/03/1445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154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20/03/1445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4187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20/03/1445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501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20/03/1445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521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659-5A74-49E1-8745-EEEC929E4037}" type="datetimeFigureOut">
              <a:rPr lang="ar-IQ" smtClean="0"/>
              <a:t>20/03/1445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648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2659-5A74-49E1-8745-EEEC929E4037}" type="datetimeFigureOut">
              <a:rPr lang="ar-IQ" smtClean="0"/>
              <a:t>20/03/1445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2D34-1932-40D6-8C7B-691BDAB02D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085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Immune system 1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29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Lymphoid organs: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76" y="1825625"/>
            <a:ext cx="3906048" cy="4351338"/>
          </a:xfrm>
        </p:spPr>
      </p:pic>
    </p:spTree>
    <p:extLst>
      <p:ext uri="{BB962C8B-B14F-4D97-AF65-F5344CB8AC3E}">
        <p14:creationId xmlns:p14="http://schemas.microsoft.com/office/powerpoint/2010/main" val="15575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10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494970"/>
            <a:ext cx="11552463" cy="53630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Immunological cells;</a:t>
            </a:r>
          </a:p>
          <a:p>
            <a:r>
              <a:rPr lang="en-US" dirty="0" smtClean="0"/>
              <a:t>Lymphocytes:</a:t>
            </a:r>
          </a:p>
          <a:p>
            <a:r>
              <a:rPr lang="en-US" dirty="0" smtClean="0"/>
              <a:t>There are three types of lymphocytes which are:</a:t>
            </a:r>
          </a:p>
          <a:p>
            <a:pPr marL="0" indent="0">
              <a:buNone/>
            </a:pPr>
            <a:r>
              <a:rPr lang="en-US" dirty="0" smtClean="0"/>
              <a:t>   1. B-cells , its final maturation stage is plasms cells  .  They are the main effector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cells in the humoral immunity. They are responsible of production of the antibodies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2. T-lymphocytes  which are the active cells in both humoral and cell mediated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immunity. It consists of different types which are: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helper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suppressor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cytotoxic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3. Natural killers  which are active against cancer and virally infected cells.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695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11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Immunological cells: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Monocytes:</a:t>
            </a:r>
          </a:p>
          <a:p>
            <a:pPr marL="0" indent="0">
              <a:buNone/>
            </a:pPr>
            <a:r>
              <a:rPr lang="en-US" dirty="0" smtClean="0"/>
              <a:t>They are the main phagocytic cells. They are either circulating or resident in different organs and tissues  . In blood they are either macrophages or monocytes.</a:t>
            </a:r>
          </a:p>
          <a:p>
            <a:pPr marL="0" indent="0">
              <a:buNone/>
            </a:pPr>
            <a:r>
              <a:rPr lang="en-US" dirty="0" smtClean="0"/>
              <a:t>In tissues have different names which are:</a:t>
            </a:r>
          </a:p>
          <a:p>
            <a:pPr marL="0" indent="0">
              <a:buNone/>
            </a:pPr>
            <a:r>
              <a:rPr lang="en-US" dirty="0" smtClean="0"/>
              <a:t>In liver called </a:t>
            </a:r>
            <a:r>
              <a:rPr lang="en-US" dirty="0" err="1" smtClean="0"/>
              <a:t>kupffer</a:t>
            </a:r>
            <a:r>
              <a:rPr lang="en-US" dirty="0" smtClean="0"/>
              <a:t>  cells.</a:t>
            </a:r>
          </a:p>
          <a:p>
            <a:pPr marL="0" indent="0">
              <a:buNone/>
            </a:pPr>
            <a:r>
              <a:rPr lang="en-US" dirty="0" smtClean="0"/>
              <a:t>In lung they are called alveolar macrophages.</a:t>
            </a:r>
          </a:p>
          <a:p>
            <a:pPr marL="0" indent="0">
              <a:buNone/>
            </a:pPr>
            <a:r>
              <a:rPr lang="en-US" dirty="0" smtClean="0"/>
              <a:t>In the brain called microglial cells.</a:t>
            </a:r>
          </a:p>
          <a:p>
            <a:pPr marL="0" indent="0">
              <a:buNone/>
            </a:pPr>
            <a:r>
              <a:rPr lang="en-US" dirty="0" smtClean="0"/>
              <a:t>In kidneys they are called </a:t>
            </a:r>
            <a:r>
              <a:rPr lang="en-US" dirty="0" err="1" smtClean="0"/>
              <a:t>mesengeal</a:t>
            </a:r>
            <a:r>
              <a:rPr lang="en-US" dirty="0" smtClean="0"/>
              <a:t> cells.</a:t>
            </a:r>
          </a:p>
          <a:p>
            <a:pPr marL="0" indent="0">
              <a:buNone/>
            </a:pPr>
            <a:r>
              <a:rPr lang="en-US" dirty="0" smtClean="0"/>
              <a:t>In skin and mucous membranes called dendritic cells.</a:t>
            </a:r>
          </a:p>
          <a:p>
            <a:pPr marL="0" indent="0">
              <a:buNone/>
            </a:pPr>
            <a:r>
              <a:rPr lang="en-US" dirty="0" smtClean="0"/>
              <a:t>In bones they are called osteoclast.</a:t>
            </a:r>
          </a:p>
          <a:p>
            <a:pPr marL="0" indent="0">
              <a:buNone/>
            </a:pPr>
            <a:r>
              <a:rPr lang="en-US" dirty="0" smtClean="0"/>
              <a:t>The main functions of the macrophages are:</a:t>
            </a:r>
          </a:p>
          <a:p>
            <a:pPr marL="0" indent="0">
              <a:buNone/>
            </a:pPr>
            <a:r>
              <a:rPr lang="en-US" dirty="0" smtClean="0"/>
              <a:t>Phagocytosis.</a:t>
            </a:r>
          </a:p>
          <a:p>
            <a:pPr marL="0" indent="0">
              <a:buNone/>
            </a:pPr>
            <a:r>
              <a:rPr lang="en-US" dirty="0" smtClean="0"/>
              <a:t>Antigen presentation to B and T-cells.</a:t>
            </a:r>
          </a:p>
          <a:p>
            <a:pPr marL="0" indent="0">
              <a:buNone/>
            </a:pPr>
            <a:r>
              <a:rPr lang="en-US" dirty="0" smtClean="0"/>
              <a:t>Cytokines secretion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652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10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494970"/>
            <a:ext cx="11552463" cy="53630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Immunological cells;</a:t>
            </a:r>
          </a:p>
          <a:p>
            <a:r>
              <a:rPr lang="en-US" dirty="0" smtClean="0"/>
              <a:t>Lymphocytes:</a:t>
            </a:r>
          </a:p>
          <a:p>
            <a:r>
              <a:rPr lang="en-US" dirty="0" smtClean="0"/>
              <a:t>There are three types of lymphocytes which are:</a:t>
            </a:r>
          </a:p>
          <a:p>
            <a:pPr marL="0" indent="0">
              <a:buNone/>
            </a:pPr>
            <a:r>
              <a:rPr lang="en-US" dirty="0" smtClean="0"/>
              <a:t>   1. B-cells , its final maturation stage is plasms cells  .  They are the main effector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cells in the humoral immunity. They are responsible of production of the antibodies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2. T-lymphocytes  which are the active cells in both humoral and cell mediated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immunity. It consists of different types which are: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helper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suppressor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cytotoxic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3. Natural killers  which are active against cancer and virally infected cells.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949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12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Immunological cells:</a:t>
            </a:r>
          </a:p>
          <a:p>
            <a:r>
              <a:rPr lang="en-US" dirty="0" smtClean="0"/>
              <a:t>The granulocytes:</a:t>
            </a:r>
          </a:p>
          <a:p>
            <a:r>
              <a:rPr lang="en-US" dirty="0" smtClean="0"/>
              <a:t>There are three types of granulocytes which are: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Neutrophils.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Eosinophils.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Basophils.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(Mast cells)</a:t>
            </a:r>
          </a:p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 smtClean="0"/>
              <a:t>have lobulated </a:t>
            </a:r>
            <a:r>
              <a:rPr lang="en-US" dirty="0" err="1" smtClean="0"/>
              <a:t>nucleous</a:t>
            </a:r>
            <a:r>
              <a:rPr lang="en-US" dirty="0" smtClean="0"/>
              <a:t> </a:t>
            </a:r>
            <a:r>
              <a:rPr lang="en-US" dirty="0" smtClean="0"/>
              <a:t>with two to five lobules.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They have granulated cytoplasm. The granules are colored according to the type of cells.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817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10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494970"/>
            <a:ext cx="11552463" cy="53630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Immunological cells;</a:t>
            </a:r>
          </a:p>
          <a:p>
            <a:r>
              <a:rPr lang="en-US" dirty="0" smtClean="0"/>
              <a:t>Lymphocytes:</a:t>
            </a:r>
          </a:p>
          <a:p>
            <a:r>
              <a:rPr lang="en-US" dirty="0" smtClean="0"/>
              <a:t>There are three types of lymphocytes which are:</a:t>
            </a:r>
          </a:p>
          <a:p>
            <a:pPr marL="0" indent="0">
              <a:buNone/>
            </a:pPr>
            <a:r>
              <a:rPr lang="en-US" dirty="0" smtClean="0"/>
              <a:t>   1. B-cells , its final maturation stage is plasms cells  .  They are the main effector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cells in the humoral immunity. They are responsible of production of the antibodies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2. T-lymphocytes  which are the active cells in both humoral and cell mediated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immunity. It consists of different types which are: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helper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suppressor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cytotoxic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3. Natural killers  which are active against cancer and virally infected cells.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970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13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neutrophils:</a:t>
            </a:r>
          </a:p>
          <a:p>
            <a:pPr marL="0" indent="0">
              <a:buNone/>
            </a:pPr>
            <a:r>
              <a:rPr lang="en-US" dirty="0" smtClean="0"/>
              <a:t>The neutrophils has lobulated </a:t>
            </a:r>
            <a:r>
              <a:rPr lang="en-US" dirty="0" err="1" smtClean="0"/>
              <a:t>nucleous</a:t>
            </a:r>
            <a:r>
              <a:rPr lang="en-US" dirty="0" smtClean="0"/>
              <a:t> with 3to 5 lobes.</a:t>
            </a:r>
          </a:p>
          <a:p>
            <a:pPr marL="0" indent="0">
              <a:buNone/>
            </a:pPr>
            <a:r>
              <a:rPr lang="en-US" dirty="0" smtClean="0"/>
              <a:t>Their cytoplasmic granules are neutrally reacted  with pink color.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They are active phagocytic cells.</a:t>
            </a:r>
          </a:p>
          <a:p>
            <a:pPr marL="0" indent="0">
              <a:buNone/>
            </a:pPr>
            <a:r>
              <a:rPr lang="en-US" dirty="0" smtClean="0"/>
              <a:t>They are active against bacterial infection.</a:t>
            </a:r>
          </a:p>
          <a:p>
            <a:pPr marL="0" indent="0">
              <a:buNone/>
            </a:pPr>
            <a:r>
              <a:rPr lang="en-US" dirty="0" smtClean="0"/>
              <a:t>They are the first cells migrate to the site of infection with a life span of few days.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594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13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eosinophils:</a:t>
            </a:r>
          </a:p>
          <a:p>
            <a:pPr marL="0" indent="0">
              <a:buNone/>
            </a:pPr>
            <a:r>
              <a:rPr lang="en-US" dirty="0"/>
              <a:t> T</a:t>
            </a:r>
            <a:r>
              <a:rPr lang="en-US" dirty="0" smtClean="0"/>
              <a:t>hey have also lobulated  </a:t>
            </a:r>
            <a:r>
              <a:rPr lang="en-US" dirty="0" err="1" smtClean="0"/>
              <a:t>nucleous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Their cytoplasm contains granules with acidic reaction . they are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stained orange in color.</a:t>
            </a:r>
          </a:p>
          <a:p>
            <a:pPr marL="0" indent="0">
              <a:buNone/>
            </a:pPr>
            <a:r>
              <a:rPr lang="en-US" dirty="0" smtClean="0"/>
              <a:t>They are active against parasitic infection . They secrete toxic materials from their cytoplasmic granules which kill </a:t>
            </a:r>
            <a:r>
              <a:rPr lang="en-US" smtClean="0"/>
              <a:t>the parasites.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are also present in case of allergic reaction.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171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Immune system 2</a:t>
            </a:r>
          </a:p>
          <a:p>
            <a:r>
              <a:rPr lang="en-US" dirty="0" smtClean="0"/>
              <a:t>Body defense Mechanisms: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There are three general types of defense mechanisms in the body.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They are as following: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1. Barrier system.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2. Innate immune system.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3. Adaptive immune system (Acquired).</a:t>
            </a:r>
          </a:p>
          <a:p>
            <a:pPr marL="0" indent="0">
              <a:buNone/>
            </a:pPr>
            <a:r>
              <a:rPr lang="en-US" dirty="0" smtClean="0"/>
              <a:t>See the slide.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907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35" y="1825625"/>
            <a:ext cx="7456930" cy="4351338"/>
          </a:xfrm>
        </p:spPr>
      </p:pic>
    </p:spTree>
    <p:extLst>
      <p:ext uri="{BB962C8B-B14F-4D97-AF65-F5344CB8AC3E}">
        <p14:creationId xmlns:p14="http://schemas.microsoft.com/office/powerpoint/2010/main" val="40663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3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2" y="217442"/>
            <a:ext cx="8229600" cy="6363831"/>
          </a:xfrm>
        </p:spPr>
      </p:pic>
    </p:spTree>
    <p:extLst>
      <p:ext uri="{BB962C8B-B14F-4D97-AF65-F5344CB8AC3E}">
        <p14:creationId xmlns:p14="http://schemas.microsoft.com/office/powerpoint/2010/main" val="11185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7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Immunological cells- Chart: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84" y="252662"/>
            <a:ext cx="9737431" cy="6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of the immune system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09" y="1922610"/>
            <a:ext cx="6128982" cy="4351338"/>
          </a:xfrm>
        </p:spPr>
      </p:pic>
    </p:spTree>
    <p:extLst>
      <p:ext uri="{BB962C8B-B14F-4D97-AF65-F5344CB8AC3E}">
        <p14:creationId xmlns:p14="http://schemas.microsoft.com/office/powerpoint/2010/main" val="42043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8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2" y="1528011"/>
            <a:ext cx="8771021" cy="5329989"/>
          </a:xfrm>
        </p:spPr>
      </p:pic>
    </p:spTree>
    <p:extLst>
      <p:ext uri="{BB962C8B-B14F-4D97-AF65-F5344CB8AC3E}">
        <p14:creationId xmlns:p14="http://schemas.microsoft.com/office/powerpoint/2010/main" val="6507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967"/>
            <a:ext cx="10515600" cy="1325563"/>
          </a:xfrm>
        </p:spPr>
        <p:txBody>
          <a:bodyPr/>
          <a:lstStyle/>
          <a:p>
            <a:r>
              <a:rPr lang="en-US" dirty="0" smtClean="0"/>
              <a:t>Immune system 9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lymphoid organs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4" y="2382252"/>
            <a:ext cx="10972800" cy="44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2572544"/>
            <a:ext cx="3543300" cy="2857500"/>
          </a:xfrm>
        </p:spPr>
      </p:pic>
    </p:spTree>
    <p:extLst>
      <p:ext uri="{BB962C8B-B14F-4D97-AF65-F5344CB8AC3E}">
        <p14:creationId xmlns:p14="http://schemas.microsoft.com/office/powerpoint/2010/main" val="17331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90" y="1825625"/>
            <a:ext cx="4523220" cy="4351338"/>
          </a:xfrm>
        </p:spPr>
      </p:pic>
    </p:spTree>
    <p:extLst>
      <p:ext uri="{BB962C8B-B14F-4D97-AF65-F5344CB8AC3E}">
        <p14:creationId xmlns:p14="http://schemas.microsoft.com/office/powerpoint/2010/main" val="33119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45" y="1825625"/>
            <a:ext cx="6178310" cy="4351338"/>
          </a:xfrm>
        </p:spPr>
      </p:pic>
    </p:spTree>
    <p:extLst>
      <p:ext uri="{BB962C8B-B14F-4D97-AF65-F5344CB8AC3E}">
        <p14:creationId xmlns:p14="http://schemas.microsoft.com/office/powerpoint/2010/main" val="29920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697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Immune system 1</vt:lpstr>
      <vt:lpstr>PowerPoint Presentation</vt:lpstr>
      <vt:lpstr>Immune system 7</vt:lpstr>
      <vt:lpstr>Cells of the immune system</vt:lpstr>
      <vt:lpstr>Immune system 8</vt:lpstr>
      <vt:lpstr>Immune system 9</vt:lpstr>
      <vt:lpstr>PowerPoint Presentation</vt:lpstr>
      <vt:lpstr>PowerPoint Presentation</vt:lpstr>
      <vt:lpstr>PowerPoint Presentation</vt:lpstr>
      <vt:lpstr>Lymphoid organs:</vt:lpstr>
      <vt:lpstr>Immune system 10</vt:lpstr>
      <vt:lpstr>Immune system 11</vt:lpstr>
      <vt:lpstr>PowerPoint Presentation</vt:lpstr>
      <vt:lpstr>Immune system 10</vt:lpstr>
      <vt:lpstr>Immune system 12</vt:lpstr>
      <vt:lpstr>Immune system 10</vt:lpstr>
      <vt:lpstr>Immune system 13</vt:lpstr>
      <vt:lpstr>Immune system 13</vt:lpstr>
      <vt:lpstr>PowerPoint Presentation</vt:lpstr>
      <vt:lpstr>Immune system 3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system 1</dc:title>
  <dc:creator>Windows</dc:creator>
  <cp:lastModifiedBy>Windows</cp:lastModifiedBy>
  <cp:revision>25</cp:revision>
  <dcterms:created xsi:type="dcterms:W3CDTF">2022-03-10T15:20:29Z</dcterms:created>
  <dcterms:modified xsi:type="dcterms:W3CDTF">2023-10-04T06:42:50Z</dcterms:modified>
</cp:coreProperties>
</file>