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BE37-594B-499B-AA74-46E07D0B6A49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49D4-B86B-4DBB-969B-967462DB96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BE37-594B-499B-AA74-46E07D0B6A49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49D4-B86B-4DBB-969B-967462DB96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BE37-594B-499B-AA74-46E07D0B6A49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49D4-B86B-4DBB-969B-967462DB96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BE37-594B-499B-AA74-46E07D0B6A49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49D4-B86B-4DBB-969B-967462DB96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BE37-594B-499B-AA74-46E07D0B6A49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49D4-B86B-4DBB-969B-967462DB96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BE37-594B-499B-AA74-46E07D0B6A49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49D4-B86B-4DBB-969B-967462DB967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BE37-594B-499B-AA74-46E07D0B6A49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49D4-B86B-4DBB-969B-967462DB96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BE37-594B-499B-AA74-46E07D0B6A49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49D4-B86B-4DBB-969B-967462DB96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BE37-594B-499B-AA74-46E07D0B6A49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49D4-B86B-4DBB-969B-967462DB96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BE37-594B-499B-AA74-46E07D0B6A49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5349D4-B86B-4DBB-969B-967462DB96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BE37-594B-499B-AA74-46E07D0B6A49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49D4-B86B-4DBB-969B-967462DB96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41DBE37-594B-499B-AA74-46E07D0B6A49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F5349D4-B86B-4DBB-969B-967462DB967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346960" y="2526202"/>
            <a:ext cx="3683276" cy="1204306"/>
          </a:xfrm>
        </p:spPr>
        <p:txBody>
          <a:bodyPr/>
          <a:lstStyle/>
          <a:p>
            <a:r>
              <a:rPr lang="en-US" b="1" dirty="0"/>
              <a:t>Histograms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88638"/>
            <a:ext cx="2304256" cy="2295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51211" y="260423"/>
            <a:ext cx="3096344" cy="12926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Medical and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Health Technologies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Laboratory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Department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Subject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: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Biostatistics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Second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grade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58483" y="383534"/>
            <a:ext cx="3141200" cy="10464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Ministry of Higher Education and Scientific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Research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ALMUSTAQBAL UNIVERSITY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19872" y="4149080"/>
            <a:ext cx="48600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defRPr/>
            </a:pPr>
            <a:r>
              <a:rPr lang="en-US" b="1" kern="0" dirty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Dr. </a:t>
            </a:r>
            <a:r>
              <a:rPr lang="en-US" b="1" kern="0" dirty="0" err="1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zaid</a:t>
            </a:r>
            <a:r>
              <a:rPr lang="en-US" b="1" kern="0" dirty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lang="en-US" b="1" kern="0" dirty="0" err="1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Abd</a:t>
            </a:r>
            <a:r>
              <a:rPr lang="en-US" b="1" kern="0" dirty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 Al-</a:t>
            </a:r>
            <a:r>
              <a:rPr lang="en-US" b="1" kern="0" dirty="0" err="1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hadi</a:t>
            </a:r>
            <a:endParaRPr lang="en-US" b="1" kern="0" dirty="0">
              <a:solidFill>
                <a:srgbClr val="000000"/>
              </a:solidFill>
              <a:latin typeface="Arial" panose="020B0604020202020204"/>
              <a:cs typeface="Arial" panose="020B0604020202020204"/>
              <a:sym typeface="Arial" panose="020B0604020202020204"/>
            </a:endParaRPr>
          </a:p>
          <a:p>
            <a:pPr lvl="0" algn="ctr">
              <a:buClr>
                <a:srgbClr val="000000"/>
              </a:buClr>
              <a:defRPr/>
            </a:pPr>
            <a:r>
              <a:rPr lang="en-US" b="1" kern="0" dirty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rPr>
              <a:t>University of Kufa Department of Life Sciences</a:t>
            </a:r>
          </a:p>
        </p:txBody>
      </p:sp>
    </p:spTree>
    <p:extLst>
      <p:ext uri="{BB962C8B-B14F-4D97-AF65-F5344CB8AC3E}">
        <p14:creationId xmlns:p14="http://schemas.microsoft.com/office/powerpoint/2010/main" val="3976695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cap="none" dirty="0">
                <a:solidFill>
                  <a:srgbClr val="FF0000"/>
                </a:solidFill>
                <a:latin typeface="Times New Roman"/>
                <a:ea typeface="Times New Roman"/>
              </a:rPr>
              <a:t>The Pie Charts</a:t>
            </a:r>
            <a:endParaRPr lang="en-GB" dirty="0"/>
          </a:p>
        </p:txBody>
      </p:sp>
      <p:pic>
        <p:nvPicPr>
          <p:cNvPr id="4" name="image14.jpe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03648" y="1100138"/>
            <a:ext cx="6480720" cy="549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80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00628"/>
            <a:ext cx="8640960" cy="3579849"/>
          </a:xfrm>
        </p:spPr>
        <p:txBody>
          <a:bodyPr>
            <a:normAutofit fontScale="25000" lnSpcReduction="20000"/>
          </a:bodyPr>
          <a:lstStyle/>
          <a:p>
            <a:pPr marL="241300" marR="530860" algn="just">
              <a:lnSpc>
                <a:spcPct val="180000"/>
              </a:lnSpc>
              <a:spcBef>
                <a:spcPts val="1295"/>
              </a:spcBef>
              <a:spcAft>
                <a:spcPts val="0"/>
              </a:spcAft>
            </a:pPr>
            <a:r>
              <a:rPr lang="en-US" sz="11200" b="0" dirty="0">
                <a:latin typeface="Times New Roman"/>
                <a:ea typeface="Times New Roman"/>
              </a:rPr>
              <a:t>Frequency information for </a:t>
            </a:r>
            <a:r>
              <a:rPr lang="en-US" sz="11200" b="0" dirty="0">
                <a:solidFill>
                  <a:srgbClr val="FF0000"/>
                </a:solidFill>
                <a:latin typeface="Times New Roman"/>
                <a:ea typeface="Times New Roman"/>
              </a:rPr>
              <a:t>interval-level</a:t>
            </a:r>
            <a:r>
              <a:rPr lang="en-US" sz="11200" b="0" dirty="0">
                <a:latin typeface="Times New Roman"/>
                <a:ea typeface="Times New Roman"/>
              </a:rPr>
              <a:t> and </a:t>
            </a:r>
            <a:r>
              <a:rPr lang="en-US" sz="11200" b="0" dirty="0" smtClean="0">
                <a:solidFill>
                  <a:srgbClr val="FF0000"/>
                </a:solidFill>
                <a:latin typeface="Times New Roman"/>
                <a:ea typeface="Times New Roman"/>
              </a:rPr>
              <a:t>ratio-level </a:t>
            </a:r>
            <a:r>
              <a:rPr lang="en-US" sz="11200" b="0" dirty="0" smtClean="0">
                <a:latin typeface="Times New Roman"/>
                <a:ea typeface="Times New Roman"/>
              </a:rPr>
              <a:t>data </a:t>
            </a:r>
            <a:r>
              <a:rPr lang="en-US" sz="11200" b="0" dirty="0">
                <a:latin typeface="Times New Roman"/>
                <a:ea typeface="Times New Roman"/>
              </a:rPr>
              <a:t>can be displayed in a</a:t>
            </a:r>
            <a:r>
              <a:rPr lang="en-US" sz="11200" b="0" spc="5" dirty="0">
                <a:latin typeface="Times New Roman"/>
                <a:ea typeface="Times New Roman"/>
              </a:rPr>
              <a:t> </a:t>
            </a:r>
            <a:r>
              <a:rPr lang="en-US" sz="11200" b="0" dirty="0">
                <a:latin typeface="Times New Roman"/>
                <a:ea typeface="Times New Roman"/>
              </a:rPr>
              <a:t>histogram, which is a graphic display similar to a bar graph. In a histogram, however,</a:t>
            </a:r>
            <a:r>
              <a:rPr lang="en-US" sz="11200" b="0" spc="-335" dirty="0">
                <a:latin typeface="Times New Roman"/>
                <a:ea typeface="Times New Roman"/>
              </a:rPr>
              <a:t> </a:t>
            </a:r>
            <a:r>
              <a:rPr lang="en-US" sz="11200" b="0" dirty="0">
                <a:latin typeface="Times New Roman"/>
                <a:ea typeface="Times New Roman"/>
              </a:rPr>
              <a:t>the </a:t>
            </a:r>
            <a:r>
              <a:rPr lang="en-US" sz="11200" b="0" u="sng" dirty="0">
                <a:latin typeface="Times New Roman"/>
                <a:ea typeface="Times New Roman"/>
              </a:rPr>
              <a:t>bars touch one another</a:t>
            </a:r>
            <a:r>
              <a:rPr lang="en-US" sz="11200" b="0" dirty="0">
                <a:latin typeface="Times New Roman"/>
                <a:ea typeface="Times New Roman"/>
              </a:rPr>
              <a:t> because adjacent values are not distinct categories, but</a:t>
            </a:r>
            <a:r>
              <a:rPr lang="en-US" sz="11200" b="0" spc="5" dirty="0">
                <a:latin typeface="Times New Roman"/>
                <a:ea typeface="Times New Roman"/>
              </a:rPr>
              <a:t> </a:t>
            </a:r>
            <a:r>
              <a:rPr lang="en-US" sz="11200" b="0" dirty="0">
                <a:latin typeface="Times New Roman"/>
                <a:ea typeface="Times New Roman"/>
              </a:rPr>
              <a:t>rather</a:t>
            </a:r>
            <a:r>
              <a:rPr lang="en-US" sz="11200" b="0" spc="-5" dirty="0">
                <a:latin typeface="Times New Roman"/>
                <a:ea typeface="Times New Roman"/>
              </a:rPr>
              <a:t> </a:t>
            </a:r>
            <a:r>
              <a:rPr lang="en-US" sz="11200" b="0" dirty="0">
                <a:latin typeface="Times New Roman"/>
                <a:ea typeface="Times New Roman"/>
              </a:rPr>
              <a:t>contiguous</a:t>
            </a:r>
            <a:r>
              <a:rPr lang="en-US" sz="11200" b="0" spc="5" dirty="0">
                <a:latin typeface="Times New Roman"/>
                <a:ea typeface="Times New Roman"/>
              </a:rPr>
              <a:t> </a:t>
            </a:r>
            <a:r>
              <a:rPr lang="en-US" sz="11200" b="0" dirty="0">
                <a:latin typeface="Times New Roman"/>
                <a:ea typeface="Times New Roman"/>
              </a:rPr>
              <a:t>scores on</a:t>
            </a:r>
            <a:r>
              <a:rPr lang="en-US" sz="11200" b="0" spc="5" dirty="0">
                <a:latin typeface="Times New Roman"/>
                <a:ea typeface="Times New Roman"/>
              </a:rPr>
              <a:t> </a:t>
            </a:r>
            <a:r>
              <a:rPr lang="en-US" sz="11200" b="0" dirty="0">
                <a:latin typeface="Times New Roman"/>
                <a:ea typeface="Times New Roman"/>
              </a:rPr>
              <a:t>an</a:t>
            </a:r>
            <a:r>
              <a:rPr lang="en-US" sz="11200" b="0" spc="5" dirty="0">
                <a:latin typeface="Times New Roman"/>
                <a:ea typeface="Times New Roman"/>
              </a:rPr>
              <a:t> </a:t>
            </a:r>
            <a:r>
              <a:rPr lang="en-US" sz="11200" b="0" dirty="0">
                <a:latin typeface="Times New Roman"/>
                <a:ea typeface="Times New Roman"/>
              </a:rPr>
              <a:t>ordered</a:t>
            </a:r>
            <a:r>
              <a:rPr lang="en-US" sz="11200" b="0" spc="-15" dirty="0">
                <a:latin typeface="Times New Roman"/>
                <a:ea typeface="Times New Roman"/>
              </a:rPr>
              <a:t> </a:t>
            </a:r>
            <a:r>
              <a:rPr lang="en-US" sz="11200" b="0" dirty="0">
                <a:latin typeface="Times New Roman"/>
                <a:ea typeface="Times New Roman"/>
              </a:rPr>
              <a:t>dimension.</a:t>
            </a:r>
            <a:endParaRPr lang="en-GB" sz="11200" b="0" dirty="0">
              <a:latin typeface="Times New Roman"/>
              <a:ea typeface="Times New Roman"/>
            </a:endParaRPr>
          </a:p>
          <a:p>
            <a:pPr algn="just"/>
            <a:endParaRPr lang="en-GB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520940" cy="54864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</a:rPr>
              <a:t>Histograms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3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08912" cy="548640"/>
          </a:xfrm>
        </p:spPr>
        <p:txBody>
          <a:bodyPr/>
          <a:lstStyle/>
          <a:p>
            <a:pPr marL="469900">
              <a:spcBef>
                <a:spcPts val="1145"/>
              </a:spcBef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Example</a:t>
            </a:r>
            <a:r>
              <a:rPr lang="en-US" b="1" spc="-20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8</a:t>
            </a:r>
            <a:r>
              <a:rPr lang="en-GB" b="1" dirty="0">
                <a:latin typeface="Times New Roman"/>
                <a:ea typeface="Times New Roman"/>
              </a:rPr>
              <a:t/>
            </a:r>
            <a:br>
              <a:rPr lang="en-GB" b="1" dirty="0">
                <a:latin typeface="Times New Roman"/>
                <a:ea typeface="Times New Roman"/>
              </a:rPr>
            </a:br>
            <a:r>
              <a:rPr lang="en-US" sz="3200" b="1" dirty="0">
                <a:latin typeface="Times New Roman"/>
                <a:ea typeface="Times New Roman"/>
              </a:rPr>
              <a:t> </a:t>
            </a:r>
            <a:r>
              <a:rPr lang="en-GB" dirty="0">
                <a:latin typeface="Times New Roman"/>
                <a:ea typeface="Times New Roman"/>
              </a:rPr>
              <a:t/>
            </a:r>
            <a:br>
              <a:rPr lang="en-GB" dirty="0">
                <a:latin typeface="Times New Roman"/>
                <a:ea typeface="Times New Roman"/>
              </a:rPr>
            </a:br>
            <a:r>
              <a:rPr lang="en-US" sz="2000" b="1" cap="none" dirty="0" smtClean="0">
                <a:latin typeface="Times New Roman"/>
                <a:ea typeface="Times New Roman"/>
              </a:rPr>
              <a:t>Construct A Histogram Graph For The Data In Example (Heart Rate Data) And Display</a:t>
            </a:r>
            <a:r>
              <a:rPr lang="en-US" sz="2000" b="1" cap="none" spc="-335" dirty="0" smtClean="0">
                <a:latin typeface="Times New Roman"/>
                <a:ea typeface="Times New Roman"/>
              </a:rPr>
              <a:t> </a:t>
            </a:r>
            <a:r>
              <a:rPr lang="en-US" sz="2000" b="1" cap="none" dirty="0" smtClean="0">
                <a:latin typeface="Times New Roman"/>
                <a:ea typeface="Times New Roman"/>
              </a:rPr>
              <a:t>The</a:t>
            </a:r>
            <a:r>
              <a:rPr lang="en-US" sz="2000" b="1" cap="none" spc="-20" dirty="0" smtClean="0">
                <a:latin typeface="Times New Roman"/>
                <a:ea typeface="Times New Roman"/>
              </a:rPr>
              <a:t> </a:t>
            </a:r>
            <a:r>
              <a:rPr lang="en-US" sz="2000" b="1" cap="none" dirty="0" smtClean="0">
                <a:latin typeface="Times New Roman"/>
                <a:ea typeface="Times New Roman"/>
              </a:rPr>
              <a:t>Normal</a:t>
            </a:r>
            <a:r>
              <a:rPr lang="en-US" sz="2000" b="1" cap="none" spc="5" dirty="0" smtClean="0">
                <a:latin typeface="Times New Roman"/>
                <a:ea typeface="Times New Roman"/>
              </a:rPr>
              <a:t> </a:t>
            </a:r>
            <a:r>
              <a:rPr lang="en-US" sz="2000" b="1" cap="none" dirty="0" smtClean="0">
                <a:latin typeface="Times New Roman"/>
                <a:ea typeface="Times New Roman"/>
              </a:rPr>
              <a:t>Curve</a:t>
            </a:r>
            <a:r>
              <a:rPr lang="en-US" sz="2000" cap="none" dirty="0" smtClean="0">
                <a:latin typeface="Times New Roman"/>
                <a:ea typeface="Times New Roman"/>
              </a:rPr>
              <a:t>.</a:t>
            </a:r>
            <a:r>
              <a:rPr lang="en-GB" sz="2000" cap="none" dirty="0" smtClean="0">
                <a:latin typeface="Times New Roman"/>
                <a:ea typeface="Times New Roman"/>
              </a:rPr>
              <a:t/>
            </a:r>
            <a:br>
              <a:rPr lang="en-GB" sz="2000" cap="none" dirty="0" smtClean="0">
                <a:latin typeface="Times New Roman"/>
                <a:ea typeface="Times New Roman"/>
              </a:rPr>
            </a:b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35220"/>
            <a:ext cx="6264695" cy="4490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101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412776"/>
            <a:ext cx="7520940" cy="548640"/>
          </a:xfrm>
        </p:spPr>
        <p:txBody>
          <a:bodyPr/>
          <a:lstStyle/>
          <a:p>
            <a:pPr marL="241300" algn="ctr">
              <a:spcBef>
                <a:spcPts val="305"/>
              </a:spcBef>
              <a:spcAft>
                <a:spcPts val="0"/>
              </a:spcAft>
            </a:pPr>
            <a:r>
              <a:rPr lang="en-US" sz="3600" b="1" cap="none" dirty="0" smtClean="0">
                <a:solidFill>
                  <a:srgbClr val="FF0000"/>
                </a:solidFill>
                <a:latin typeface="Times New Roman"/>
                <a:ea typeface="Times New Roman"/>
              </a:rPr>
              <a:t>The</a:t>
            </a:r>
            <a:r>
              <a:rPr lang="en-US" sz="3600" b="1" cap="none" spc="-5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cap="none" dirty="0" smtClean="0">
                <a:solidFill>
                  <a:srgbClr val="FF0000"/>
                </a:solidFill>
                <a:latin typeface="Times New Roman"/>
                <a:ea typeface="Times New Roman"/>
              </a:rPr>
              <a:t>Curve</a:t>
            </a:r>
            <a:r>
              <a:rPr lang="en-US" sz="3600" b="1" cap="none" spc="-5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cap="none" dirty="0" smtClean="0">
                <a:solidFill>
                  <a:srgbClr val="FF0000"/>
                </a:solidFill>
                <a:latin typeface="Times New Roman"/>
                <a:ea typeface="Times New Roman"/>
              </a:rPr>
              <a:t>Graphs</a:t>
            </a:r>
            <a:r>
              <a:rPr lang="en-GB" sz="3600" b="1" dirty="0">
                <a:latin typeface="Times New Roman"/>
                <a:ea typeface="Times New Roman"/>
              </a:rPr>
              <a:t/>
            </a:r>
            <a:br>
              <a:rPr lang="en-GB" sz="3600" b="1" dirty="0">
                <a:latin typeface="Times New Roman"/>
                <a:ea typeface="Times New Roman"/>
              </a:rPr>
            </a:br>
            <a:r>
              <a:rPr lang="en-US" sz="2400" b="1" cap="none" dirty="0" smtClean="0">
                <a:latin typeface="Times New Roman"/>
                <a:ea typeface="Times New Roman"/>
              </a:rPr>
              <a:t>it</a:t>
            </a:r>
            <a:r>
              <a:rPr lang="en-US" sz="2400" b="1" cap="none" spc="-5" dirty="0" smtClean="0">
                <a:latin typeface="Times New Roman"/>
                <a:ea typeface="Times New Roman"/>
              </a:rPr>
              <a:t> </a:t>
            </a:r>
            <a:r>
              <a:rPr lang="en-US" sz="2400" b="1" cap="none" dirty="0" smtClean="0">
                <a:latin typeface="Times New Roman"/>
                <a:ea typeface="Times New Roman"/>
              </a:rPr>
              <a:t>is</a:t>
            </a:r>
            <a:r>
              <a:rPr lang="en-US" sz="2400" b="1" cap="none" spc="-5" dirty="0" smtClean="0">
                <a:latin typeface="Times New Roman"/>
                <a:ea typeface="Times New Roman"/>
              </a:rPr>
              <a:t> </a:t>
            </a:r>
            <a:r>
              <a:rPr lang="en-US" sz="2400" b="1" cap="none" dirty="0" smtClean="0">
                <a:latin typeface="Times New Roman"/>
                <a:ea typeface="Times New Roman"/>
              </a:rPr>
              <a:t>used to</a:t>
            </a:r>
            <a:r>
              <a:rPr lang="en-US" sz="2400" b="1" cap="none" spc="-5" dirty="0" smtClean="0">
                <a:latin typeface="Times New Roman"/>
                <a:ea typeface="Times New Roman"/>
              </a:rPr>
              <a:t> </a:t>
            </a:r>
            <a:r>
              <a:rPr lang="en-US" sz="2400" b="1" cap="none" dirty="0" smtClean="0">
                <a:latin typeface="Times New Roman"/>
                <a:ea typeface="Times New Roman"/>
              </a:rPr>
              <a:t>clarify</a:t>
            </a:r>
            <a:r>
              <a:rPr lang="en-US" sz="2400" b="1" cap="none" spc="-20" dirty="0" smtClean="0">
                <a:latin typeface="Times New Roman"/>
                <a:ea typeface="Times New Roman"/>
              </a:rPr>
              <a:t> </a:t>
            </a:r>
            <a:r>
              <a:rPr lang="en-US" sz="2400" b="1" cap="none" dirty="0" smtClean="0">
                <a:latin typeface="Times New Roman"/>
                <a:ea typeface="Times New Roman"/>
              </a:rPr>
              <a:t>the</a:t>
            </a:r>
            <a:r>
              <a:rPr lang="en-US" sz="2400" b="1" cap="none" spc="-10" dirty="0" smtClean="0">
                <a:latin typeface="Times New Roman"/>
                <a:ea typeface="Times New Roman"/>
              </a:rPr>
              <a:t> </a:t>
            </a:r>
            <a:r>
              <a:rPr lang="en-US" sz="2400" b="1" cap="none" dirty="0" smtClean="0">
                <a:latin typeface="Times New Roman"/>
                <a:ea typeface="Times New Roman"/>
              </a:rPr>
              <a:t>general</a:t>
            </a:r>
            <a:r>
              <a:rPr lang="en-US" sz="2400" b="1" cap="none" spc="-5" dirty="0" smtClean="0">
                <a:latin typeface="Times New Roman"/>
                <a:ea typeface="Times New Roman"/>
              </a:rPr>
              <a:t> </a:t>
            </a:r>
            <a:r>
              <a:rPr lang="en-US" sz="2400" b="1" cap="none" dirty="0" smtClean="0">
                <a:latin typeface="Times New Roman"/>
                <a:ea typeface="Times New Roman"/>
              </a:rPr>
              <a:t>trend of</a:t>
            </a:r>
            <a:r>
              <a:rPr lang="en-US" sz="2400" b="1" cap="none" spc="-25" dirty="0" smtClean="0">
                <a:latin typeface="Times New Roman"/>
                <a:ea typeface="Times New Roman"/>
              </a:rPr>
              <a:t> </a:t>
            </a:r>
            <a:r>
              <a:rPr lang="en-US" sz="2400" b="1" cap="none" dirty="0" smtClean="0">
                <a:latin typeface="Times New Roman"/>
                <a:ea typeface="Times New Roman"/>
              </a:rPr>
              <a:t>one</a:t>
            </a:r>
            <a:r>
              <a:rPr lang="en-US" sz="2400" b="1" cap="none" spc="-20" dirty="0" smtClean="0">
                <a:latin typeface="Times New Roman"/>
                <a:ea typeface="Times New Roman"/>
              </a:rPr>
              <a:t> </a:t>
            </a:r>
            <a:r>
              <a:rPr lang="en-US" sz="2400" b="1" cap="none" dirty="0" smtClean="0">
                <a:latin typeface="Times New Roman"/>
                <a:ea typeface="Times New Roman"/>
              </a:rPr>
              <a:t>or</a:t>
            </a:r>
            <a:r>
              <a:rPr lang="en-US" sz="2400" b="1" cap="none" spc="-10" dirty="0" smtClean="0">
                <a:latin typeface="Times New Roman"/>
                <a:ea typeface="Times New Roman"/>
              </a:rPr>
              <a:t> </a:t>
            </a:r>
            <a:r>
              <a:rPr lang="en-US" sz="2400" b="1" cap="none" dirty="0" smtClean="0">
                <a:latin typeface="Times New Roman"/>
                <a:ea typeface="Times New Roman"/>
              </a:rPr>
              <a:t>more</a:t>
            </a:r>
            <a:r>
              <a:rPr lang="en-US" sz="2400" b="1" cap="none" spc="-5" dirty="0" smtClean="0">
                <a:latin typeface="Times New Roman"/>
                <a:ea typeface="Times New Roman"/>
              </a:rPr>
              <a:t> </a:t>
            </a:r>
            <a:r>
              <a:rPr lang="en-US" sz="2400" b="1" cap="none" dirty="0" smtClean="0">
                <a:latin typeface="Times New Roman"/>
                <a:ea typeface="Times New Roman"/>
              </a:rPr>
              <a:t>phenomena</a:t>
            </a:r>
            <a:r>
              <a:rPr lang="en-US" sz="2400" b="1" cap="none" spc="-25" dirty="0" smtClean="0">
                <a:latin typeface="Times New Roman"/>
                <a:ea typeface="Times New Roman"/>
              </a:rPr>
              <a:t> </a:t>
            </a:r>
            <a:r>
              <a:rPr lang="en-US" sz="2400" b="1" cap="none" dirty="0" smtClean="0">
                <a:latin typeface="Times New Roman"/>
                <a:ea typeface="Times New Roman"/>
              </a:rPr>
              <a:t>during a</a:t>
            </a:r>
            <a:r>
              <a:rPr lang="en-US" sz="2400" b="1" cap="none" spc="-30" dirty="0" smtClean="0">
                <a:latin typeface="Times New Roman"/>
                <a:ea typeface="Times New Roman"/>
              </a:rPr>
              <a:t> </a:t>
            </a:r>
            <a:r>
              <a:rPr lang="en-US" sz="2400" b="1" cap="none" dirty="0" smtClean="0">
                <a:latin typeface="Times New Roman"/>
                <a:ea typeface="Times New Roman"/>
              </a:rPr>
              <a:t>specific</a:t>
            </a:r>
            <a:r>
              <a:rPr lang="en-US" sz="2400" b="1" cap="none" spc="-335" dirty="0" smtClean="0">
                <a:latin typeface="Times New Roman"/>
                <a:ea typeface="Times New Roman"/>
              </a:rPr>
              <a:t> </a:t>
            </a:r>
            <a:r>
              <a:rPr lang="en-US" sz="2400" b="1" cap="none" dirty="0" smtClean="0">
                <a:latin typeface="Times New Roman"/>
                <a:ea typeface="Times New Roman"/>
              </a:rPr>
              <a:t>period</a:t>
            </a:r>
            <a:r>
              <a:rPr lang="en-US" sz="3200" cap="none" dirty="0" smtClean="0">
                <a:latin typeface="Times New Roman"/>
                <a:ea typeface="Times New Roman"/>
              </a:rPr>
              <a:t>.</a:t>
            </a:r>
            <a:r>
              <a:rPr lang="en-GB" sz="3200" cap="none" dirty="0" smtClean="0">
                <a:latin typeface="Times New Roman"/>
                <a:ea typeface="Times New Roman"/>
              </a:rPr>
              <a:t/>
            </a:r>
            <a:br>
              <a:rPr lang="en-GB" sz="3200" cap="none" dirty="0" smtClean="0">
                <a:latin typeface="Times New Roman"/>
                <a:ea typeface="Times New Roman"/>
              </a:rPr>
            </a:br>
            <a:endParaRPr lang="en-GB" sz="32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520940" cy="2475613"/>
          </a:xfrm>
        </p:spPr>
        <p:txBody>
          <a:bodyPr/>
          <a:lstStyle/>
          <a:p>
            <a:pPr lvl="0">
              <a:buSzPts val="1400"/>
              <a:buFont typeface="Times New Roman"/>
              <a:buAutoNum type="arabicPeriod"/>
              <a:tabLst>
                <a:tab pos="699135" algn="l"/>
              </a:tabLst>
            </a:pPr>
            <a:r>
              <a:rPr lang="en-US" sz="2400" dirty="0">
                <a:latin typeface="Times New Roman"/>
                <a:ea typeface="Times New Roman"/>
              </a:rPr>
              <a:t>Display</a:t>
            </a:r>
            <a:r>
              <a:rPr lang="en-US" sz="2400" spc="-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the</a:t>
            </a:r>
            <a:r>
              <a:rPr lang="en-US" sz="2400" spc="-1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number</a:t>
            </a:r>
            <a:r>
              <a:rPr lang="en-US" sz="2400" spc="-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of</a:t>
            </a:r>
            <a:r>
              <a:rPr lang="en-US" sz="2400" spc="-10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males</a:t>
            </a:r>
            <a:r>
              <a:rPr lang="en-US" sz="2400" spc="-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data</a:t>
            </a:r>
            <a:r>
              <a:rPr lang="en-US" sz="2400" spc="-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from</a:t>
            </a:r>
            <a:r>
              <a:rPr lang="en-US" sz="2400" spc="-25" dirty="0">
                <a:latin typeface="Times New Roman"/>
                <a:ea typeface="Times New Roman"/>
              </a:rPr>
              <a:t> </a:t>
            </a:r>
            <a:r>
              <a:rPr lang="en-US" sz="2400" spc="-25" dirty="0" smtClean="0">
                <a:latin typeface="Times New Roman"/>
                <a:ea typeface="Times New Roman"/>
              </a:rPr>
              <a:t>previous </a:t>
            </a:r>
            <a:r>
              <a:rPr lang="en-US" sz="2400" dirty="0" smtClean="0">
                <a:latin typeface="Times New Roman"/>
                <a:ea typeface="Times New Roman"/>
              </a:rPr>
              <a:t>Example</a:t>
            </a:r>
            <a:r>
              <a:rPr lang="en-US" sz="2400" spc="-10" dirty="0" smtClean="0">
                <a:latin typeface="Times New Roman"/>
                <a:ea typeface="Times New Roman"/>
              </a:rPr>
              <a:t> </a:t>
            </a:r>
            <a:r>
              <a:rPr lang="en-US" sz="2400" dirty="0" smtClean="0">
                <a:latin typeface="Times New Roman"/>
                <a:ea typeface="Times New Roman"/>
              </a:rPr>
              <a:t>using</a:t>
            </a:r>
            <a:r>
              <a:rPr lang="en-US" sz="2400" spc="-5" dirty="0" smtClean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a</a:t>
            </a:r>
            <a:r>
              <a:rPr lang="en-US" sz="2400" spc="-1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simple</a:t>
            </a:r>
            <a:r>
              <a:rPr lang="en-US" sz="2400" spc="-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curve</a:t>
            </a:r>
            <a:r>
              <a:rPr lang="en-US" sz="2400" spc="-10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graph</a:t>
            </a:r>
            <a:r>
              <a:rPr lang="en-US" sz="2400" dirty="0" smtClean="0">
                <a:latin typeface="Times New Roman"/>
                <a:ea typeface="Times New Roman"/>
              </a:rPr>
              <a:t>.</a:t>
            </a:r>
          </a:p>
          <a:p>
            <a:pPr lvl="0">
              <a:buSzPts val="1400"/>
              <a:buFont typeface="Times New Roman"/>
              <a:buAutoNum type="arabicPeriod"/>
              <a:tabLst>
                <a:tab pos="699135" algn="l"/>
              </a:tabLst>
            </a:pPr>
            <a:endParaRPr lang="en-GB" sz="1800" dirty="0">
              <a:latin typeface="Times New Roman"/>
              <a:ea typeface="Times New Roman"/>
            </a:endParaRPr>
          </a:p>
          <a:p>
            <a:pPr lvl="0">
              <a:buSzPts val="1400"/>
              <a:buFont typeface="Times New Roman"/>
              <a:buAutoNum type="arabicPeriod"/>
              <a:tabLst>
                <a:tab pos="699135" algn="l"/>
              </a:tabLst>
            </a:pPr>
            <a:r>
              <a:rPr lang="en-US" sz="2400" dirty="0">
                <a:latin typeface="Times New Roman"/>
                <a:ea typeface="Times New Roman"/>
              </a:rPr>
              <a:t>Display</a:t>
            </a:r>
            <a:r>
              <a:rPr lang="en-US" sz="2400" spc="-10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the</a:t>
            </a:r>
            <a:r>
              <a:rPr lang="en-US" sz="2400" spc="-1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data</a:t>
            </a:r>
            <a:r>
              <a:rPr lang="en-US" sz="2400" spc="-10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from</a:t>
            </a:r>
            <a:r>
              <a:rPr lang="en-US" sz="2400" spc="-2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Example</a:t>
            </a:r>
            <a:r>
              <a:rPr lang="en-US" sz="2400" spc="-2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6</a:t>
            </a:r>
            <a:r>
              <a:rPr lang="en-US" sz="2400" spc="-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using</a:t>
            </a:r>
            <a:r>
              <a:rPr lang="en-US" sz="2400" spc="-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a</a:t>
            </a:r>
            <a:r>
              <a:rPr lang="en-US" sz="2400" spc="-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multiple</a:t>
            </a:r>
            <a:r>
              <a:rPr lang="en-US" sz="2400" spc="-15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curve</a:t>
            </a:r>
            <a:r>
              <a:rPr lang="en-US" sz="2400" spc="-10" dirty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graph.</a:t>
            </a:r>
            <a:endParaRPr lang="en-GB" sz="1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latin typeface="Times New Roman"/>
                <a:ea typeface="Times New Roman"/>
              </a:rPr>
              <a:t> </a:t>
            </a:r>
            <a:endParaRPr lang="en-GB" sz="2400" dirty="0">
              <a:latin typeface="Times New Roman"/>
              <a:ea typeface="Times New Roman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45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Simple curve graph</a:t>
            </a:r>
            <a:endParaRPr lang="en-GB" dirty="0"/>
          </a:p>
        </p:txBody>
      </p:sp>
      <p:pic>
        <p:nvPicPr>
          <p:cNvPr id="4" name="image11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5656" y="1268760"/>
            <a:ext cx="6408712" cy="5209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64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none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M</a:t>
            </a:r>
            <a:r>
              <a:rPr lang="en-US" b="1" cap="none" dirty="0" smtClean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ultiple</a:t>
            </a:r>
            <a:r>
              <a:rPr lang="en-US" b="1" cap="none" spc="-15" dirty="0" smtClean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 </a:t>
            </a:r>
            <a:r>
              <a:rPr lang="en-US" b="1" cap="none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curve</a:t>
            </a:r>
            <a:r>
              <a:rPr lang="en-US" b="1" cap="none" spc="-1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 </a:t>
            </a:r>
            <a:r>
              <a:rPr lang="en-US" b="1" cap="none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graph.</a:t>
            </a:r>
            <a:endParaRPr lang="en-GB" sz="3200" dirty="0"/>
          </a:p>
        </p:txBody>
      </p:sp>
      <p:pic>
        <p:nvPicPr>
          <p:cNvPr id="4" name="image12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5656" y="1100138"/>
            <a:ext cx="6336704" cy="54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7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520940" cy="548640"/>
          </a:xfrm>
        </p:spPr>
        <p:txBody>
          <a:bodyPr/>
          <a:lstStyle/>
          <a:p>
            <a:pPr marL="241300" algn="ctr">
              <a:spcBef>
                <a:spcPts val="305"/>
              </a:spcBef>
              <a:spcAft>
                <a:spcPts val="0"/>
              </a:spcAft>
            </a:pPr>
            <a:r>
              <a:rPr lang="en-US" sz="3200" b="1" cap="none" dirty="0" smtClean="0">
                <a:solidFill>
                  <a:srgbClr val="FF0000"/>
                </a:solidFill>
                <a:latin typeface="Times New Roman"/>
                <a:ea typeface="Times New Roman"/>
              </a:rPr>
              <a:t>The Pie Charts</a:t>
            </a:r>
            <a:r>
              <a:rPr lang="en-GB" b="1" dirty="0">
                <a:latin typeface="Times New Roman"/>
                <a:ea typeface="Times New Roman"/>
              </a:rPr>
              <a:t/>
            </a:r>
            <a:br>
              <a:rPr lang="en-GB" b="1" dirty="0">
                <a:latin typeface="Times New Roman"/>
                <a:ea typeface="Times New Roman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00628"/>
            <a:ext cx="8424936" cy="3912548"/>
          </a:xfrm>
        </p:spPr>
        <p:txBody>
          <a:bodyPr>
            <a:normAutofit/>
          </a:bodyPr>
          <a:lstStyle/>
          <a:p>
            <a:pPr algn="just"/>
            <a:r>
              <a:rPr lang="en-GB" sz="3600" b="0" dirty="0">
                <a:latin typeface="Times New Roman" pitchFamily="18" charset="0"/>
                <a:cs typeface="Times New Roman" pitchFamily="18" charset="0"/>
              </a:rPr>
              <a:t>The pie chart (sometimes called a </a:t>
            </a:r>
            <a:r>
              <a:rPr lang="en-GB" sz="36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circle graph</a:t>
            </a:r>
            <a:r>
              <a:rPr lang="en-GB" sz="3600" b="0" dirty="0">
                <a:latin typeface="Times New Roman" pitchFamily="18" charset="0"/>
                <a:cs typeface="Times New Roman" pitchFamily="18" charset="0"/>
              </a:rPr>
              <a:t>) is a circle divided into pie-shaped wedges corresponding to the </a:t>
            </a:r>
            <a:r>
              <a:rPr lang="en-GB" sz="3600" b="0" dirty="0" smtClean="0">
                <a:latin typeface="Times New Roman" pitchFamily="18" charset="0"/>
                <a:cs typeface="Times New Roman" pitchFamily="18" charset="0"/>
              </a:rPr>
              <a:t>percentages</a:t>
            </a:r>
          </a:p>
          <a:p>
            <a:r>
              <a:rPr lang="en-US" sz="30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angle of a pie </a:t>
            </a:r>
            <a:r>
              <a:rPr lang="en-US" sz="3000" b="0" dirty="0">
                <a:latin typeface="Times New Roman" pitchFamily="18" charset="0"/>
                <a:cs typeface="Times New Roman" pitchFamily="18" charset="0"/>
              </a:rPr>
              <a:t>= </a:t>
            </a:r>
            <a:endParaRPr lang="en-US" sz="30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b="0" dirty="0">
                <a:latin typeface="Times New Roman" pitchFamily="18" charset="0"/>
                <a:cs typeface="Times New Roman" pitchFamily="18" charset="0"/>
              </a:rPr>
              <a:t>frequency percentage of the pie × 360.</a:t>
            </a:r>
            <a:endParaRPr lang="en-GB" sz="3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3000" b="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GB" sz="3000" b="0" dirty="0">
                <a:latin typeface="Times New Roman" pitchFamily="18" charset="0"/>
                <a:cs typeface="Times New Roman" pitchFamily="18" charset="0"/>
              </a:rPr>
              <a:t>example, the angle of pie for married patients =</a:t>
            </a:r>
            <a:r>
              <a:rPr lang="en-GB" sz="3000" b="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b="0" u="sng" dirty="0" smtClean="0">
                <a:latin typeface="Times New Roman" pitchFamily="18" charset="0"/>
                <a:cs typeface="Times New Roman" pitchFamily="18" charset="0"/>
              </a:rPr>
              <a:t>40/</a:t>
            </a:r>
            <a:r>
              <a:rPr lang="en-GB" sz="3000" b="0" dirty="0" smtClean="0">
                <a:latin typeface="Times New Roman" pitchFamily="18" charset="0"/>
                <a:cs typeface="Times New Roman" pitchFamily="18" charset="0"/>
              </a:rPr>
              <a:t>100  </a:t>
            </a:r>
            <a:r>
              <a:rPr lang="en-GB" sz="3000" b="0" dirty="0">
                <a:latin typeface="Times New Roman" pitchFamily="18" charset="0"/>
                <a:cs typeface="Times New Roman" pitchFamily="18" charset="0"/>
              </a:rPr>
              <a:t>× 360 = 144.</a:t>
            </a:r>
          </a:p>
        </p:txBody>
      </p:sp>
    </p:spTree>
    <p:extLst>
      <p:ext uri="{BB962C8B-B14F-4D97-AF65-F5344CB8AC3E}">
        <p14:creationId xmlns:p14="http://schemas.microsoft.com/office/powerpoint/2010/main" val="61950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cap="none" dirty="0">
                <a:solidFill>
                  <a:srgbClr val="FF0000"/>
                </a:solidFill>
                <a:latin typeface="Times New Roman"/>
                <a:ea typeface="Times New Roman"/>
              </a:rPr>
              <a:t>The Pie Charts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102882"/>
              </p:ext>
            </p:extLst>
          </p:nvPr>
        </p:nvGraphicFramePr>
        <p:xfrm>
          <a:off x="971600" y="1340768"/>
          <a:ext cx="7560839" cy="36501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71391"/>
                <a:gridCol w="1317990"/>
                <a:gridCol w="1282289"/>
                <a:gridCol w="1132539"/>
                <a:gridCol w="1535175"/>
                <a:gridCol w="1621455"/>
              </a:tblGrid>
              <a:tr h="99799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14160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Frequency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17145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Percent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15811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Valid</a:t>
                      </a:r>
                      <a:r>
                        <a:rPr lang="en-US" sz="1800" spc="-10">
                          <a:effectLst/>
                          <a:latin typeface="Arial M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Percent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5755" marR="197485" indent="-9017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Cumulative</a:t>
                      </a:r>
                      <a:r>
                        <a:rPr lang="en-US" sz="1800" spc="-240">
                          <a:effectLst/>
                          <a:latin typeface="Arial M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Percent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040">
                <a:tc>
                  <a:txBody>
                    <a:bodyPr/>
                    <a:lstStyle/>
                    <a:p>
                      <a:pPr marL="47625">
                        <a:lnSpc>
                          <a:spcPct val="115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Valid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15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Married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" algn="r">
                        <a:lnSpc>
                          <a:spcPct val="115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12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15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40.0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15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40.0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" algn="r">
                        <a:lnSpc>
                          <a:spcPct val="115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40.0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20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Single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6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 MT"/>
                          <a:ea typeface="Times New Roman"/>
                          <a:cs typeface="Arial"/>
                        </a:rPr>
                        <a:t>20.0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20.0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" algn="r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60.0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0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Divorced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8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 MT"/>
                          <a:ea typeface="Times New Roman"/>
                          <a:cs typeface="Arial"/>
                        </a:rPr>
                        <a:t>26.7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26.7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" algn="r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86.7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0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Widowed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4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13.3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13.3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100.0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4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ts val="93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Total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 algn="r">
                        <a:lnSpc>
                          <a:spcPts val="93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30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93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100.0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ts val="93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 MT"/>
                          <a:ea typeface="Times New Roman"/>
                          <a:cs typeface="Arial"/>
                        </a:rPr>
                        <a:t>100.0</a:t>
                      </a:r>
                      <a:endParaRPr lang="en-GB" sz="2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61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cap="none" dirty="0">
                <a:solidFill>
                  <a:srgbClr val="FF0000"/>
                </a:solidFill>
                <a:latin typeface="Times New Roman"/>
                <a:ea typeface="Times New Roman"/>
              </a:rPr>
              <a:t>The Pie Charts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96751"/>
            <a:ext cx="5544616" cy="5095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086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35</TotalTime>
  <Words>218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Angles</vt:lpstr>
      <vt:lpstr>Histograms </vt:lpstr>
      <vt:lpstr>Histograms </vt:lpstr>
      <vt:lpstr>Example 8   Construct A Histogram Graph For The Data In Example (Heart Rate Data) And Display The Normal Curve. </vt:lpstr>
      <vt:lpstr>The Curve Graphs it is used to clarify the general trend of one or more phenomena during a specific period. </vt:lpstr>
      <vt:lpstr>Simple curve graph</vt:lpstr>
      <vt:lpstr>Multiple curve graph.</vt:lpstr>
      <vt:lpstr>The Pie Charts </vt:lpstr>
      <vt:lpstr>The Pie Charts</vt:lpstr>
      <vt:lpstr>The Pie Charts</vt:lpstr>
      <vt:lpstr>The Pie Charts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Histograms </dc:title>
  <dc:creator>Maher</dc:creator>
  <cp:lastModifiedBy>Maher</cp:lastModifiedBy>
  <cp:revision>17</cp:revision>
  <dcterms:created xsi:type="dcterms:W3CDTF">2024-04-12T10:18:38Z</dcterms:created>
  <dcterms:modified xsi:type="dcterms:W3CDTF">2024-04-14T09:58:26Z</dcterms:modified>
</cp:coreProperties>
</file>