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8"/>
  </p:notesMasterIdLst>
  <p:sldIdLst>
    <p:sldId id="326" r:id="rId2"/>
    <p:sldId id="327" r:id="rId3"/>
    <p:sldId id="329" r:id="rId4"/>
    <p:sldId id="330" r:id="rId5"/>
    <p:sldId id="331" r:id="rId6"/>
    <p:sldId id="332" r:id="rId7"/>
    <p:sldId id="333" r:id="rId8"/>
    <p:sldId id="334" r:id="rId9"/>
    <p:sldId id="335" r:id="rId10"/>
    <p:sldId id="336" r:id="rId11"/>
    <p:sldId id="338" r:id="rId12"/>
    <p:sldId id="339" r:id="rId13"/>
    <p:sldId id="345" r:id="rId14"/>
    <p:sldId id="340" r:id="rId15"/>
    <p:sldId id="343"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8DF383-0F28-49A7-ACC4-4CB24F3B4032}" type="slidenum">
              <a:rPr lang="en-US" smtClean="0"/>
              <a:t>5</a:t>
            </a:fld>
            <a:endParaRPr lang="en-US"/>
          </a:p>
        </p:txBody>
      </p:sp>
    </p:spTree>
    <p:extLst>
      <p:ext uri="{BB962C8B-B14F-4D97-AF65-F5344CB8AC3E}">
        <p14:creationId xmlns:p14="http://schemas.microsoft.com/office/powerpoint/2010/main" val="69506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3/6/2024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3/6/2024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B6E5C-962E-4CF2-8B86-B5F2696988B4}"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EB6E5C-962E-4CF2-8B86-B5F2696988B4}"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B6E5C-962E-4CF2-8B86-B5F2696988B4}"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3/6/2024</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t>3/6/2024</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B9980A-54DD-4728-8A8C-ECAE606031AA}"/>
              </a:ext>
            </a:extLst>
          </p:cNvPr>
          <p:cNvSpPr>
            <a:spLocks noGrp="1"/>
          </p:cNvSpPr>
          <p:nvPr>
            <p:ph type="ctrTitle"/>
          </p:nvPr>
        </p:nvSpPr>
        <p:spPr>
          <a:xfrm>
            <a:off x="1905001" y="689548"/>
            <a:ext cx="8329031" cy="2053652"/>
          </a:xfrm>
        </p:spPr>
        <p:txBody>
          <a:bodyPr/>
          <a:lstStyle/>
          <a:p>
            <a:pPr>
              <a:lnSpc>
                <a:spcPct val="200000"/>
              </a:lnSpc>
            </a:pPr>
            <a:r>
              <a:rPr lang="en-US" sz="2400" dirty="0">
                <a:solidFill>
                  <a:schemeClr val="tx2"/>
                </a:solidFill>
                <a:latin typeface="+mn-lt"/>
                <a:ea typeface="+mn-ea"/>
                <a:cs typeface="+mn-cs"/>
              </a:rPr>
              <a:t>Al-</a:t>
            </a:r>
            <a:r>
              <a:rPr lang="en-US" sz="2400" dirty="0" err="1">
                <a:solidFill>
                  <a:schemeClr val="tx2"/>
                </a:solidFill>
                <a:latin typeface="+mn-lt"/>
                <a:ea typeface="+mn-ea"/>
                <a:cs typeface="+mn-cs"/>
              </a:rPr>
              <a:t>Mustaqbal</a:t>
            </a:r>
            <a:r>
              <a:rPr lang="en-US" sz="2400" dirty="0">
                <a:solidFill>
                  <a:schemeClr val="tx2"/>
                </a:solidFill>
                <a:latin typeface="+mn-lt"/>
                <a:ea typeface="+mn-ea"/>
                <a:cs typeface="+mn-cs"/>
              </a:rPr>
              <a:t> University.</a:t>
            </a:r>
            <a:br>
              <a:rPr lang="en-US" sz="2400" dirty="0">
                <a:solidFill>
                  <a:schemeClr val="tx2"/>
                </a:solidFill>
                <a:latin typeface="+mn-lt"/>
                <a:ea typeface="+mn-ea"/>
                <a:cs typeface="+mn-cs"/>
              </a:rPr>
            </a:br>
            <a:r>
              <a:rPr lang="en-US" sz="2400" dirty="0">
                <a:solidFill>
                  <a:schemeClr val="tx2"/>
                </a:solidFill>
                <a:latin typeface="+mn-lt"/>
                <a:ea typeface="+mn-ea"/>
                <a:cs typeface="+mn-cs"/>
              </a:rPr>
              <a:t>College of Engineering and Engineering Technologies.</a:t>
            </a:r>
            <a:br>
              <a:rPr lang="en-US" sz="2400" dirty="0">
                <a:solidFill>
                  <a:schemeClr val="tx2"/>
                </a:solidFill>
                <a:latin typeface="+mn-lt"/>
                <a:ea typeface="+mn-ea"/>
                <a:cs typeface="+mn-cs"/>
              </a:rPr>
            </a:br>
            <a:r>
              <a:rPr lang="en-US" sz="2400" dirty="0">
                <a:solidFill>
                  <a:schemeClr val="tx2"/>
                </a:solidFill>
                <a:latin typeface="+mn-lt"/>
                <a:ea typeface="+mn-ea"/>
                <a:cs typeface="+mn-cs"/>
              </a:rPr>
              <a:t>Biomedical Engineering Department.</a:t>
            </a:r>
          </a:p>
        </p:txBody>
      </p:sp>
      <p:sp>
        <p:nvSpPr>
          <p:cNvPr id="3" name="Subtitle 2"/>
          <p:cNvSpPr>
            <a:spLocks noGrp="1"/>
          </p:cNvSpPr>
          <p:nvPr>
            <p:ph type="subTitle" idx="1"/>
          </p:nvPr>
        </p:nvSpPr>
        <p:spPr>
          <a:xfrm>
            <a:off x="1946099" y="2678935"/>
            <a:ext cx="7516442" cy="2854762"/>
          </a:xfrm>
        </p:spPr>
        <p:txBody>
          <a:bodyPr>
            <a:normAutofit fontScale="92500"/>
          </a:bodyPr>
          <a:lstStyle/>
          <a:p>
            <a:pPr algn="just">
              <a:lnSpc>
                <a:spcPct val="200000"/>
              </a:lnSpc>
            </a:pPr>
            <a:r>
              <a:rPr lang="en-US" sz="2400" b="1" i="1" u="sng" dirty="0">
                <a:solidFill>
                  <a:schemeClr val="tx2"/>
                </a:solidFill>
              </a:rPr>
              <a:t>Subject: </a:t>
            </a:r>
            <a:r>
              <a:rPr lang="en-US" sz="2400" b="1" dirty="0">
                <a:solidFill>
                  <a:schemeClr val="tx2"/>
                </a:solidFill>
              </a:rPr>
              <a:t> laboratory instrumentation </a:t>
            </a:r>
          </a:p>
          <a:p>
            <a:pPr algn="just">
              <a:lnSpc>
                <a:spcPct val="200000"/>
              </a:lnSpc>
            </a:pPr>
            <a:r>
              <a:rPr lang="en-US" sz="2400" b="1" i="1" u="sng" dirty="0">
                <a:solidFill>
                  <a:schemeClr val="tx2"/>
                </a:solidFill>
              </a:rPr>
              <a:t>Class : </a:t>
            </a:r>
            <a:r>
              <a:rPr lang="ar-IQ" sz="2400" dirty="0">
                <a:solidFill>
                  <a:schemeClr val="tx2"/>
                </a:solidFill>
              </a:rPr>
              <a:t>4</a:t>
            </a:r>
            <a:r>
              <a:rPr lang="en-US" sz="2400" baseline="30000" dirty="0" err="1">
                <a:solidFill>
                  <a:schemeClr val="tx2"/>
                </a:solidFill>
              </a:rPr>
              <a:t>th</a:t>
            </a:r>
            <a:endParaRPr lang="en-US" sz="2400" dirty="0">
              <a:solidFill>
                <a:schemeClr val="tx2"/>
              </a:solidFill>
            </a:endParaRPr>
          </a:p>
          <a:p>
            <a:pPr algn="just">
              <a:lnSpc>
                <a:spcPct val="200000"/>
              </a:lnSpc>
            </a:pPr>
            <a:r>
              <a:rPr lang="en-US" sz="2400" b="1" i="1" u="sng" dirty="0">
                <a:solidFill>
                  <a:schemeClr val="tx2"/>
                </a:solidFill>
              </a:rPr>
              <a:t>Lecture: </a:t>
            </a:r>
            <a:r>
              <a:rPr lang="en-US" sz="2400" b="1" i="1" dirty="0">
                <a:solidFill>
                  <a:schemeClr val="tx2"/>
                </a:solidFill>
              </a:rPr>
              <a:t> </a:t>
            </a:r>
            <a:r>
              <a:rPr lang="ar-IQ" sz="2400" b="1" i="1" dirty="0">
                <a:solidFill>
                  <a:schemeClr val="tx2"/>
                </a:solidFill>
              </a:rPr>
              <a:t>1</a:t>
            </a:r>
            <a:endParaRPr lang="en-US" sz="2400" b="1" i="1" dirty="0">
              <a:solidFill>
                <a:schemeClr val="tx2"/>
              </a:solidFill>
            </a:endParaRPr>
          </a:p>
          <a:p>
            <a:pPr algn="just">
              <a:lnSpc>
                <a:spcPct val="200000"/>
              </a:lnSpc>
            </a:pPr>
            <a:r>
              <a:rPr lang="en-US" sz="2400" b="1" i="1" dirty="0">
                <a:solidFill>
                  <a:schemeClr val="tx2"/>
                </a:solidFill>
              </a:rPr>
              <a:t>By: </a:t>
            </a:r>
            <a:r>
              <a:rPr lang="en-US" sz="2400" b="1" i="1" dirty="0" err="1">
                <a:solidFill>
                  <a:schemeClr val="tx2"/>
                </a:solidFill>
              </a:rPr>
              <a:t>Zainab</a:t>
            </a:r>
            <a:r>
              <a:rPr lang="en-US" sz="2400" b="1" i="1" dirty="0">
                <a:solidFill>
                  <a:schemeClr val="tx2"/>
                </a:solidFill>
              </a:rPr>
              <a:t>  </a:t>
            </a:r>
            <a:r>
              <a:rPr lang="en-US" sz="2400" b="1" i="1" dirty="0" err="1">
                <a:solidFill>
                  <a:schemeClr val="tx2"/>
                </a:solidFill>
              </a:rPr>
              <a:t>Sattar</a:t>
            </a:r>
            <a:r>
              <a:rPr lang="en-US" sz="2400" b="1" i="1" dirty="0">
                <a:solidFill>
                  <a:schemeClr val="tx2"/>
                </a:solidFill>
              </a:rPr>
              <a:t>  </a:t>
            </a:r>
            <a:r>
              <a:rPr lang="en-US" sz="2400" b="1" i="1" dirty="0" err="1">
                <a:solidFill>
                  <a:schemeClr val="tx2"/>
                </a:solidFill>
              </a:rPr>
              <a:t>Jabbar</a:t>
            </a:r>
            <a:r>
              <a:rPr lang="en-US" sz="2400" b="1" i="1" dirty="0">
                <a:solidFill>
                  <a:schemeClr val="tx2"/>
                </a:solidFill>
              </a:rPr>
              <a:t>    M.SC. IN BME</a:t>
            </a:r>
          </a:p>
          <a:p>
            <a:pPr algn="just">
              <a:lnSpc>
                <a:spcPct val="200000"/>
              </a:lnSpc>
            </a:pPr>
            <a:endParaRPr lang="en-US" sz="2400" dirty="0">
              <a:solidFill>
                <a:schemeClr val="tx2"/>
              </a:solidFill>
            </a:endParaRPr>
          </a:p>
        </p:txBody>
      </p:sp>
      <p:sp>
        <p:nvSpPr>
          <p:cNvPr id="7" name="Rectangle 6">
            <a:extLst>
              <a:ext uri="{FF2B5EF4-FFF2-40B4-BE49-F238E27FC236}">
                <a16:creationId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pic>
        <p:nvPicPr>
          <p:cNvPr id="10" name="Picture 9">
            <a:extLst>
              <a:ext uri="{FF2B5EF4-FFF2-40B4-BE49-F238E27FC236}">
                <a16:creationId xmlns:a16="http://schemas.microsoft.com/office/drawing/2014/main" id="{0A648731-0209-7C1D-9CAF-6553BB5CFCE9}"/>
              </a:ext>
            </a:extLst>
          </p:cNvPr>
          <p:cNvPicPr>
            <a:picLocks noChangeAspect="1"/>
          </p:cNvPicPr>
          <p:nvPr/>
        </p:nvPicPr>
        <p:blipFill>
          <a:blip r:embed="rId2"/>
          <a:stretch>
            <a:fillRect/>
          </a:stretch>
        </p:blipFill>
        <p:spPr>
          <a:xfrm>
            <a:off x="10414376" y="1828800"/>
            <a:ext cx="1586260" cy="1586260"/>
          </a:xfrm>
          <a:prstGeom prst="rect">
            <a:avLst/>
          </a:prstGeom>
        </p:spPr>
      </p:pic>
      <p:pic>
        <p:nvPicPr>
          <p:cNvPr id="4" name="Picture 3">
            <a:extLst>
              <a:ext uri="{FF2B5EF4-FFF2-40B4-BE49-F238E27FC236}">
                <a16:creationId xmlns:a16="http://schemas.microsoft.com/office/drawing/2014/main" id="{ED665016-A26D-4968-B006-458900420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866" y="104606"/>
            <a:ext cx="1641750" cy="16417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89082" y="1034972"/>
            <a:ext cx="8213835" cy="5570778"/>
          </a:xfrm>
          <a:prstGeom prst="rect">
            <a:avLst/>
          </a:prstGeom>
        </p:spPr>
      </p:pic>
      <p:sp>
        <p:nvSpPr>
          <p:cNvPr id="9" name="Titel 1"/>
          <p:cNvSpPr txBox="1">
            <a:spLocks/>
          </p:cNvSpPr>
          <p:nvPr/>
        </p:nvSpPr>
        <p:spPr>
          <a:xfrm>
            <a:off x="984831" y="260272"/>
            <a:ext cx="9846079"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Autoclave: Construction</a:t>
            </a:r>
          </a:p>
        </p:txBody>
      </p:sp>
    </p:spTree>
    <p:extLst>
      <p:ext uri="{BB962C8B-B14F-4D97-AF65-F5344CB8AC3E}">
        <p14:creationId xmlns:p14="http://schemas.microsoft.com/office/powerpoint/2010/main" val="349368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construction: thermostats</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Rechthoek 5"/>
          <p:cNvSpPr/>
          <p:nvPr/>
        </p:nvSpPr>
        <p:spPr>
          <a:xfrm>
            <a:off x="945931" y="1409144"/>
            <a:ext cx="5217802" cy="4031873"/>
          </a:xfrm>
          <a:prstGeom prst="rect">
            <a:avLst/>
          </a:prstGeom>
        </p:spPr>
        <p:txBody>
          <a:bodyPr wrap="square">
            <a:spAutoFit/>
          </a:bodyPr>
          <a:lstStyle/>
          <a:p>
            <a:pPr algn="just"/>
            <a:r>
              <a:rPr lang="en-GB" sz="2000" dirty="0">
                <a:solidFill>
                  <a:schemeClr val="tx2"/>
                </a:solidFill>
                <a:latin typeface="+mj-lt"/>
              </a:rPr>
              <a:t>There are often two thermostats. </a:t>
            </a:r>
          </a:p>
          <a:p>
            <a:pPr algn="just"/>
            <a:endParaRPr lang="en-GB" sz="1100" dirty="0">
              <a:solidFill>
                <a:schemeClr val="tx2"/>
              </a:solidFill>
              <a:latin typeface="+mj-lt"/>
            </a:endParaRPr>
          </a:p>
          <a:p>
            <a:pPr algn="just"/>
            <a:r>
              <a:rPr lang="en-GB" sz="2000" dirty="0">
                <a:solidFill>
                  <a:schemeClr val="tx2"/>
                </a:solidFill>
                <a:latin typeface="+mj-lt"/>
              </a:rPr>
              <a:t>One is a </a:t>
            </a:r>
            <a:r>
              <a:rPr lang="en-GB" sz="2000" b="1" dirty="0">
                <a:solidFill>
                  <a:schemeClr val="tx2"/>
                </a:solidFill>
                <a:latin typeface="+mj-lt"/>
              </a:rPr>
              <a:t>boil-dry safety thermostat </a:t>
            </a:r>
            <a:r>
              <a:rPr lang="en-GB" sz="2000" dirty="0">
                <a:solidFill>
                  <a:schemeClr val="tx2"/>
                </a:solidFill>
                <a:latin typeface="+mj-lt"/>
              </a:rPr>
              <a:t>connected in series with one of the elements and set to open at 100 </a:t>
            </a:r>
            <a:r>
              <a:rPr lang="en-GB" sz="2000" baseline="30000" dirty="0">
                <a:solidFill>
                  <a:schemeClr val="tx2"/>
                </a:solidFill>
                <a:latin typeface="+mj-lt"/>
              </a:rPr>
              <a:t>0</a:t>
            </a:r>
            <a:r>
              <a:rPr lang="en-GB" sz="2000" dirty="0">
                <a:solidFill>
                  <a:schemeClr val="tx2"/>
                </a:solidFill>
                <a:latin typeface="+mj-lt"/>
              </a:rPr>
              <a:t>C. This will reduce the violence of boiling once </a:t>
            </a:r>
            <a:r>
              <a:rPr lang="en-GB" sz="2000" dirty="0">
                <a:solidFill>
                  <a:schemeClr val="tx2"/>
                </a:solidFill>
                <a:latin typeface="Calibri Light" panose="020F0302020204030204"/>
              </a:rPr>
              <a:t>100 </a:t>
            </a:r>
            <a:r>
              <a:rPr lang="en-GB" sz="2000" baseline="30000" dirty="0">
                <a:solidFill>
                  <a:schemeClr val="tx2"/>
                </a:solidFill>
                <a:latin typeface="Calibri Light" panose="020F0302020204030204"/>
              </a:rPr>
              <a:t>0</a:t>
            </a:r>
            <a:r>
              <a:rPr lang="en-GB" sz="2000" dirty="0">
                <a:solidFill>
                  <a:schemeClr val="tx2"/>
                </a:solidFill>
                <a:latin typeface="Calibri Light" panose="020F0302020204030204"/>
              </a:rPr>
              <a:t>C </a:t>
            </a:r>
            <a:r>
              <a:rPr lang="en-GB" sz="2000" dirty="0">
                <a:solidFill>
                  <a:schemeClr val="tx2"/>
                </a:solidFill>
                <a:latin typeface="+mj-lt"/>
              </a:rPr>
              <a:t>is reached. </a:t>
            </a:r>
          </a:p>
          <a:p>
            <a:pPr algn="just"/>
            <a:endParaRPr lang="en-GB" sz="1100" dirty="0">
              <a:solidFill>
                <a:schemeClr val="tx2"/>
              </a:solidFill>
              <a:latin typeface="+mj-lt"/>
            </a:endParaRPr>
          </a:p>
          <a:p>
            <a:pPr algn="just"/>
            <a:r>
              <a:rPr lang="en-GB" sz="2000" dirty="0">
                <a:solidFill>
                  <a:schemeClr val="tx2"/>
                </a:solidFill>
                <a:latin typeface="+mj-lt"/>
              </a:rPr>
              <a:t>The second thermostat, often called the </a:t>
            </a:r>
            <a:r>
              <a:rPr lang="en-GB" sz="2000" b="1" dirty="0">
                <a:solidFill>
                  <a:schemeClr val="tx2"/>
                </a:solidFill>
                <a:latin typeface="+mj-lt"/>
              </a:rPr>
              <a:t>overheat relay, </a:t>
            </a:r>
            <a:r>
              <a:rPr lang="en-GB" sz="2000" dirty="0">
                <a:solidFill>
                  <a:schemeClr val="tx2"/>
                </a:solidFill>
                <a:latin typeface="+mj-lt"/>
              </a:rPr>
              <a:t>is set to turn off the electricity going to the </a:t>
            </a:r>
            <a:r>
              <a:rPr lang="en-GB" sz="2000" dirty="0" err="1">
                <a:solidFill>
                  <a:schemeClr val="tx2"/>
                </a:solidFill>
                <a:latin typeface="+mj-lt"/>
              </a:rPr>
              <a:t>nicrome</a:t>
            </a:r>
            <a:r>
              <a:rPr lang="en-GB" sz="2000" dirty="0">
                <a:solidFill>
                  <a:schemeClr val="tx2"/>
                </a:solidFill>
                <a:latin typeface="+mj-lt"/>
              </a:rPr>
              <a:t> elements when the temperature is excessive, usually meaning that </a:t>
            </a:r>
            <a:r>
              <a:rPr lang="en-GB" sz="2000" b="1" dirty="0">
                <a:solidFill>
                  <a:schemeClr val="tx2"/>
                </a:solidFill>
                <a:latin typeface="+mj-lt"/>
              </a:rPr>
              <a:t>the water has boiled away</a:t>
            </a:r>
            <a:r>
              <a:rPr lang="en-GB" sz="2000" dirty="0">
                <a:solidFill>
                  <a:schemeClr val="tx2"/>
                </a:solidFill>
                <a:latin typeface="+mj-lt"/>
              </a:rPr>
              <a:t>. </a:t>
            </a:r>
          </a:p>
          <a:p>
            <a:pPr algn="just"/>
            <a:endParaRPr lang="en-GB" sz="1400" dirty="0">
              <a:solidFill>
                <a:schemeClr val="tx2"/>
              </a:solidFill>
              <a:latin typeface="+mj-lt"/>
            </a:endParaRPr>
          </a:p>
        </p:txBody>
      </p:sp>
      <p:pic>
        <p:nvPicPr>
          <p:cNvPr id="7" name="Afbeelding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3733" y="2168789"/>
            <a:ext cx="4821126" cy="2623980"/>
          </a:xfrm>
          <a:prstGeom prst="rect">
            <a:avLst/>
          </a:prstGeom>
        </p:spPr>
      </p:pic>
    </p:spTree>
    <p:extLst>
      <p:ext uri="{BB962C8B-B14F-4D97-AF65-F5344CB8AC3E}">
        <p14:creationId xmlns:p14="http://schemas.microsoft.com/office/powerpoint/2010/main" val="187577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Trouble shooting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1037203" y="1141537"/>
            <a:ext cx="9695793" cy="4893647"/>
          </a:xfrm>
          <a:prstGeom prst="rect">
            <a:avLst/>
          </a:prstGeom>
        </p:spPr>
        <p:txBody>
          <a:bodyPr wrap="square">
            <a:spAutoFit/>
          </a:bodyPr>
          <a:lstStyle/>
          <a:p>
            <a:pPr marL="342900" indent="-342900">
              <a:buFont typeface="Wingdings" pitchFamily="2" charset="2"/>
              <a:buChar char="Ø"/>
            </a:pPr>
            <a:r>
              <a:rPr lang="en-GB" sz="2400" dirty="0">
                <a:solidFill>
                  <a:schemeClr val="tx2"/>
                </a:solidFill>
                <a:latin typeface="+mj-lt"/>
              </a:rPr>
              <a:t>If you hear a </a:t>
            </a:r>
            <a:r>
              <a:rPr lang="en-GB" sz="2400" b="1" dirty="0">
                <a:solidFill>
                  <a:schemeClr val="tx2"/>
                </a:solidFill>
                <a:latin typeface="+mj-lt"/>
              </a:rPr>
              <a:t>hissing noise</a:t>
            </a:r>
            <a:r>
              <a:rPr lang="en-GB" sz="2400" dirty="0">
                <a:solidFill>
                  <a:schemeClr val="tx2"/>
                </a:solidFill>
                <a:latin typeface="+mj-lt"/>
              </a:rPr>
              <a:t>, then there is a </a:t>
            </a:r>
            <a:r>
              <a:rPr lang="en-GB" sz="2400" b="1" dirty="0">
                <a:solidFill>
                  <a:schemeClr val="tx2"/>
                </a:solidFill>
                <a:latin typeface="+mj-lt"/>
              </a:rPr>
              <a:t>leak in the pressure vessel or valve</a:t>
            </a:r>
            <a:r>
              <a:rPr lang="en-GB" sz="2400" dirty="0">
                <a:solidFill>
                  <a:schemeClr val="tx2"/>
                </a:solidFill>
                <a:latin typeface="+mj-lt"/>
              </a:rPr>
              <a:t>. </a:t>
            </a:r>
          </a:p>
          <a:p>
            <a:endParaRPr lang="en-GB" sz="2400" dirty="0">
              <a:solidFill>
                <a:schemeClr val="tx2"/>
              </a:solidFill>
              <a:latin typeface="+mj-lt"/>
            </a:endParaRPr>
          </a:p>
          <a:p>
            <a:pPr marL="342900" indent="-342900">
              <a:buFont typeface="Wingdings" pitchFamily="2" charset="2"/>
              <a:buChar char="Ø"/>
            </a:pPr>
            <a:r>
              <a:rPr lang="en-GB" sz="2400" dirty="0">
                <a:solidFill>
                  <a:schemeClr val="tx2"/>
                </a:solidFill>
                <a:latin typeface="+mj-lt"/>
              </a:rPr>
              <a:t>Try to isolate the problem by looking for </a:t>
            </a:r>
            <a:r>
              <a:rPr lang="en-GB" sz="2400" b="1" dirty="0">
                <a:solidFill>
                  <a:schemeClr val="tx2"/>
                </a:solidFill>
                <a:latin typeface="+mj-lt"/>
              </a:rPr>
              <a:t>steam escaping </a:t>
            </a:r>
            <a:r>
              <a:rPr lang="en-GB" sz="2400" dirty="0">
                <a:solidFill>
                  <a:schemeClr val="tx2"/>
                </a:solidFill>
                <a:latin typeface="+mj-lt"/>
              </a:rPr>
              <a:t>and by using your ear. If the problem is a valve, you probably need to replace the valve. If the problem is </a:t>
            </a:r>
            <a:r>
              <a:rPr lang="en-GB" sz="2400" b="1" dirty="0">
                <a:solidFill>
                  <a:schemeClr val="tx2"/>
                </a:solidFill>
                <a:latin typeface="+mj-lt"/>
              </a:rPr>
              <a:t>the vessel</a:t>
            </a:r>
            <a:r>
              <a:rPr lang="en-GB" sz="2400" dirty="0">
                <a:solidFill>
                  <a:schemeClr val="tx2"/>
                </a:solidFill>
                <a:latin typeface="+mj-lt"/>
              </a:rPr>
              <a:t>, it is impossible to fix and the autoclave should be discarded.</a:t>
            </a:r>
          </a:p>
          <a:p>
            <a:r>
              <a:rPr lang="en-GB" sz="2400" dirty="0">
                <a:solidFill>
                  <a:schemeClr val="tx2"/>
                </a:solidFill>
                <a:latin typeface="+mj-lt"/>
              </a:rPr>
              <a:t> </a:t>
            </a:r>
          </a:p>
          <a:p>
            <a:pPr marL="342900" indent="-342900">
              <a:buFont typeface="Wingdings" pitchFamily="2" charset="2"/>
              <a:buChar char="Ø"/>
            </a:pPr>
            <a:r>
              <a:rPr lang="en-GB" sz="2400" dirty="0">
                <a:solidFill>
                  <a:schemeClr val="tx2"/>
                </a:solidFill>
                <a:latin typeface="+mj-lt"/>
              </a:rPr>
              <a:t>The </a:t>
            </a:r>
            <a:r>
              <a:rPr lang="en-GB" sz="2400" b="1" dirty="0">
                <a:solidFill>
                  <a:schemeClr val="tx2"/>
                </a:solidFill>
                <a:latin typeface="+mj-lt"/>
              </a:rPr>
              <a:t>seal  on the vessel  </a:t>
            </a:r>
            <a:r>
              <a:rPr lang="en-GB" sz="2400" dirty="0">
                <a:solidFill>
                  <a:schemeClr val="tx2"/>
                </a:solidFill>
                <a:latin typeface="+mj-lt"/>
              </a:rPr>
              <a:t>is also a common source of leaks. Check to see that there are no obstructions (dirt) along the seal. Some machines use a </a:t>
            </a:r>
            <a:r>
              <a:rPr lang="en-GB" sz="2400" b="1" dirty="0">
                <a:solidFill>
                  <a:schemeClr val="tx2"/>
                </a:solidFill>
                <a:latin typeface="+mj-lt"/>
              </a:rPr>
              <a:t>plastic or rubber seal</a:t>
            </a:r>
            <a:r>
              <a:rPr lang="en-GB" sz="2400" dirty="0">
                <a:solidFill>
                  <a:schemeClr val="tx2"/>
                </a:solidFill>
                <a:latin typeface="+mj-lt"/>
              </a:rPr>
              <a:t>. For these machines, run your fingernail into the seal. It should be pliable</a:t>
            </a:r>
            <a:r>
              <a:rPr lang="en-GB" sz="2400" b="1" dirty="0">
                <a:solidFill>
                  <a:schemeClr val="tx2"/>
                </a:solidFill>
                <a:latin typeface="+mj-lt"/>
              </a:rPr>
              <a:t>. If the seal is hard, or worse cracked, then it must be replaced.</a:t>
            </a:r>
            <a:r>
              <a:rPr lang="en-GB" sz="2400" dirty="0">
                <a:solidFill>
                  <a:schemeClr val="tx2"/>
                </a:solidFill>
                <a:latin typeface="+mj-lt"/>
              </a:rPr>
              <a:t> </a:t>
            </a:r>
          </a:p>
        </p:txBody>
      </p:sp>
    </p:spTree>
    <p:extLst>
      <p:ext uri="{BB962C8B-B14F-4D97-AF65-F5344CB8AC3E}">
        <p14:creationId xmlns:p14="http://schemas.microsoft.com/office/powerpoint/2010/main" val="317642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5283" y="1245475"/>
            <a:ext cx="4779578" cy="4603531"/>
          </a:xfrm>
          <a:prstGeom prst="rect">
            <a:avLst/>
          </a:prstGeom>
        </p:spPr>
      </p:pic>
      <p:sp>
        <p:nvSpPr>
          <p:cNvPr id="3" name="مستطيل 2"/>
          <p:cNvSpPr/>
          <p:nvPr/>
        </p:nvSpPr>
        <p:spPr>
          <a:xfrm>
            <a:off x="2625322" y="300158"/>
            <a:ext cx="6499921" cy="706540"/>
          </a:xfrm>
          <a:prstGeom prst="rect">
            <a:avLst/>
          </a:prstGeom>
        </p:spPr>
        <p:txBody>
          <a:bodyPr wrap="none">
            <a:spAutoFit/>
          </a:body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Autoclave: Trouble shooting </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مستطيل 3"/>
          <p:cNvSpPr/>
          <p:nvPr/>
        </p:nvSpPr>
        <p:spPr>
          <a:xfrm>
            <a:off x="1072054" y="1132940"/>
            <a:ext cx="4666593" cy="3785652"/>
          </a:xfrm>
          <a:prstGeom prst="rect">
            <a:avLst/>
          </a:prstGeom>
        </p:spPr>
        <p:txBody>
          <a:bodyPr wrap="square">
            <a:spAutoFit/>
          </a:bodyPr>
          <a:lstStyle/>
          <a:p>
            <a:pPr algn="just"/>
            <a:r>
              <a:rPr lang="en-US" sz="2400" dirty="0">
                <a:solidFill>
                  <a:schemeClr val="tx2"/>
                </a:solidFill>
              </a:rPr>
              <a:t>Several types of seals and gaskets are used in the construction of the autoclave, from door seals to generator gaskets. Made from quality grade silicone, these seals keep moisture from escaping the autoclave, as well as protecting the contents from the outside atmosphere.</a:t>
            </a:r>
            <a:endParaRPr lang="ar-IQ" sz="2400" dirty="0">
              <a:solidFill>
                <a:schemeClr val="tx2"/>
              </a:solidFill>
            </a:endParaRPr>
          </a:p>
        </p:txBody>
      </p:sp>
    </p:spTree>
    <p:extLst>
      <p:ext uri="{BB962C8B-B14F-4D97-AF65-F5344CB8AC3E}">
        <p14:creationId xmlns:p14="http://schemas.microsoft.com/office/powerpoint/2010/main" val="162114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Autoclave: Trouble shooting </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hthoek 1"/>
          <p:cNvSpPr/>
          <p:nvPr/>
        </p:nvSpPr>
        <p:spPr>
          <a:xfrm>
            <a:off x="977462" y="1537240"/>
            <a:ext cx="9979572" cy="4524315"/>
          </a:xfrm>
          <a:prstGeom prst="rect">
            <a:avLst/>
          </a:prstGeom>
        </p:spPr>
        <p:txBody>
          <a:bodyPr wrap="square">
            <a:spAutoFit/>
          </a:bodyPr>
          <a:lstStyle/>
          <a:p>
            <a:pPr marL="342900" lvl="0" indent="-342900">
              <a:buFont typeface="Wingdings" pitchFamily="2" charset="2"/>
              <a:buChar char="Ø"/>
            </a:pPr>
            <a:r>
              <a:rPr lang="en-GB" sz="2400" dirty="0">
                <a:solidFill>
                  <a:schemeClr val="tx2"/>
                </a:solidFill>
                <a:latin typeface="+mj-lt"/>
              </a:rPr>
              <a:t>If the </a:t>
            </a:r>
            <a:r>
              <a:rPr lang="en-GB" sz="2400" b="1" dirty="0">
                <a:solidFill>
                  <a:schemeClr val="tx2"/>
                </a:solidFill>
                <a:latin typeface="+mj-lt"/>
              </a:rPr>
              <a:t>seals are working and there are no leaks or clogs</a:t>
            </a:r>
            <a:r>
              <a:rPr lang="en-GB" sz="2400" dirty="0">
                <a:solidFill>
                  <a:schemeClr val="tx2"/>
                </a:solidFill>
                <a:latin typeface="+mj-lt"/>
              </a:rPr>
              <a:t>, the manual autoclave should work. </a:t>
            </a:r>
          </a:p>
          <a:p>
            <a:pPr marL="342900" lvl="0" indent="-342900">
              <a:buFont typeface="Wingdings" pitchFamily="2" charset="2"/>
              <a:buChar char="Ø"/>
            </a:pPr>
            <a:r>
              <a:rPr lang="en-GB" sz="2400" dirty="0">
                <a:solidFill>
                  <a:schemeClr val="tx2"/>
                </a:solidFill>
                <a:latin typeface="+mj-lt"/>
              </a:rPr>
              <a:t>The automatic autoclave may still not reach the proper temperature. The cause may be the </a:t>
            </a:r>
            <a:r>
              <a:rPr lang="en-GB" sz="2400" b="1" dirty="0">
                <a:solidFill>
                  <a:schemeClr val="tx2"/>
                </a:solidFill>
                <a:latin typeface="+mj-lt"/>
              </a:rPr>
              <a:t>thermostat or the heating element</a:t>
            </a:r>
            <a:r>
              <a:rPr lang="en-GB" sz="2400" dirty="0">
                <a:solidFill>
                  <a:schemeClr val="tx2"/>
                </a:solidFill>
                <a:latin typeface="+mj-lt"/>
              </a:rPr>
              <a:t>. In the most sophisticated autoclaves, the </a:t>
            </a:r>
            <a:r>
              <a:rPr lang="en-GB" sz="2400" b="1" dirty="0">
                <a:solidFill>
                  <a:schemeClr val="tx2"/>
                </a:solidFill>
                <a:latin typeface="+mj-lt"/>
              </a:rPr>
              <a:t>controller</a:t>
            </a:r>
            <a:r>
              <a:rPr lang="en-GB" sz="2400" dirty="0">
                <a:solidFill>
                  <a:schemeClr val="tx2"/>
                </a:solidFill>
                <a:latin typeface="+mj-lt"/>
              </a:rPr>
              <a:t> can be suspected.</a:t>
            </a:r>
          </a:p>
          <a:p>
            <a:pPr marL="342900" lvl="0" indent="-342900">
              <a:buFont typeface="Wingdings" pitchFamily="2" charset="2"/>
              <a:buChar char="Ø"/>
            </a:pPr>
            <a:r>
              <a:rPr lang="en-GB" sz="2400" dirty="0">
                <a:solidFill>
                  <a:schemeClr val="tx2"/>
                </a:solidFill>
                <a:latin typeface="+mj-lt"/>
              </a:rPr>
              <a:t>If there is no heat generated, it could be the </a:t>
            </a:r>
            <a:r>
              <a:rPr lang="en-GB" sz="2400" b="1" dirty="0">
                <a:solidFill>
                  <a:schemeClr val="tx2"/>
                </a:solidFill>
                <a:latin typeface="+mj-lt"/>
              </a:rPr>
              <a:t>heating element or the thermostats</a:t>
            </a:r>
            <a:r>
              <a:rPr lang="en-GB" sz="2400" dirty="0">
                <a:solidFill>
                  <a:schemeClr val="tx2"/>
                </a:solidFill>
                <a:latin typeface="+mj-lt"/>
              </a:rPr>
              <a:t>. The typical heating element consists of </a:t>
            </a:r>
            <a:r>
              <a:rPr lang="en-GB" sz="2400" b="1" dirty="0">
                <a:solidFill>
                  <a:schemeClr val="tx2"/>
                </a:solidFill>
                <a:latin typeface="+mj-lt"/>
              </a:rPr>
              <a:t>two coils of nickel-chrome resistance wire</a:t>
            </a:r>
            <a:r>
              <a:rPr lang="en-GB" sz="2400" dirty="0">
                <a:solidFill>
                  <a:schemeClr val="tx2"/>
                </a:solidFill>
                <a:latin typeface="+mj-lt"/>
              </a:rPr>
              <a:t>, each of which has approximately 14 ohms of resistance. If the resistance across a coil is significantly higher, it is probably </a:t>
            </a:r>
            <a:r>
              <a:rPr lang="en-GB" sz="2400" b="1" dirty="0">
                <a:solidFill>
                  <a:schemeClr val="tx2"/>
                </a:solidFill>
                <a:latin typeface="+mj-lt"/>
              </a:rPr>
              <a:t>broken</a:t>
            </a:r>
            <a:r>
              <a:rPr lang="en-GB" sz="2400" dirty="0">
                <a:solidFill>
                  <a:schemeClr val="tx2"/>
                </a:solidFill>
                <a:latin typeface="+mj-lt"/>
              </a:rPr>
              <a:t>. </a:t>
            </a:r>
          </a:p>
          <a:p>
            <a:pPr lvl="0"/>
            <a:endParaRPr lang="en-GB" sz="2400" dirty="0">
              <a:solidFill>
                <a:schemeClr val="tx2"/>
              </a:solidFill>
              <a:latin typeface="+mj-lt"/>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974" y="5352045"/>
            <a:ext cx="2571750" cy="1419019"/>
          </a:xfrm>
          <a:prstGeom prst="rect">
            <a:avLst/>
          </a:prstGeom>
        </p:spPr>
      </p:pic>
    </p:spTree>
    <p:extLst>
      <p:ext uri="{BB962C8B-B14F-4D97-AF65-F5344CB8AC3E}">
        <p14:creationId xmlns:p14="http://schemas.microsoft.com/office/powerpoint/2010/main" val="128524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Safety considerations</a:t>
            </a:r>
            <a:endPar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hthoek 2"/>
          <p:cNvSpPr/>
          <p:nvPr/>
        </p:nvSpPr>
        <p:spPr>
          <a:xfrm>
            <a:off x="1040524" y="1295629"/>
            <a:ext cx="9857325" cy="1015663"/>
          </a:xfrm>
          <a:prstGeom prst="rect">
            <a:avLst/>
          </a:prstGeom>
        </p:spPr>
        <p:txBody>
          <a:bodyPr wrap="square">
            <a:spAutoFit/>
          </a:bodyPr>
          <a:lstStyle/>
          <a:p>
            <a:pPr marL="342900" indent="-342900" algn="just">
              <a:buFont typeface="Wingdings" pitchFamily="2" charset="2"/>
              <a:buChar char="q"/>
            </a:pPr>
            <a:r>
              <a:rPr lang="en-GB" sz="2000" dirty="0">
                <a:solidFill>
                  <a:schemeClr val="tx2"/>
                </a:solidFill>
                <a:latin typeface="+mj-lt"/>
              </a:rPr>
              <a:t>Autoclaves can </a:t>
            </a:r>
            <a:r>
              <a:rPr lang="en-GB" sz="2000" b="1" dirty="0">
                <a:solidFill>
                  <a:schemeClr val="tx2"/>
                </a:solidFill>
                <a:latin typeface="+mj-lt"/>
              </a:rPr>
              <a:t>injure the operator or leave the equipment undetectably contaminated</a:t>
            </a:r>
            <a:r>
              <a:rPr lang="en-GB" sz="2000" dirty="0">
                <a:solidFill>
                  <a:schemeClr val="tx2"/>
                </a:solidFill>
                <a:latin typeface="+mj-lt"/>
              </a:rPr>
              <a:t>. </a:t>
            </a:r>
          </a:p>
          <a:p>
            <a:pPr algn="just"/>
            <a:r>
              <a:rPr lang="en-GB" sz="2000" dirty="0">
                <a:solidFill>
                  <a:schemeClr val="tx2"/>
                </a:solidFill>
                <a:latin typeface="+mj-lt"/>
              </a:rPr>
              <a:t>Therefore, testing should be done before releasing the device for use.</a:t>
            </a:r>
          </a:p>
        </p:txBody>
      </p:sp>
      <p:sp>
        <p:nvSpPr>
          <p:cNvPr id="5" name="Rechthoek 4"/>
          <p:cNvSpPr/>
          <p:nvPr/>
        </p:nvSpPr>
        <p:spPr>
          <a:xfrm>
            <a:off x="1005492" y="4027320"/>
            <a:ext cx="9892357" cy="400110"/>
          </a:xfrm>
          <a:prstGeom prst="rect">
            <a:avLst/>
          </a:prstGeom>
        </p:spPr>
        <p:txBody>
          <a:bodyPr wrap="square">
            <a:spAutoFit/>
          </a:bodyPr>
          <a:lstStyle/>
          <a:p>
            <a:pPr marL="342900" indent="-342900" algn="just">
              <a:buFont typeface="Wingdings" pitchFamily="2" charset="2"/>
              <a:buChar char="q"/>
            </a:pPr>
            <a:r>
              <a:rPr lang="en-GB" sz="2000" b="1" dirty="0">
                <a:solidFill>
                  <a:schemeClr val="tx2"/>
                </a:solidFill>
                <a:latin typeface="+mj-lt"/>
              </a:rPr>
              <a:t>Check the safety valve  on the vessel. If it is dirty or corroded, try to replace it</a:t>
            </a:r>
          </a:p>
        </p:txBody>
      </p:sp>
      <p:sp>
        <p:nvSpPr>
          <p:cNvPr id="2" name="Rechthoek 1"/>
          <p:cNvSpPr/>
          <p:nvPr/>
        </p:nvSpPr>
        <p:spPr>
          <a:xfrm>
            <a:off x="1040524" y="2469410"/>
            <a:ext cx="9857325" cy="1323439"/>
          </a:xfrm>
          <a:prstGeom prst="rect">
            <a:avLst/>
          </a:prstGeom>
        </p:spPr>
        <p:txBody>
          <a:bodyPr wrap="square">
            <a:spAutoFit/>
          </a:bodyPr>
          <a:lstStyle/>
          <a:p>
            <a:pPr marL="342900" lvl="0" indent="-342900" algn="just">
              <a:buFont typeface="Wingdings" pitchFamily="2" charset="2"/>
              <a:buChar char="q"/>
            </a:pPr>
            <a:r>
              <a:rPr lang="en-GB" sz="2000" dirty="0">
                <a:solidFill>
                  <a:schemeClr val="tx2"/>
                </a:solidFill>
                <a:latin typeface="+mj-lt"/>
              </a:rPr>
              <a:t>If possible, </a:t>
            </a:r>
            <a:r>
              <a:rPr lang="en-GB" sz="2000" b="1" dirty="0">
                <a:solidFill>
                  <a:schemeClr val="tx2"/>
                </a:solidFill>
                <a:latin typeface="+mj-lt"/>
              </a:rPr>
              <a:t>check the temperature inside the vessel during sterilization</a:t>
            </a:r>
            <a:r>
              <a:rPr lang="en-GB" sz="2000" dirty="0">
                <a:solidFill>
                  <a:schemeClr val="tx2"/>
                </a:solidFill>
                <a:latin typeface="+mj-lt"/>
              </a:rPr>
              <a:t>. Most US hospital users put </a:t>
            </a:r>
            <a:r>
              <a:rPr lang="en-GB" sz="2000" b="1" dirty="0">
                <a:solidFill>
                  <a:schemeClr val="tx2"/>
                </a:solidFill>
                <a:latin typeface="+mj-lt"/>
              </a:rPr>
              <a:t>test strips </a:t>
            </a:r>
            <a:r>
              <a:rPr lang="en-GB" sz="2000" dirty="0">
                <a:solidFill>
                  <a:schemeClr val="tx2"/>
                </a:solidFill>
                <a:latin typeface="+mj-lt"/>
              </a:rPr>
              <a:t>with each sterilization pack. These strips verify that the temperature reached the required level for the required time and that humidity was present. </a:t>
            </a:r>
          </a:p>
        </p:txBody>
      </p:sp>
      <p:pic>
        <p:nvPicPr>
          <p:cNvPr id="8" name="Afbeelding 7"/>
          <p:cNvPicPr>
            <a:picLocks noChangeAspect="1"/>
          </p:cNvPicPr>
          <p:nvPr/>
        </p:nvPicPr>
        <p:blipFill rotWithShape="1">
          <a:blip r:embed="rId2"/>
          <a:srcRect l="11423" t="4461" r="43777" b="9931"/>
          <a:stretch/>
        </p:blipFill>
        <p:spPr>
          <a:xfrm>
            <a:off x="4469815" y="4664634"/>
            <a:ext cx="1591733" cy="1977033"/>
          </a:xfrm>
          <a:prstGeom prst="rect">
            <a:avLst/>
          </a:prstGeom>
        </p:spPr>
      </p:pic>
    </p:spTree>
    <p:extLst>
      <p:ext uri="{BB962C8B-B14F-4D97-AF65-F5344CB8AC3E}">
        <p14:creationId xmlns:p14="http://schemas.microsoft.com/office/powerpoint/2010/main" val="24167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ctr">
              <a:buNone/>
            </a:pPr>
            <a:r>
              <a:rPr lang="en-US" dirty="0"/>
              <a:t>THANK  YOU</a:t>
            </a:r>
          </a:p>
          <a:p>
            <a:pPr marL="0" indent="0" algn="ctr">
              <a:buNone/>
            </a:pPr>
            <a:endParaRPr lang="en-US" dirty="0"/>
          </a:p>
          <a:p>
            <a:pPr marL="0" indent="0" algn="ctr">
              <a:buNone/>
            </a:pPr>
            <a:endParaRPr lang="en-US" dirty="0"/>
          </a:p>
          <a:p>
            <a:pPr marL="0" indent="0" algn="ctr">
              <a:buNone/>
            </a:pPr>
            <a:r>
              <a:rPr lang="en-US" dirty="0"/>
              <a:t> </a:t>
            </a:r>
            <a:endParaRPr lang="ar-IQ" dirty="0"/>
          </a:p>
          <a:p>
            <a:pPr marL="0" indent="0" algn="ctr">
              <a:buNone/>
            </a:pPr>
            <a:endParaRPr lang="ar-IQ"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ar-IQ" dirty="0"/>
          </a:p>
        </p:txBody>
      </p:sp>
    </p:spTree>
    <p:extLst>
      <p:ext uri="{BB962C8B-B14F-4D97-AF65-F5344CB8AC3E}">
        <p14:creationId xmlns:p14="http://schemas.microsoft.com/office/powerpoint/2010/main" val="18003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24711" y="390636"/>
            <a:ext cx="9785349" cy="594709"/>
          </a:xfrm>
        </p:spPr>
        <p:txBody>
          <a:bodyPr>
            <a:noAutofit/>
          </a:bodyPr>
          <a:lstStyle/>
          <a:p>
            <a:pPr algn="ctr"/>
            <a:r>
              <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Autoclave</a:t>
            </a:r>
            <a:endParaRPr lang="ar-IQ" sz="4000" dirty="0">
              <a:latin typeface="Times New Roman" panose="02020603050405020304" pitchFamily="18" charset="0"/>
              <a:cs typeface="Times New Roman" panose="02020603050405020304" pitchFamily="18" charset="0"/>
            </a:endParaRPr>
          </a:p>
        </p:txBody>
      </p:sp>
      <p:pic>
        <p:nvPicPr>
          <p:cNvPr id="4" name="Afbeelding 5"/>
          <p:cNvPicPr>
            <a:picLocks noGrp="1" noChangeAspect="1"/>
          </p:cNvPicPr>
          <p:nvPr>
            <p:ph idx="1"/>
          </p:nvPr>
        </p:nvPicPr>
        <p:blipFill>
          <a:blip r:embed="rId2"/>
          <a:stretch>
            <a:fillRect/>
          </a:stretch>
        </p:blipFill>
        <p:spPr>
          <a:xfrm>
            <a:off x="2627826" y="1345109"/>
            <a:ext cx="7779118" cy="4887310"/>
          </a:xfrm>
          <a:prstGeom prst="rect">
            <a:avLst/>
          </a:prstGeom>
        </p:spPr>
      </p:pic>
    </p:spTree>
    <p:extLst>
      <p:ext uri="{BB962C8B-B14F-4D97-AF65-F5344CB8AC3E}">
        <p14:creationId xmlns:p14="http://schemas.microsoft.com/office/powerpoint/2010/main" val="42155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970961" y="366837"/>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Autoclave: function</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4335518" y="1103868"/>
            <a:ext cx="6570652" cy="2308324"/>
          </a:xfrm>
          <a:prstGeom prst="rect">
            <a:avLst/>
          </a:prstGeom>
          <a:noFill/>
        </p:spPr>
        <p:txBody>
          <a:bodyPr wrap="square" rtlCol="0">
            <a:spAutoFit/>
          </a:bodyPr>
          <a:lstStyle/>
          <a:p>
            <a:pPr algn="just"/>
            <a:r>
              <a:rPr lang="en-GB" sz="2400" dirty="0">
                <a:solidFill>
                  <a:schemeClr val="tx2"/>
                </a:solidFill>
                <a:latin typeface="+mj-lt"/>
              </a:rPr>
              <a:t>The autoclave or </a:t>
            </a:r>
            <a:r>
              <a:rPr lang="en-GB" sz="2400" b="1" dirty="0">
                <a:solidFill>
                  <a:schemeClr val="tx2"/>
                </a:solidFill>
                <a:latin typeface="+mj-lt"/>
              </a:rPr>
              <a:t>sterilizer</a:t>
            </a:r>
            <a:r>
              <a:rPr lang="en-GB" sz="2400" dirty="0">
                <a:solidFill>
                  <a:schemeClr val="tx2"/>
                </a:solidFill>
                <a:latin typeface="+mj-lt"/>
              </a:rPr>
              <a:t> is a </a:t>
            </a:r>
            <a:r>
              <a:rPr lang="en-GB" sz="2400" b="1" dirty="0">
                <a:solidFill>
                  <a:schemeClr val="tx2"/>
                </a:solidFill>
                <a:latin typeface="+mj-lt"/>
              </a:rPr>
              <a:t>pressure chamber </a:t>
            </a:r>
            <a:r>
              <a:rPr lang="en-GB" sz="2400" dirty="0">
                <a:solidFill>
                  <a:schemeClr val="tx2"/>
                </a:solidFill>
                <a:latin typeface="+mj-lt"/>
              </a:rPr>
              <a:t>used to sterilize equipment and supplies by subjecting them to </a:t>
            </a:r>
            <a:r>
              <a:rPr lang="en-GB" sz="2400" b="1" dirty="0">
                <a:solidFill>
                  <a:schemeClr val="tx2"/>
                </a:solidFill>
                <a:latin typeface="+mj-lt"/>
              </a:rPr>
              <a:t>high pressure, saturated steam</a:t>
            </a:r>
            <a:r>
              <a:rPr lang="en-GB" sz="2400" dirty="0">
                <a:solidFill>
                  <a:schemeClr val="tx2"/>
                </a:solidFill>
                <a:latin typeface="+mj-lt"/>
              </a:rPr>
              <a:t>. Sterilizing means the </a:t>
            </a:r>
            <a:r>
              <a:rPr lang="en-GB" sz="2400" b="1" dirty="0">
                <a:solidFill>
                  <a:schemeClr val="tx2"/>
                </a:solidFill>
                <a:latin typeface="+mj-lt"/>
              </a:rPr>
              <a:t>inactivation of all forms of life</a:t>
            </a:r>
            <a:r>
              <a:rPr lang="en-GB" sz="2400" dirty="0">
                <a:solidFill>
                  <a:schemeClr val="tx2"/>
                </a:solidFill>
                <a:latin typeface="+mj-lt"/>
              </a:rPr>
              <a:t> (bacteria, viruses) present in inanimate objects. </a:t>
            </a:r>
            <a:endParaRPr lang="en-GB" sz="2400" b="1" dirty="0">
              <a:solidFill>
                <a:schemeClr val="tx2"/>
              </a:solidFill>
              <a:latin typeface="+mj-lt"/>
            </a:endParaRPr>
          </a:p>
        </p:txBody>
      </p:sp>
      <p:sp>
        <p:nvSpPr>
          <p:cNvPr id="8" name="Tekstvak 7"/>
          <p:cNvSpPr txBox="1"/>
          <p:nvPr/>
        </p:nvSpPr>
        <p:spPr>
          <a:xfrm>
            <a:off x="844837" y="1122883"/>
            <a:ext cx="3363678" cy="461665"/>
          </a:xfrm>
          <a:prstGeom prst="rect">
            <a:avLst/>
          </a:prstGeom>
          <a:noFill/>
        </p:spPr>
        <p:txBody>
          <a:bodyPr wrap="none" rtlCol="0">
            <a:spAutoFit/>
          </a:bodyPr>
          <a:lstStyle/>
          <a:p>
            <a:r>
              <a:rPr lang="en-GB" sz="2400" b="1" dirty="0">
                <a:solidFill>
                  <a:schemeClr val="tx2"/>
                </a:solidFill>
                <a:latin typeface="+mj-lt"/>
              </a:rPr>
              <a:t>What is an autoclave ?</a:t>
            </a:r>
          </a:p>
        </p:txBody>
      </p:sp>
      <p:sp>
        <p:nvSpPr>
          <p:cNvPr id="13" name="Tekstvak 12"/>
          <p:cNvSpPr txBox="1"/>
          <p:nvPr/>
        </p:nvSpPr>
        <p:spPr>
          <a:xfrm>
            <a:off x="844837" y="4257015"/>
            <a:ext cx="4074257" cy="461665"/>
          </a:xfrm>
          <a:prstGeom prst="rect">
            <a:avLst/>
          </a:prstGeom>
          <a:noFill/>
        </p:spPr>
        <p:txBody>
          <a:bodyPr wrap="none" rtlCol="0">
            <a:spAutoFit/>
          </a:bodyPr>
          <a:lstStyle/>
          <a:p>
            <a:r>
              <a:rPr lang="en-GB" sz="2400" b="1" dirty="0">
                <a:solidFill>
                  <a:schemeClr val="tx2"/>
                </a:solidFill>
                <a:latin typeface="+mj-lt"/>
              </a:rPr>
              <a:t>Why is high pressure used ?</a:t>
            </a:r>
          </a:p>
        </p:txBody>
      </p:sp>
      <p:sp>
        <p:nvSpPr>
          <p:cNvPr id="16" name="Rechthoek 15"/>
          <p:cNvSpPr/>
          <p:nvPr/>
        </p:nvSpPr>
        <p:spPr>
          <a:xfrm>
            <a:off x="4919094" y="4222496"/>
            <a:ext cx="5987076" cy="1200329"/>
          </a:xfrm>
          <a:prstGeom prst="rect">
            <a:avLst/>
          </a:prstGeom>
          <a:noFill/>
        </p:spPr>
        <p:txBody>
          <a:bodyPr wrap="square" rtlCol="0">
            <a:spAutoFit/>
          </a:bodyPr>
          <a:lstStyle/>
          <a:p>
            <a:pPr algn="just"/>
            <a:r>
              <a:rPr lang="en-GB" sz="2400" dirty="0">
                <a:solidFill>
                  <a:schemeClr val="tx2"/>
                </a:solidFill>
                <a:latin typeface="+mj-lt"/>
              </a:rPr>
              <a:t>Because under pressure you can increase the temperature of water to </a:t>
            </a:r>
            <a:r>
              <a:rPr lang="en-GB" sz="2400" b="1" dirty="0">
                <a:solidFill>
                  <a:schemeClr val="tx2"/>
                </a:solidFill>
                <a:latin typeface="+mj-lt"/>
              </a:rPr>
              <a:t>higher than 100</a:t>
            </a:r>
            <a:r>
              <a:rPr lang="en-GB" sz="2400" b="1" baseline="30000" dirty="0">
                <a:solidFill>
                  <a:schemeClr val="tx2"/>
                </a:solidFill>
                <a:latin typeface="+mj-lt"/>
              </a:rPr>
              <a:t>o </a:t>
            </a:r>
            <a:r>
              <a:rPr lang="en-GB" sz="2400" b="1" dirty="0">
                <a:solidFill>
                  <a:schemeClr val="tx2"/>
                </a:solidFill>
                <a:latin typeface="+mj-lt"/>
              </a:rPr>
              <a:t>C</a:t>
            </a:r>
            <a:r>
              <a:rPr lang="en-GB" sz="2400" dirty="0">
                <a:solidFill>
                  <a:schemeClr val="tx2"/>
                </a:solidFill>
                <a:latin typeface="+mj-lt"/>
              </a:rPr>
              <a:t>, destroying life quickly. </a:t>
            </a:r>
          </a:p>
        </p:txBody>
      </p:sp>
    </p:spTree>
    <p:extLst>
      <p:ext uri="{BB962C8B-B14F-4D97-AF65-F5344CB8AC3E}">
        <p14:creationId xmlns:p14="http://schemas.microsoft.com/office/powerpoint/2010/main" val="19735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614855" y="157655"/>
            <a:ext cx="10673255" cy="67791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Autoclave: used in hospitals, laboratories</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hthoek 5"/>
          <p:cNvSpPr/>
          <p:nvPr/>
        </p:nvSpPr>
        <p:spPr>
          <a:xfrm>
            <a:off x="993228" y="1551185"/>
            <a:ext cx="6905296" cy="1631216"/>
          </a:xfrm>
          <a:prstGeom prst="rect">
            <a:avLst/>
          </a:prstGeom>
          <a:noFill/>
        </p:spPr>
        <p:txBody>
          <a:bodyPr wrap="square" rtlCol="0">
            <a:spAutoFit/>
          </a:bodyPr>
          <a:lstStyle/>
          <a:p>
            <a:pPr algn="just"/>
            <a:r>
              <a:rPr lang="en-GB" sz="2000" dirty="0">
                <a:solidFill>
                  <a:schemeClr val="tx2"/>
                </a:solidFill>
                <a:latin typeface="+mj-lt"/>
              </a:rPr>
              <a:t>The autoclave or sterilizer is equipment designed with the aim of reliably eliminating microorganisms, which would otherwise be present on objects used in diagnostic or therapeutic activities in health institutions, including </a:t>
            </a:r>
            <a:r>
              <a:rPr lang="en-GB" sz="2000" b="1" dirty="0">
                <a:solidFill>
                  <a:schemeClr val="tx2"/>
                </a:solidFill>
                <a:latin typeface="+mj-lt"/>
              </a:rPr>
              <a:t>surgery</a:t>
            </a:r>
            <a:r>
              <a:rPr lang="en-GB" sz="2000" dirty="0">
                <a:solidFill>
                  <a:schemeClr val="tx2"/>
                </a:solidFill>
                <a:latin typeface="+mj-lt"/>
              </a:rPr>
              <a:t> and </a:t>
            </a:r>
            <a:r>
              <a:rPr lang="en-GB" sz="2000" b="1" dirty="0">
                <a:solidFill>
                  <a:schemeClr val="tx2"/>
                </a:solidFill>
                <a:latin typeface="+mj-lt"/>
              </a:rPr>
              <a:t>dentistry</a:t>
            </a:r>
            <a:r>
              <a:rPr lang="en-GB" sz="2000" dirty="0">
                <a:solidFill>
                  <a:schemeClr val="tx2"/>
                </a:solidFill>
                <a:latin typeface="+mj-lt"/>
              </a:rPr>
              <a:t>. </a:t>
            </a:r>
          </a:p>
        </p:txBody>
      </p:sp>
      <p:pic>
        <p:nvPicPr>
          <p:cNvPr id="3" name="Afbeelding 2"/>
          <p:cNvPicPr>
            <a:picLocks noChangeAspect="1"/>
          </p:cNvPicPr>
          <p:nvPr/>
        </p:nvPicPr>
        <p:blipFill>
          <a:blip r:embed="rId2"/>
          <a:stretch>
            <a:fillRect/>
          </a:stretch>
        </p:blipFill>
        <p:spPr>
          <a:xfrm>
            <a:off x="8280321" y="1291294"/>
            <a:ext cx="2747512" cy="2438611"/>
          </a:xfrm>
          <a:prstGeom prst="rect">
            <a:avLst/>
          </a:prstGeom>
        </p:spPr>
      </p:pic>
      <p:pic>
        <p:nvPicPr>
          <p:cNvPr id="2" name="Afbeelding 1"/>
          <p:cNvPicPr>
            <a:picLocks noChangeAspect="1"/>
          </p:cNvPicPr>
          <p:nvPr/>
        </p:nvPicPr>
        <p:blipFill>
          <a:blip r:embed="rId3"/>
          <a:stretch>
            <a:fillRect/>
          </a:stretch>
        </p:blipFill>
        <p:spPr>
          <a:xfrm>
            <a:off x="8513487" y="3926974"/>
            <a:ext cx="2332240" cy="2332240"/>
          </a:xfrm>
          <a:prstGeom prst="rect">
            <a:avLst/>
          </a:prstGeom>
        </p:spPr>
      </p:pic>
      <p:sp>
        <p:nvSpPr>
          <p:cNvPr id="5" name="Rechthoek 4"/>
          <p:cNvSpPr/>
          <p:nvPr/>
        </p:nvSpPr>
        <p:spPr>
          <a:xfrm>
            <a:off x="993225" y="3926974"/>
            <a:ext cx="7520261" cy="2246769"/>
          </a:xfrm>
          <a:prstGeom prst="rect">
            <a:avLst/>
          </a:prstGeom>
        </p:spPr>
        <p:txBody>
          <a:bodyPr wrap="square">
            <a:spAutoFit/>
          </a:bodyPr>
          <a:lstStyle/>
          <a:p>
            <a:pPr lvl="0" algn="just"/>
            <a:r>
              <a:rPr lang="en-GB" sz="2000" dirty="0">
                <a:solidFill>
                  <a:schemeClr val="tx2"/>
                </a:solidFill>
                <a:latin typeface="+mj-lt"/>
              </a:rPr>
              <a:t>In the </a:t>
            </a:r>
            <a:r>
              <a:rPr lang="en-GB" sz="2000" b="1" dirty="0">
                <a:solidFill>
                  <a:schemeClr val="tx2"/>
                </a:solidFill>
                <a:latin typeface="+mj-lt"/>
              </a:rPr>
              <a:t>laboratory</a:t>
            </a:r>
            <a:r>
              <a:rPr lang="en-GB" sz="2000" dirty="0">
                <a:solidFill>
                  <a:schemeClr val="tx2"/>
                </a:solidFill>
                <a:latin typeface="+mj-lt"/>
              </a:rPr>
              <a:t>, materials and objects are sterilized for the following purposes:</a:t>
            </a:r>
          </a:p>
          <a:p>
            <a:pPr marL="800100" lvl="1" indent="-342900" algn="just">
              <a:buFont typeface="+mj-lt"/>
              <a:buAutoNum type="arabicPeriod"/>
            </a:pPr>
            <a:r>
              <a:rPr lang="en-GB" sz="2000" dirty="0">
                <a:solidFill>
                  <a:schemeClr val="tx2"/>
                </a:solidFill>
                <a:latin typeface="+mj-lt"/>
              </a:rPr>
              <a:t>To prepare materials for bacteriological cell cultures  (</a:t>
            </a:r>
            <a:r>
              <a:rPr lang="en-GB" sz="2000" b="1" dirty="0">
                <a:solidFill>
                  <a:schemeClr val="tx2"/>
                </a:solidFill>
                <a:latin typeface="+mj-lt"/>
              </a:rPr>
              <a:t>test tubes</a:t>
            </a:r>
            <a:r>
              <a:rPr lang="en-GB" sz="2000" dirty="0">
                <a:solidFill>
                  <a:schemeClr val="tx2"/>
                </a:solidFill>
                <a:latin typeface="+mj-lt"/>
              </a:rPr>
              <a:t>) in order to avoid their contamination.</a:t>
            </a:r>
          </a:p>
          <a:p>
            <a:pPr marL="800100" lvl="1" indent="-342900" algn="just">
              <a:buFont typeface="+mj-lt"/>
              <a:buAutoNum type="arabicPeriod"/>
            </a:pPr>
            <a:r>
              <a:rPr lang="en-GB" sz="2000" dirty="0">
                <a:solidFill>
                  <a:schemeClr val="tx2"/>
                </a:solidFill>
                <a:latin typeface="+mj-lt"/>
              </a:rPr>
              <a:t>Prepare elements used for taking samples. (All must be in sterile conditions: </a:t>
            </a:r>
            <a:r>
              <a:rPr lang="en-GB" sz="2000" b="1" dirty="0">
                <a:solidFill>
                  <a:schemeClr val="tx2"/>
                </a:solidFill>
                <a:latin typeface="+mj-lt"/>
              </a:rPr>
              <a:t>needles, tubes, containers</a:t>
            </a:r>
            <a:r>
              <a:rPr lang="en-GB" sz="2000" dirty="0">
                <a:solidFill>
                  <a:schemeClr val="tx2"/>
                </a:solidFill>
                <a:latin typeface="+mj-lt"/>
              </a:rPr>
              <a:t>).</a:t>
            </a:r>
          </a:p>
          <a:p>
            <a:pPr marL="800100" lvl="1" indent="-342900" algn="just">
              <a:buFont typeface="+mj-lt"/>
              <a:buAutoNum type="arabicPeriod"/>
            </a:pPr>
            <a:r>
              <a:rPr lang="en-GB" sz="2000" b="1" dirty="0">
                <a:solidFill>
                  <a:schemeClr val="tx2"/>
                </a:solidFill>
                <a:latin typeface="+mj-lt"/>
              </a:rPr>
              <a:t>Sterilize contaminated material</a:t>
            </a:r>
            <a:r>
              <a:rPr lang="en-GB" sz="2000" dirty="0">
                <a:solidFill>
                  <a:schemeClr val="tx2"/>
                </a:solidFill>
                <a:latin typeface="+mj-lt"/>
              </a:rPr>
              <a:t>.</a:t>
            </a:r>
          </a:p>
        </p:txBody>
      </p:sp>
    </p:spTree>
    <p:extLst>
      <p:ext uri="{BB962C8B-B14F-4D97-AF65-F5344CB8AC3E}">
        <p14:creationId xmlns:p14="http://schemas.microsoft.com/office/powerpoint/2010/main" val="415692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Autoclave: scientific principles</a:t>
            </a:r>
            <a:endParaRPr lang="en-GB" sz="40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hthoek 3"/>
          <p:cNvSpPr/>
          <p:nvPr/>
        </p:nvSpPr>
        <p:spPr>
          <a:xfrm>
            <a:off x="945930" y="1409144"/>
            <a:ext cx="6099447" cy="3016210"/>
          </a:xfrm>
          <a:prstGeom prst="rect">
            <a:avLst/>
          </a:prstGeom>
        </p:spPr>
        <p:txBody>
          <a:bodyPr wrap="square">
            <a:spAutoFit/>
          </a:bodyPr>
          <a:lstStyle/>
          <a:p>
            <a:pPr algn="just"/>
            <a:r>
              <a:rPr lang="en-GB" sz="2000" dirty="0">
                <a:solidFill>
                  <a:schemeClr val="tx2"/>
                </a:solidFill>
                <a:latin typeface="+mj-lt"/>
              </a:rPr>
              <a:t>Autoclaves work by taking advantage of the </a:t>
            </a:r>
            <a:r>
              <a:rPr lang="en-GB" sz="2000" b="1" dirty="0">
                <a:solidFill>
                  <a:schemeClr val="tx2"/>
                </a:solidFill>
                <a:latin typeface="+mj-lt"/>
              </a:rPr>
              <a:t>thermo-dynamic properties of water.</a:t>
            </a:r>
            <a:r>
              <a:rPr lang="en-GB" sz="2000" dirty="0">
                <a:solidFill>
                  <a:schemeClr val="tx2"/>
                </a:solidFill>
                <a:latin typeface="+mj-lt"/>
              </a:rPr>
              <a:t> In normal conditions (at sea level and pressure of 1 atmosphere) water (in liquid phase) boils and is converted into vapour (gaseous phase) at a 100 °C. </a:t>
            </a:r>
          </a:p>
          <a:p>
            <a:pPr algn="just"/>
            <a:endParaRPr lang="en-GB" sz="1000" dirty="0">
              <a:solidFill>
                <a:schemeClr val="tx2"/>
              </a:solidFill>
              <a:latin typeface="+mj-lt"/>
            </a:endParaRPr>
          </a:p>
          <a:p>
            <a:pPr algn="just"/>
            <a:r>
              <a:rPr lang="en-GB" sz="2000" dirty="0">
                <a:solidFill>
                  <a:schemeClr val="tx2"/>
                </a:solidFill>
                <a:latin typeface="+mj-lt"/>
              </a:rPr>
              <a:t>If the pressure is reduced, it boils at a lower temperature (98.6 </a:t>
            </a:r>
            <a:r>
              <a:rPr lang="en-GB" sz="2000" dirty="0">
                <a:solidFill>
                  <a:schemeClr val="tx2"/>
                </a:solidFill>
              </a:rPr>
              <a:t>°</a:t>
            </a:r>
            <a:r>
              <a:rPr lang="en-GB" sz="2000" dirty="0">
                <a:solidFill>
                  <a:schemeClr val="tx2"/>
                </a:solidFill>
                <a:latin typeface="+mj-lt"/>
              </a:rPr>
              <a:t>C at 1250 m. altitude</a:t>
            </a:r>
            <a:r>
              <a:rPr lang="en-GB" sz="2000" dirty="0">
                <a:solidFill>
                  <a:schemeClr val="tx2"/>
                </a:solidFill>
              </a:rPr>
              <a:t>)</a:t>
            </a:r>
            <a:r>
              <a:rPr lang="en-GB" sz="2000" dirty="0">
                <a:solidFill>
                  <a:schemeClr val="tx2"/>
                </a:solidFill>
                <a:latin typeface="+mj-lt"/>
              </a:rPr>
              <a:t>. </a:t>
            </a:r>
            <a:r>
              <a:rPr lang="en-GB" sz="2000" b="1" dirty="0">
                <a:solidFill>
                  <a:schemeClr val="tx2"/>
                </a:solidFill>
                <a:latin typeface="+mj-lt"/>
              </a:rPr>
              <a:t>If the pressure rises, it boils at a higher temperature. </a:t>
            </a:r>
          </a:p>
        </p:txBody>
      </p:sp>
      <p:pic>
        <p:nvPicPr>
          <p:cNvPr id="14" name="Afbeelding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62338" y="1559093"/>
            <a:ext cx="3494696" cy="3285228"/>
          </a:xfrm>
          <a:prstGeom prst="rect">
            <a:avLst/>
          </a:prstGeom>
        </p:spPr>
      </p:pic>
      <p:sp>
        <p:nvSpPr>
          <p:cNvPr id="15" name="Rechthoek 14"/>
          <p:cNvSpPr/>
          <p:nvPr/>
        </p:nvSpPr>
        <p:spPr>
          <a:xfrm>
            <a:off x="7473869" y="5010093"/>
            <a:ext cx="3494696" cy="646331"/>
          </a:xfrm>
          <a:prstGeom prst="rect">
            <a:avLst/>
          </a:prstGeom>
        </p:spPr>
        <p:txBody>
          <a:bodyPr wrap="square">
            <a:spAutoFit/>
          </a:bodyPr>
          <a:lstStyle/>
          <a:p>
            <a:pPr algn="ctr"/>
            <a:r>
              <a:rPr lang="en-GB" dirty="0">
                <a:solidFill>
                  <a:schemeClr val="tx2"/>
                </a:solidFill>
                <a:latin typeface="+mj-lt"/>
              </a:rPr>
              <a:t>Fixed relation between steam pressure and temperature</a:t>
            </a:r>
          </a:p>
        </p:txBody>
      </p:sp>
      <p:sp>
        <p:nvSpPr>
          <p:cNvPr id="2" name="Rechthoek 1"/>
          <p:cNvSpPr/>
          <p:nvPr/>
        </p:nvSpPr>
        <p:spPr>
          <a:xfrm>
            <a:off x="945930" y="4671540"/>
            <a:ext cx="6527939" cy="1631216"/>
          </a:xfrm>
          <a:prstGeom prst="rect">
            <a:avLst/>
          </a:prstGeom>
        </p:spPr>
        <p:txBody>
          <a:bodyPr wrap="square">
            <a:spAutoFit/>
          </a:bodyPr>
          <a:lstStyle/>
          <a:p>
            <a:pPr lvl="0" algn="just"/>
            <a:r>
              <a:rPr lang="en-GB" sz="2000" dirty="0">
                <a:solidFill>
                  <a:schemeClr val="tx2"/>
                </a:solidFill>
                <a:latin typeface="+mj-lt"/>
              </a:rPr>
              <a:t>Through the control of water vapour pressure, the autoclave can, in its sealed chamber, reach temperatures higher than 100 °C; or inversely, by controlling the temperature, can achieve pressures greater than atmospheric pressure.</a:t>
            </a:r>
          </a:p>
        </p:txBody>
      </p:sp>
    </p:spTree>
    <p:extLst>
      <p:ext uri="{BB962C8B-B14F-4D97-AF65-F5344CB8AC3E}">
        <p14:creationId xmlns:p14="http://schemas.microsoft.com/office/powerpoint/2010/main" val="2711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Operation of the autoclave</a:t>
            </a:r>
            <a:endParaRPr lang="en-GB"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hthoek 1"/>
          <p:cNvSpPr/>
          <p:nvPr/>
        </p:nvSpPr>
        <p:spPr>
          <a:xfrm>
            <a:off x="914400" y="1362009"/>
            <a:ext cx="9983449" cy="3046988"/>
          </a:xfrm>
          <a:prstGeom prst="rect">
            <a:avLst/>
          </a:prstGeom>
        </p:spPr>
        <p:txBody>
          <a:bodyPr wrap="square">
            <a:spAutoFit/>
          </a:bodyPr>
          <a:lstStyle/>
          <a:p>
            <a:pPr algn="just"/>
            <a:r>
              <a:rPr lang="en-GB" sz="2400" dirty="0">
                <a:solidFill>
                  <a:schemeClr val="tx2"/>
                </a:solidFill>
                <a:latin typeface="+mj-lt"/>
              </a:rPr>
              <a:t>1. Turn the autoclave </a:t>
            </a:r>
            <a:r>
              <a:rPr lang="en-GB" sz="2400" b="1" dirty="0">
                <a:solidFill>
                  <a:schemeClr val="tx2"/>
                </a:solidFill>
                <a:latin typeface="+mj-lt"/>
              </a:rPr>
              <a:t>ON</a:t>
            </a:r>
            <a:r>
              <a:rPr lang="en-GB" sz="2400" dirty="0">
                <a:solidFill>
                  <a:schemeClr val="tx2"/>
                </a:solidFill>
                <a:latin typeface="+mj-lt"/>
              </a:rPr>
              <a:t>.</a:t>
            </a:r>
          </a:p>
          <a:p>
            <a:pPr algn="just"/>
            <a:r>
              <a:rPr lang="en-GB" sz="2400" dirty="0">
                <a:solidFill>
                  <a:schemeClr val="tx2"/>
                </a:solidFill>
                <a:latin typeface="+mj-lt"/>
              </a:rPr>
              <a:t>2. </a:t>
            </a:r>
            <a:r>
              <a:rPr lang="en-GB" sz="2400" b="1" dirty="0">
                <a:solidFill>
                  <a:schemeClr val="tx2"/>
                </a:solidFill>
                <a:latin typeface="+mj-lt"/>
              </a:rPr>
              <a:t>Open  the door </a:t>
            </a:r>
            <a:r>
              <a:rPr lang="en-GB" sz="2400" dirty="0">
                <a:solidFill>
                  <a:schemeClr val="tx2"/>
                </a:solidFill>
                <a:latin typeface="+mj-lt"/>
              </a:rPr>
              <a:t>of the autoclave. In large capacity autoclaves, this process is done electromechanically. </a:t>
            </a:r>
          </a:p>
          <a:p>
            <a:pPr algn="just"/>
            <a:r>
              <a:rPr lang="en-GB" sz="2400" dirty="0">
                <a:solidFill>
                  <a:schemeClr val="tx2"/>
                </a:solidFill>
                <a:latin typeface="+mj-lt"/>
              </a:rPr>
              <a:t>3. </a:t>
            </a:r>
            <a:r>
              <a:rPr lang="en-GB" sz="2400" b="1" dirty="0">
                <a:solidFill>
                  <a:schemeClr val="tx2"/>
                </a:solidFill>
                <a:latin typeface="+mj-lt"/>
              </a:rPr>
              <a:t>Place</a:t>
            </a:r>
            <a:r>
              <a:rPr lang="en-GB" sz="2400" dirty="0">
                <a:solidFill>
                  <a:schemeClr val="tx2"/>
                </a:solidFill>
                <a:latin typeface="+mj-lt"/>
              </a:rPr>
              <a:t> the sterilization containers with the prepared material (cleaned, washed, dried) into the sterilization chamber.</a:t>
            </a:r>
          </a:p>
          <a:p>
            <a:pPr algn="just"/>
            <a:r>
              <a:rPr lang="en-GB" sz="2400" dirty="0">
                <a:solidFill>
                  <a:schemeClr val="tx2"/>
                </a:solidFill>
                <a:latin typeface="+mj-lt"/>
              </a:rPr>
              <a:t>4. </a:t>
            </a:r>
            <a:r>
              <a:rPr lang="en-GB" sz="2400" b="1" dirty="0">
                <a:solidFill>
                  <a:schemeClr val="tx2"/>
                </a:solidFill>
                <a:latin typeface="+mj-lt"/>
              </a:rPr>
              <a:t>Close the door </a:t>
            </a:r>
            <a:r>
              <a:rPr lang="en-GB" sz="2400" dirty="0">
                <a:solidFill>
                  <a:schemeClr val="tx2"/>
                </a:solidFill>
                <a:latin typeface="+mj-lt"/>
              </a:rPr>
              <a:t>of the autoclave.</a:t>
            </a:r>
          </a:p>
          <a:p>
            <a:pPr algn="just"/>
            <a:r>
              <a:rPr lang="en-GB" sz="2400" dirty="0">
                <a:solidFill>
                  <a:schemeClr val="tx2"/>
                </a:solidFill>
                <a:latin typeface="+mj-lt"/>
              </a:rPr>
              <a:t>5. Select the required </a:t>
            </a:r>
            <a:r>
              <a:rPr lang="en-GB" sz="2400" b="1" dirty="0">
                <a:solidFill>
                  <a:schemeClr val="tx2"/>
                </a:solidFill>
                <a:latin typeface="+mj-lt"/>
              </a:rPr>
              <a:t>sterilization cycle </a:t>
            </a:r>
            <a:r>
              <a:rPr lang="en-GB" sz="2400" dirty="0">
                <a:solidFill>
                  <a:schemeClr val="tx2"/>
                </a:solidFill>
                <a:latin typeface="+mj-lt"/>
              </a:rPr>
              <a:t>depending on the type of objects or materials to be sterilized. </a:t>
            </a:r>
          </a:p>
        </p:txBody>
      </p:sp>
    </p:spTree>
    <p:extLst>
      <p:ext uri="{BB962C8B-B14F-4D97-AF65-F5344CB8AC3E}">
        <p14:creationId xmlns:p14="http://schemas.microsoft.com/office/powerpoint/2010/main" val="111912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24758" y="1193605"/>
            <a:ext cx="9695793" cy="5016758"/>
          </a:xfrm>
          <a:prstGeom prst="rect">
            <a:avLst/>
          </a:prstGeom>
        </p:spPr>
        <p:txBody>
          <a:bodyPr wrap="square">
            <a:spAutoFit/>
          </a:bodyPr>
          <a:lstStyle/>
          <a:p>
            <a:pPr algn="just"/>
            <a:r>
              <a:rPr lang="en-GB" sz="2000" dirty="0">
                <a:solidFill>
                  <a:schemeClr val="tx2"/>
                </a:solidFill>
              </a:rPr>
              <a:t>From this moment on, the process proceeds as indicated next:</a:t>
            </a:r>
          </a:p>
          <a:p>
            <a:pPr marL="914400" lvl="1" indent="-457200" algn="just">
              <a:buAutoNum type="alphaLcParenR"/>
            </a:pPr>
            <a:r>
              <a:rPr lang="en-GB" sz="2000" dirty="0">
                <a:solidFill>
                  <a:schemeClr val="tx2"/>
                </a:solidFill>
              </a:rPr>
              <a:t>The </a:t>
            </a:r>
            <a:r>
              <a:rPr lang="en-GB" sz="2000" b="1" dirty="0">
                <a:solidFill>
                  <a:schemeClr val="tx2"/>
                </a:solidFill>
              </a:rPr>
              <a:t>pre-treatment phase </a:t>
            </a:r>
            <a:r>
              <a:rPr lang="en-GB" sz="2000" dirty="0">
                <a:solidFill>
                  <a:schemeClr val="tx2"/>
                </a:solidFill>
              </a:rPr>
              <a:t>is initiated. In this phase, short alternate cycles of emptying and injecting of vapour into the sterilization chamber are performed so that </a:t>
            </a:r>
            <a:r>
              <a:rPr lang="en-GB" sz="2000" b="1" dirty="0">
                <a:solidFill>
                  <a:schemeClr val="tx2"/>
                </a:solidFill>
              </a:rPr>
              <a:t>air is extracted</a:t>
            </a:r>
            <a:r>
              <a:rPr lang="en-GB" sz="2000" dirty="0">
                <a:solidFill>
                  <a:schemeClr val="tx2"/>
                </a:solidFill>
              </a:rPr>
              <a:t> from it and packets protecting the material are sterilized.</a:t>
            </a:r>
          </a:p>
          <a:p>
            <a:pPr lvl="1" algn="just"/>
            <a:endParaRPr lang="en-GB" sz="2000" dirty="0">
              <a:solidFill>
                <a:schemeClr val="tx2"/>
              </a:solidFill>
            </a:endParaRPr>
          </a:p>
          <a:p>
            <a:pPr lvl="1" algn="just"/>
            <a:r>
              <a:rPr lang="en-GB" sz="2000" dirty="0">
                <a:solidFill>
                  <a:schemeClr val="tx2"/>
                </a:solidFill>
              </a:rPr>
              <a:t>b) When the air has been removed, </a:t>
            </a:r>
            <a:r>
              <a:rPr lang="en-GB" sz="2000" b="1" dirty="0">
                <a:solidFill>
                  <a:schemeClr val="tx2"/>
                </a:solidFill>
              </a:rPr>
              <a:t>filling  and  pressurization </a:t>
            </a:r>
            <a:r>
              <a:rPr lang="en-GB" sz="2000" dirty="0">
                <a:solidFill>
                  <a:schemeClr val="tx2"/>
                </a:solidFill>
              </a:rPr>
              <a:t>of the sterilization chamber is initiated. At this time, the vapour enters into contact with objects to be sterilized and a process of heat transference is initiated between high temperature vapour and articles to be sterilized. Upon transferring thermal energy, a portion of vapour is converted into liquid water (</a:t>
            </a:r>
            <a:r>
              <a:rPr lang="en-GB" sz="2000" b="1" dirty="0">
                <a:solidFill>
                  <a:schemeClr val="tx2"/>
                </a:solidFill>
              </a:rPr>
              <a:t>condensed liquid</a:t>
            </a:r>
            <a:r>
              <a:rPr lang="en-GB" sz="2000" dirty="0">
                <a:solidFill>
                  <a:schemeClr val="tx2"/>
                </a:solidFill>
              </a:rPr>
              <a:t>)  in the exterior layers of the material used for packing, simultaneously decreasing its volume in a significant way. More vapour can then enter the sterilization chamber, which penetrates even further inside the packages to be sterilized. Vapour eventually completely surrounds these and the pressure and temperature are established.</a:t>
            </a:r>
          </a:p>
        </p:txBody>
      </p:sp>
      <p:sp>
        <p:nvSpPr>
          <p:cNvPr id="3"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Operation of the autoclave</a:t>
            </a:r>
            <a:endParaRPr lang="en-GB"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10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14400" y="944086"/>
            <a:ext cx="9979572" cy="5324535"/>
          </a:xfrm>
          <a:prstGeom prst="rect">
            <a:avLst/>
          </a:prstGeom>
        </p:spPr>
        <p:txBody>
          <a:bodyPr wrap="square">
            <a:spAutoFit/>
          </a:bodyPr>
          <a:lstStyle/>
          <a:p>
            <a:pPr lvl="1"/>
            <a:r>
              <a:rPr lang="en-US" sz="2000" dirty="0">
                <a:solidFill>
                  <a:schemeClr val="tx2"/>
                </a:solidFill>
              </a:rPr>
              <a:t>c) Once these conditions are attained, the countdown for completing the sterilization (depending on the type of objects or materials being processed) is initiated. The higher the temperature and pressure, the lesser the time required for sterilizing. </a:t>
            </a:r>
          </a:p>
          <a:p>
            <a:pPr lvl="1"/>
            <a:endParaRPr lang="en-US" sz="2000" dirty="0">
              <a:solidFill>
                <a:schemeClr val="tx2"/>
              </a:solidFill>
            </a:endParaRPr>
          </a:p>
          <a:p>
            <a:pPr lvl="1"/>
            <a:r>
              <a:rPr lang="en-US" sz="2000" dirty="0">
                <a:solidFill>
                  <a:schemeClr val="tx2"/>
                </a:solidFill>
              </a:rPr>
              <a:t>d) Once the programmed sterilization time has ended, post treatment process is initiated. This includes depressurization of the chamber . </a:t>
            </a:r>
          </a:p>
          <a:p>
            <a:pPr lvl="1"/>
            <a:endParaRPr lang="en-US" sz="2000" dirty="0">
              <a:solidFill>
                <a:schemeClr val="tx2"/>
              </a:solidFill>
            </a:endParaRPr>
          </a:p>
          <a:p>
            <a:pPr lvl="1"/>
            <a:r>
              <a:rPr lang="en-US" sz="2000" dirty="0">
                <a:solidFill>
                  <a:schemeClr val="tx2"/>
                </a:solidFill>
              </a:rPr>
              <a:t>e) Finally, controlled entry of air through valves with high efficiency filters will be allowed until the pressure in the sterilization chamber is equal to the atmospheric pressure. </a:t>
            </a:r>
          </a:p>
          <a:p>
            <a:pPr lvl="1"/>
            <a:endParaRPr lang="en-US" sz="2000" dirty="0">
              <a:solidFill>
                <a:schemeClr val="tx2"/>
              </a:solidFill>
            </a:endParaRPr>
          </a:p>
          <a:p>
            <a:pPr lvl="1"/>
            <a:r>
              <a:rPr lang="en-US" sz="2000" dirty="0">
                <a:solidFill>
                  <a:schemeClr val="tx2"/>
                </a:solidFill>
              </a:rPr>
              <a:t>6. Open the door of the autoclave.</a:t>
            </a:r>
          </a:p>
          <a:p>
            <a:pPr lvl="1"/>
            <a:r>
              <a:rPr lang="en-US" sz="2000" dirty="0">
                <a:solidFill>
                  <a:schemeClr val="tx2"/>
                </a:solidFill>
              </a:rPr>
              <a:t>7. Unload the sterilized material.</a:t>
            </a:r>
          </a:p>
          <a:p>
            <a:pPr lvl="1"/>
            <a:r>
              <a:rPr lang="en-US" sz="2000" dirty="0">
                <a:solidFill>
                  <a:schemeClr val="tx2"/>
                </a:solidFill>
              </a:rPr>
              <a:t>8. Close the door once the sterilized material is unloaded to conserve the heat </a:t>
            </a:r>
          </a:p>
          <a:p>
            <a:pPr lvl="1"/>
            <a:r>
              <a:rPr lang="en-US" sz="2000" dirty="0">
                <a:solidFill>
                  <a:schemeClr val="tx2"/>
                </a:solidFill>
              </a:rPr>
              <a:t>    in the sterilization chamber and facilitate the next sterilization cycle.</a:t>
            </a:r>
          </a:p>
          <a:p>
            <a:pPr lvl="1"/>
            <a:r>
              <a:rPr lang="en-US" sz="2000" dirty="0">
                <a:solidFill>
                  <a:schemeClr val="tx2"/>
                </a:solidFill>
              </a:rPr>
              <a:t>9. Store the sterilized material appropriately.</a:t>
            </a:r>
          </a:p>
        </p:txBody>
      </p:sp>
      <p:sp>
        <p:nvSpPr>
          <p:cNvPr id="3" name="Titel 1"/>
          <p:cNvSpPr txBox="1">
            <a:spLocks/>
          </p:cNvSpPr>
          <p:nvPr/>
        </p:nvSpPr>
        <p:spPr>
          <a:xfrm>
            <a:off x="476249" y="1"/>
            <a:ext cx="11495618" cy="72521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Operation of the autoclave</a:t>
            </a:r>
            <a:endPar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52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984831" y="260272"/>
            <a:ext cx="9846079"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Construction</a:t>
            </a:r>
          </a:p>
        </p:txBody>
      </p:sp>
      <p:sp>
        <p:nvSpPr>
          <p:cNvPr id="2" name="Rechthoek 1"/>
          <p:cNvSpPr/>
          <p:nvPr/>
        </p:nvSpPr>
        <p:spPr>
          <a:xfrm>
            <a:off x="1108327" y="1516201"/>
            <a:ext cx="4265085" cy="5262979"/>
          </a:xfrm>
          <a:prstGeom prst="rect">
            <a:avLst/>
          </a:prstGeom>
        </p:spPr>
        <p:txBody>
          <a:bodyPr wrap="square">
            <a:spAutoFit/>
          </a:bodyPr>
          <a:lstStyle/>
          <a:p>
            <a:pPr algn="justLow"/>
            <a:r>
              <a:rPr lang="en-GB" sz="2400" dirty="0">
                <a:solidFill>
                  <a:srgbClr val="292526"/>
                </a:solidFill>
                <a:latin typeface="+mj-lt"/>
              </a:rPr>
              <a:t>Autoclaves are available in many sizes. The smallest are the table-top type and the largest are complex equipment that require a great amount of pre-installation for their operation. The volume of the sterilization chamber is taken as a reference in litres [l] in order to measure the autoclave’s size. </a:t>
            </a:r>
          </a:p>
          <a:p>
            <a:pPr algn="justLow"/>
            <a:endParaRPr lang="en-GB" sz="2400" dirty="0">
              <a:solidFill>
                <a:srgbClr val="292526"/>
              </a:solidFill>
              <a:latin typeface="+mj-lt"/>
            </a:endParaRPr>
          </a:p>
          <a:p>
            <a:pPr algn="justLow"/>
            <a:r>
              <a:rPr lang="en-GB" sz="2400" dirty="0">
                <a:solidFill>
                  <a:srgbClr val="292526"/>
                </a:solidFill>
                <a:latin typeface="+mj-lt"/>
              </a:rPr>
              <a:t>.</a:t>
            </a:r>
            <a:endParaRPr lang="en-GB" sz="2400" dirty="0">
              <a:latin typeface="+mj-lt"/>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3413" y="1172254"/>
            <a:ext cx="5457497" cy="4471617"/>
          </a:xfrm>
          <a:prstGeom prst="rect">
            <a:avLst/>
          </a:prstGeom>
        </p:spPr>
      </p:pic>
    </p:spTree>
    <p:extLst>
      <p:ext uri="{BB962C8B-B14F-4D97-AF65-F5344CB8AC3E}">
        <p14:creationId xmlns:p14="http://schemas.microsoft.com/office/powerpoint/2010/main" val="86354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1406</TotalTime>
  <Words>1309</Words>
  <Application>Microsoft Office PowerPoint</Application>
  <PresentationFormat>Widescreen</PresentationFormat>
  <Paragraphs>83</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Euphemia</vt:lpstr>
      <vt:lpstr>Times New Roman</vt:lpstr>
      <vt:lpstr>Wingdings</vt:lpstr>
      <vt:lpstr>Theme1</vt:lpstr>
      <vt:lpstr>Al-Mustaqbal University. College of Engineering and Engineering Technologies. Biomedical Engineering Department.</vt:lpstr>
      <vt:lpstr>Autoclave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zainab</cp:lastModifiedBy>
  <cp:revision>204</cp:revision>
  <dcterms:created xsi:type="dcterms:W3CDTF">2021-10-31T09:31:15Z</dcterms:created>
  <dcterms:modified xsi:type="dcterms:W3CDTF">2024-03-06T08:32:40Z</dcterms:modified>
</cp:coreProperties>
</file>