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6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609600" y="0"/>
                </a:moveTo>
                <a:lnTo>
                  <a:pt x="0" y="0"/>
                </a:lnTo>
                <a:lnTo>
                  <a:pt x="0" y="4876800"/>
                </a:lnTo>
                <a:lnTo>
                  <a:pt x="609600" y="4876800"/>
                </a:lnTo>
                <a:lnTo>
                  <a:pt x="609600" y="0"/>
                </a:lnTo>
                <a:close/>
              </a:path>
            </a:pathLst>
          </a:custGeom>
          <a:solidFill>
            <a:srgbClr val="94A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11885" y="1053846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812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4644" y="191261"/>
            <a:ext cx="498983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19"/>
                </a:moveTo>
                <a:lnTo>
                  <a:pt x="8839200" y="7619"/>
                </a:lnTo>
                <a:lnTo>
                  <a:pt x="88392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7055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8991600" y="0"/>
                </a:lnTo>
                <a:lnTo>
                  <a:pt x="152400" y="0"/>
                </a:lnTo>
                <a:lnTo>
                  <a:pt x="0" y="0"/>
                </a:lnTo>
                <a:lnTo>
                  <a:pt x="0" y="1392936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1392936"/>
                </a:lnTo>
                <a:lnTo>
                  <a:pt x="8991600" y="1392936"/>
                </a:lnTo>
                <a:lnTo>
                  <a:pt x="8991600" y="6858000"/>
                </a:lnTo>
                <a:lnTo>
                  <a:pt x="9144000" y="6858000"/>
                </a:lnTo>
                <a:lnTo>
                  <a:pt x="9144000" y="139293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9352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371"/>
                </a:lnTo>
                <a:lnTo>
                  <a:pt x="8833104" y="309371"/>
                </a:lnTo>
                <a:lnTo>
                  <a:pt x="8833104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164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2400" y="1277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144">
            <a:solidFill>
              <a:srgbClr val="164B6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267200" y="95554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599" y="255384"/>
                </a:lnTo>
                <a:lnTo>
                  <a:pt x="594042" y="208483"/>
                </a:lnTo>
                <a:lnTo>
                  <a:pt x="575564" y="164757"/>
                </a:lnTo>
                <a:lnTo>
                  <a:pt x="550760" y="124815"/>
                </a:lnTo>
                <a:lnTo>
                  <a:pt x="520293" y="89306"/>
                </a:lnTo>
                <a:lnTo>
                  <a:pt x="484771" y="58826"/>
                </a:lnTo>
                <a:lnTo>
                  <a:pt x="444842" y="34036"/>
                </a:lnTo>
                <a:lnTo>
                  <a:pt x="401116" y="15544"/>
                </a:lnTo>
                <a:lnTo>
                  <a:pt x="354215" y="4000"/>
                </a:lnTo>
                <a:lnTo>
                  <a:pt x="304800" y="0"/>
                </a:lnTo>
                <a:lnTo>
                  <a:pt x="255371" y="4000"/>
                </a:lnTo>
                <a:lnTo>
                  <a:pt x="208470" y="15557"/>
                </a:lnTo>
                <a:lnTo>
                  <a:pt x="164744" y="34036"/>
                </a:lnTo>
                <a:lnTo>
                  <a:pt x="124815" y="58839"/>
                </a:lnTo>
                <a:lnTo>
                  <a:pt x="89293" y="89306"/>
                </a:lnTo>
                <a:lnTo>
                  <a:pt x="58826" y="124828"/>
                </a:lnTo>
                <a:lnTo>
                  <a:pt x="34023" y="164757"/>
                </a:lnTo>
                <a:lnTo>
                  <a:pt x="15544" y="208483"/>
                </a:lnTo>
                <a:lnTo>
                  <a:pt x="3987" y="255384"/>
                </a:lnTo>
                <a:lnTo>
                  <a:pt x="0" y="304800"/>
                </a:lnTo>
                <a:lnTo>
                  <a:pt x="3987" y="354228"/>
                </a:lnTo>
                <a:lnTo>
                  <a:pt x="15544" y="401129"/>
                </a:lnTo>
                <a:lnTo>
                  <a:pt x="34023" y="444855"/>
                </a:lnTo>
                <a:lnTo>
                  <a:pt x="58826" y="484797"/>
                </a:lnTo>
                <a:lnTo>
                  <a:pt x="89293" y="520306"/>
                </a:lnTo>
                <a:lnTo>
                  <a:pt x="124815" y="550773"/>
                </a:lnTo>
                <a:lnTo>
                  <a:pt x="164744" y="575576"/>
                </a:lnTo>
                <a:lnTo>
                  <a:pt x="208483" y="594055"/>
                </a:lnTo>
                <a:lnTo>
                  <a:pt x="255371" y="605612"/>
                </a:lnTo>
                <a:lnTo>
                  <a:pt x="304800" y="609600"/>
                </a:lnTo>
                <a:lnTo>
                  <a:pt x="354215" y="605612"/>
                </a:lnTo>
                <a:lnTo>
                  <a:pt x="401116" y="594055"/>
                </a:lnTo>
                <a:lnTo>
                  <a:pt x="444842" y="575576"/>
                </a:lnTo>
                <a:lnTo>
                  <a:pt x="484784" y="550773"/>
                </a:lnTo>
                <a:lnTo>
                  <a:pt x="520293" y="520306"/>
                </a:lnTo>
                <a:lnTo>
                  <a:pt x="550773" y="484784"/>
                </a:lnTo>
                <a:lnTo>
                  <a:pt x="575564" y="444855"/>
                </a:lnTo>
                <a:lnTo>
                  <a:pt x="594055" y="401116"/>
                </a:lnTo>
                <a:lnTo>
                  <a:pt x="605599" y="354228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337303" y="1026667"/>
            <a:ext cx="471170" cy="469900"/>
          </a:xfrm>
          <a:custGeom>
            <a:avLst/>
            <a:gdLst/>
            <a:ahLst/>
            <a:cxnLst/>
            <a:rect l="l" t="t" r="r" b="b"/>
            <a:pathLst>
              <a:path w="471170" h="469900">
                <a:moveTo>
                  <a:pt x="258191" y="0"/>
                </a:moveTo>
                <a:lnTo>
                  <a:pt x="234187" y="0"/>
                </a:lnTo>
                <a:lnTo>
                  <a:pt x="210058" y="1270"/>
                </a:lnTo>
                <a:lnTo>
                  <a:pt x="164211" y="10160"/>
                </a:lnTo>
                <a:lnTo>
                  <a:pt x="122300" y="29210"/>
                </a:lnTo>
                <a:lnTo>
                  <a:pt x="84836" y="54610"/>
                </a:lnTo>
                <a:lnTo>
                  <a:pt x="52959" y="86360"/>
                </a:lnTo>
                <a:lnTo>
                  <a:pt x="27940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1049" y="306070"/>
                </a:lnTo>
                <a:lnTo>
                  <a:pt x="29083" y="347979"/>
                </a:lnTo>
                <a:lnTo>
                  <a:pt x="54610" y="386079"/>
                </a:lnTo>
                <a:lnTo>
                  <a:pt x="86613" y="417829"/>
                </a:lnTo>
                <a:lnTo>
                  <a:pt x="124333" y="443229"/>
                </a:lnTo>
                <a:lnTo>
                  <a:pt x="166750" y="461010"/>
                </a:lnTo>
                <a:lnTo>
                  <a:pt x="212725" y="469900"/>
                </a:lnTo>
                <a:lnTo>
                  <a:pt x="236728" y="469900"/>
                </a:lnTo>
                <a:lnTo>
                  <a:pt x="260858" y="468629"/>
                </a:lnTo>
                <a:lnTo>
                  <a:pt x="284099" y="466089"/>
                </a:lnTo>
                <a:lnTo>
                  <a:pt x="306705" y="459739"/>
                </a:lnTo>
                <a:lnTo>
                  <a:pt x="324696" y="453389"/>
                </a:lnTo>
                <a:lnTo>
                  <a:pt x="213487" y="453389"/>
                </a:lnTo>
                <a:lnTo>
                  <a:pt x="191770" y="449579"/>
                </a:lnTo>
                <a:lnTo>
                  <a:pt x="150749" y="436879"/>
                </a:lnTo>
                <a:lnTo>
                  <a:pt x="113537" y="416560"/>
                </a:lnTo>
                <a:lnTo>
                  <a:pt x="81153" y="389889"/>
                </a:lnTo>
                <a:lnTo>
                  <a:pt x="54356" y="358139"/>
                </a:lnTo>
                <a:lnTo>
                  <a:pt x="34162" y="321310"/>
                </a:lnTo>
                <a:lnTo>
                  <a:pt x="21336" y="279400"/>
                </a:lnTo>
                <a:lnTo>
                  <a:pt x="16827" y="23622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3053" y="130810"/>
                </a:lnTo>
                <a:lnTo>
                  <a:pt x="66421" y="96520"/>
                </a:lnTo>
                <a:lnTo>
                  <a:pt x="96138" y="66039"/>
                </a:lnTo>
                <a:lnTo>
                  <a:pt x="130937" y="43179"/>
                </a:lnTo>
                <a:lnTo>
                  <a:pt x="170053" y="26670"/>
                </a:lnTo>
                <a:lnTo>
                  <a:pt x="212598" y="17779"/>
                </a:lnTo>
                <a:lnTo>
                  <a:pt x="235076" y="16510"/>
                </a:lnTo>
                <a:lnTo>
                  <a:pt x="322495" y="16510"/>
                </a:lnTo>
                <a:lnTo>
                  <a:pt x="304292" y="10160"/>
                </a:lnTo>
                <a:lnTo>
                  <a:pt x="281686" y="3810"/>
                </a:lnTo>
                <a:lnTo>
                  <a:pt x="258191" y="0"/>
                </a:lnTo>
                <a:close/>
              </a:path>
              <a:path w="471170" h="469900">
                <a:moveTo>
                  <a:pt x="322495" y="16510"/>
                </a:moveTo>
                <a:lnTo>
                  <a:pt x="235076" y="16510"/>
                </a:lnTo>
                <a:lnTo>
                  <a:pt x="257429" y="17779"/>
                </a:lnTo>
                <a:lnTo>
                  <a:pt x="279146" y="20320"/>
                </a:lnTo>
                <a:lnTo>
                  <a:pt x="320294" y="33020"/>
                </a:lnTo>
                <a:lnTo>
                  <a:pt x="357378" y="53339"/>
                </a:lnTo>
                <a:lnTo>
                  <a:pt x="389890" y="80010"/>
                </a:lnTo>
                <a:lnTo>
                  <a:pt x="416560" y="113029"/>
                </a:lnTo>
                <a:lnTo>
                  <a:pt x="436880" y="149860"/>
                </a:lnTo>
                <a:lnTo>
                  <a:pt x="449580" y="190500"/>
                </a:lnTo>
                <a:lnTo>
                  <a:pt x="454088" y="233679"/>
                </a:lnTo>
                <a:lnTo>
                  <a:pt x="454092" y="236220"/>
                </a:lnTo>
                <a:lnTo>
                  <a:pt x="453136" y="256539"/>
                </a:lnTo>
                <a:lnTo>
                  <a:pt x="444500" y="299720"/>
                </a:lnTo>
                <a:lnTo>
                  <a:pt x="427990" y="339089"/>
                </a:lnTo>
                <a:lnTo>
                  <a:pt x="404495" y="373379"/>
                </a:lnTo>
                <a:lnTo>
                  <a:pt x="374904" y="403860"/>
                </a:lnTo>
                <a:lnTo>
                  <a:pt x="340106" y="426720"/>
                </a:lnTo>
                <a:lnTo>
                  <a:pt x="300863" y="444500"/>
                </a:lnTo>
                <a:lnTo>
                  <a:pt x="258318" y="452120"/>
                </a:lnTo>
                <a:lnTo>
                  <a:pt x="235838" y="453389"/>
                </a:lnTo>
                <a:lnTo>
                  <a:pt x="324696" y="453389"/>
                </a:lnTo>
                <a:lnTo>
                  <a:pt x="368173" y="429260"/>
                </a:lnTo>
                <a:lnTo>
                  <a:pt x="402844" y="400050"/>
                </a:lnTo>
                <a:lnTo>
                  <a:pt x="431292" y="365760"/>
                </a:lnTo>
                <a:lnTo>
                  <a:pt x="452882" y="325120"/>
                </a:lnTo>
                <a:lnTo>
                  <a:pt x="466344" y="281939"/>
                </a:lnTo>
                <a:lnTo>
                  <a:pt x="470916" y="233679"/>
                </a:lnTo>
                <a:lnTo>
                  <a:pt x="469519" y="209550"/>
                </a:lnTo>
                <a:lnTo>
                  <a:pt x="459994" y="163829"/>
                </a:lnTo>
                <a:lnTo>
                  <a:pt x="441960" y="121920"/>
                </a:lnTo>
                <a:lnTo>
                  <a:pt x="416433" y="85089"/>
                </a:lnTo>
                <a:lnTo>
                  <a:pt x="384301" y="52070"/>
                </a:lnTo>
                <a:lnTo>
                  <a:pt x="346710" y="27939"/>
                </a:lnTo>
                <a:lnTo>
                  <a:pt x="326136" y="17779"/>
                </a:lnTo>
                <a:lnTo>
                  <a:pt x="322495" y="16510"/>
                </a:lnTo>
                <a:close/>
              </a:path>
              <a:path w="471170" h="469900">
                <a:moveTo>
                  <a:pt x="235838" y="33020"/>
                </a:moveTo>
                <a:lnTo>
                  <a:pt x="195199" y="36829"/>
                </a:lnTo>
                <a:lnTo>
                  <a:pt x="157225" y="49529"/>
                </a:lnTo>
                <a:lnTo>
                  <a:pt x="122936" y="67310"/>
                </a:lnTo>
                <a:lnTo>
                  <a:pt x="92963" y="92710"/>
                </a:lnTo>
                <a:lnTo>
                  <a:pt x="68199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91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785" y="331470"/>
                </a:lnTo>
                <a:lnTo>
                  <a:pt x="79375" y="363220"/>
                </a:lnTo>
                <a:lnTo>
                  <a:pt x="106680" y="391160"/>
                </a:lnTo>
                <a:lnTo>
                  <a:pt x="138937" y="412750"/>
                </a:lnTo>
                <a:lnTo>
                  <a:pt x="175006" y="427989"/>
                </a:lnTo>
                <a:lnTo>
                  <a:pt x="214375" y="435610"/>
                </a:lnTo>
                <a:lnTo>
                  <a:pt x="235076" y="436879"/>
                </a:lnTo>
                <a:lnTo>
                  <a:pt x="255650" y="435610"/>
                </a:lnTo>
                <a:lnTo>
                  <a:pt x="275717" y="433070"/>
                </a:lnTo>
                <a:lnTo>
                  <a:pt x="295148" y="427989"/>
                </a:lnTo>
                <a:lnTo>
                  <a:pt x="313690" y="421639"/>
                </a:lnTo>
                <a:lnTo>
                  <a:pt x="316211" y="420370"/>
                </a:lnTo>
                <a:lnTo>
                  <a:pt x="234187" y="420370"/>
                </a:lnTo>
                <a:lnTo>
                  <a:pt x="215137" y="419100"/>
                </a:lnTo>
                <a:lnTo>
                  <a:pt x="162306" y="405129"/>
                </a:lnTo>
                <a:lnTo>
                  <a:pt x="116712" y="377189"/>
                </a:lnTo>
                <a:lnTo>
                  <a:pt x="81153" y="337820"/>
                </a:lnTo>
                <a:lnTo>
                  <a:pt x="58166" y="289560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8" y="162560"/>
                </a:lnTo>
                <a:lnTo>
                  <a:pt x="93345" y="116839"/>
                </a:lnTo>
                <a:lnTo>
                  <a:pt x="132969" y="81279"/>
                </a:lnTo>
                <a:lnTo>
                  <a:pt x="181737" y="57150"/>
                </a:lnTo>
                <a:lnTo>
                  <a:pt x="236728" y="49529"/>
                </a:lnTo>
                <a:lnTo>
                  <a:pt x="314451" y="49529"/>
                </a:lnTo>
                <a:lnTo>
                  <a:pt x="295910" y="41910"/>
                </a:lnTo>
                <a:lnTo>
                  <a:pt x="276606" y="36829"/>
                </a:lnTo>
                <a:lnTo>
                  <a:pt x="256540" y="34289"/>
                </a:lnTo>
                <a:lnTo>
                  <a:pt x="235838" y="33020"/>
                </a:lnTo>
                <a:close/>
              </a:path>
              <a:path w="471170" h="469900">
                <a:moveTo>
                  <a:pt x="314451" y="49529"/>
                </a:moveTo>
                <a:lnTo>
                  <a:pt x="236728" y="49529"/>
                </a:lnTo>
                <a:lnTo>
                  <a:pt x="255778" y="50800"/>
                </a:lnTo>
                <a:lnTo>
                  <a:pt x="273938" y="53339"/>
                </a:lnTo>
                <a:lnTo>
                  <a:pt x="324866" y="72389"/>
                </a:lnTo>
                <a:lnTo>
                  <a:pt x="367284" y="105410"/>
                </a:lnTo>
                <a:lnTo>
                  <a:pt x="398907" y="148589"/>
                </a:lnTo>
                <a:lnTo>
                  <a:pt x="417068" y="199389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638" y="308610"/>
                </a:lnTo>
                <a:lnTo>
                  <a:pt x="377571" y="354329"/>
                </a:lnTo>
                <a:lnTo>
                  <a:pt x="338074" y="389889"/>
                </a:lnTo>
                <a:lnTo>
                  <a:pt x="289433" y="412750"/>
                </a:lnTo>
                <a:lnTo>
                  <a:pt x="234187" y="420370"/>
                </a:lnTo>
                <a:lnTo>
                  <a:pt x="316211" y="420370"/>
                </a:lnTo>
                <a:lnTo>
                  <a:pt x="363600" y="391160"/>
                </a:lnTo>
                <a:lnTo>
                  <a:pt x="391033" y="364489"/>
                </a:lnTo>
                <a:lnTo>
                  <a:pt x="412876" y="331470"/>
                </a:lnTo>
                <a:lnTo>
                  <a:pt x="428244" y="295910"/>
                </a:lnTo>
                <a:lnTo>
                  <a:pt x="436372" y="256539"/>
                </a:lnTo>
                <a:lnTo>
                  <a:pt x="437332" y="233679"/>
                </a:lnTo>
                <a:lnTo>
                  <a:pt x="436499" y="214629"/>
                </a:lnTo>
                <a:lnTo>
                  <a:pt x="428498" y="175260"/>
                </a:lnTo>
                <a:lnTo>
                  <a:pt x="413258" y="139700"/>
                </a:lnTo>
                <a:lnTo>
                  <a:pt x="391541" y="106679"/>
                </a:lnTo>
                <a:lnTo>
                  <a:pt x="364236" y="80010"/>
                </a:lnTo>
                <a:lnTo>
                  <a:pt x="332105" y="57150"/>
                </a:lnTo>
                <a:lnTo>
                  <a:pt x="314451" y="49529"/>
                </a:lnTo>
                <a:close/>
              </a:path>
            </a:pathLst>
          </a:custGeom>
          <a:solidFill>
            <a:srgbClr val="164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4780" y="1300937"/>
            <a:ext cx="3817620" cy="4070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19"/>
                </a:moveTo>
                <a:lnTo>
                  <a:pt x="8839200" y="7619"/>
                </a:lnTo>
                <a:lnTo>
                  <a:pt x="88392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7055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8991600" y="0"/>
                </a:lnTo>
                <a:lnTo>
                  <a:pt x="152400" y="0"/>
                </a:lnTo>
                <a:lnTo>
                  <a:pt x="0" y="0"/>
                </a:lnTo>
                <a:lnTo>
                  <a:pt x="0" y="1392936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1392936"/>
                </a:lnTo>
                <a:lnTo>
                  <a:pt x="8991600" y="1392936"/>
                </a:lnTo>
                <a:lnTo>
                  <a:pt x="8991600" y="6858000"/>
                </a:lnTo>
                <a:lnTo>
                  <a:pt x="9144000" y="6858000"/>
                </a:lnTo>
                <a:lnTo>
                  <a:pt x="9144000" y="139293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9352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371"/>
                </a:lnTo>
                <a:lnTo>
                  <a:pt x="8833104" y="309371"/>
                </a:lnTo>
                <a:lnTo>
                  <a:pt x="8833104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164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2400" y="1277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144">
            <a:solidFill>
              <a:srgbClr val="164B6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267200" y="95554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599" y="255384"/>
                </a:lnTo>
                <a:lnTo>
                  <a:pt x="594042" y="208483"/>
                </a:lnTo>
                <a:lnTo>
                  <a:pt x="575564" y="164757"/>
                </a:lnTo>
                <a:lnTo>
                  <a:pt x="550760" y="124815"/>
                </a:lnTo>
                <a:lnTo>
                  <a:pt x="520293" y="89306"/>
                </a:lnTo>
                <a:lnTo>
                  <a:pt x="484771" y="58826"/>
                </a:lnTo>
                <a:lnTo>
                  <a:pt x="444842" y="34036"/>
                </a:lnTo>
                <a:lnTo>
                  <a:pt x="401116" y="15544"/>
                </a:lnTo>
                <a:lnTo>
                  <a:pt x="354215" y="4000"/>
                </a:lnTo>
                <a:lnTo>
                  <a:pt x="304800" y="0"/>
                </a:lnTo>
                <a:lnTo>
                  <a:pt x="255371" y="4000"/>
                </a:lnTo>
                <a:lnTo>
                  <a:pt x="208470" y="15557"/>
                </a:lnTo>
                <a:lnTo>
                  <a:pt x="164744" y="34036"/>
                </a:lnTo>
                <a:lnTo>
                  <a:pt x="124815" y="58839"/>
                </a:lnTo>
                <a:lnTo>
                  <a:pt x="89293" y="89306"/>
                </a:lnTo>
                <a:lnTo>
                  <a:pt x="58826" y="124828"/>
                </a:lnTo>
                <a:lnTo>
                  <a:pt x="34023" y="164757"/>
                </a:lnTo>
                <a:lnTo>
                  <a:pt x="15544" y="208483"/>
                </a:lnTo>
                <a:lnTo>
                  <a:pt x="3987" y="255384"/>
                </a:lnTo>
                <a:lnTo>
                  <a:pt x="0" y="304800"/>
                </a:lnTo>
                <a:lnTo>
                  <a:pt x="3987" y="354228"/>
                </a:lnTo>
                <a:lnTo>
                  <a:pt x="15544" y="401129"/>
                </a:lnTo>
                <a:lnTo>
                  <a:pt x="34023" y="444855"/>
                </a:lnTo>
                <a:lnTo>
                  <a:pt x="58826" y="484797"/>
                </a:lnTo>
                <a:lnTo>
                  <a:pt x="89293" y="520306"/>
                </a:lnTo>
                <a:lnTo>
                  <a:pt x="124815" y="550773"/>
                </a:lnTo>
                <a:lnTo>
                  <a:pt x="164744" y="575576"/>
                </a:lnTo>
                <a:lnTo>
                  <a:pt x="208483" y="594055"/>
                </a:lnTo>
                <a:lnTo>
                  <a:pt x="255371" y="605612"/>
                </a:lnTo>
                <a:lnTo>
                  <a:pt x="304800" y="609600"/>
                </a:lnTo>
                <a:lnTo>
                  <a:pt x="354215" y="605612"/>
                </a:lnTo>
                <a:lnTo>
                  <a:pt x="401116" y="594055"/>
                </a:lnTo>
                <a:lnTo>
                  <a:pt x="444842" y="575576"/>
                </a:lnTo>
                <a:lnTo>
                  <a:pt x="484784" y="550773"/>
                </a:lnTo>
                <a:lnTo>
                  <a:pt x="520293" y="520306"/>
                </a:lnTo>
                <a:lnTo>
                  <a:pt x="550773" y="484784"/>
                </a:lnTo>
                <a:lnTo>
                  <a:pt x="575564" y="444855"/>
                </a:lnTo>
                <a:lnTo>
                  <a:pt x="594055" y="401116"/>
                </a:lnTo>
                <a:lnTo>
                  <a:pt x="605599" y="354228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337303" y="1026667"/>
            <a:ext cx="471170" cy="469900"/>
          </a:xfrm>
          <a:custGeom>
            <a:avLst/>
            <a:gdLst/>
            <a:ahLst/>
            <a:cxnLst/>
            <a:rect l="l" t="t" r="r" b="b"/>
            <a:pathLst>
              <a:path w="471170" h="469900">
                <a:moveTo>
                  <a:pt x="258191" y="0"/>
                </a:moveTo>
                <a:lnTo>
                  <a:pt x="234187" y="0"/>
                </a:lnTo>
                <a:lnTo>
                  <a:pt x="210058" y="1270"/>
                </a:lnTo>
                <a:lnTo>
                  <a:pt x="164211" y="10160"/>
                </a:lnTo>
                <a:lnTo>
                  <a:pt x="122300" y="29210"/>
                </a:lnTo>
                <a:lnTo>
                  <a:pt x="84836" y="54610"/>
                </a:lnTo>
                <a:lnTo>
                  <a:pt x="52959" y="86360"/>
                </a:lnTo>
                <a:lnTo>
                  <a:pt x="27940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1049" y="306070"/>
                </a:lnTo>
                <a:lnTo>
                  <a:pt x="29083" y="347979"/>
                </a:lnTo>
                <a:lnTo>
                  <a:pt x="54610" y="386079"/>
                </a:lnTo>
                <a:lnTo>
                  <a:pt x="86613" y="417829"/>
                </a:lnTo>
                <a:lnTo>
                  <a:pt x="124333" y="443229"/>
                </a:lnTo>
                <a:lnTo>
                  <a:pt x="166750" y="461010"/>
                </a:lnTo>
                <a:lnTo>
                  <a:pt x="212725" y="469900"/>
                </a:lnTo>
                <a:lnTo>
                  <a:pt x="236728" y="469900"/>
                </a:lnTo>
                <a:lnTo>
                  <a:pt x="260858" y="468629"/>
                </a:lnTo>
                <a:lnTo>
                  <a:pt x="284099" y="466089"/>
                </a:lnTo>
                <a:lnTo>
                  <a:pt x="306705" y="459739"/>
                </a:lnTo>
                <a:lnTo>
                  <a:pt x="324696" y="453389"/>
                </a:lnTo>
                <a:lnTo>
                  <a:pt x="213487" y="453389"/>
                </a:lnTo>
                <a:lnTo>
                  <a:pt x="191770" y="449579"/>
                </a:lnTo>
                <a:lnTo>
                  <a:pt x="150749" y="436879"/>
                </a:lnTo>
                <a:lnTo>
                  <a:pt x="113537" y="416560"/>
                </a:lnTo>
                <a:lnTo>
                  <a:pt x="81153" y="389889"/>
                </a:lnTo>
                <a:lnTo>
                  <a:pt x="54356" y="358139"/>
                </a:lnTo>
                <a:lnTo>
                  <a:pt x="34162" y="321310"/>
                </a:lnTo>
                <a:lnTo>
                  <a:pt x="21336" y="279400"/>
                </a:lnTo>
                <a:lnTo>
                  <a:pt x="16827" y="23622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3053" y="130810"/>
                </a:lnTo>
                <a:lnTo>
                  <a:pt x="66421" y="96520"/>
                </a:lnTo>
                <a:lnTo>
                  <a:pt x="96138" y="66039"/>
                </a:lnTo>
                <a:lnTo>
                  <a:pt x="130937" y="43179"/>
                </a:lnTo>
                <a:lnTo>
                  <a:pt x="170053" y="26670"/>
                </a:lnTo>
                <a:lnTo>
                  <a:pt x="212598" y="17779"/>
                </a:lnTo>
                <a:lnTo>
                  <a:pt x="235076" y="16510"/>
                </a:lnTo>
                <a:lnTo>
                  <a:pt x="322495" y="16510"/>
                </a:lnTo>
                <a:lnTo>
                  <a:pt x="304292" y="10160"/>
                </a:lnTo>
                <a:lnTo>
                  <a:pt x="281686" y="3810"/>
                </a:lnTo>
                <a:lnTo>
                  <a:pt x="258191" y="0"/>
                </a:lnTo>
                <a:close/>
              </a:path>
              <a:path w="471170" h="469900">
                <a:moveTo>
                  <a:pt x="322495" y="16510"/>
                </a:moveTo>
                <a:lnTo>
                  <a:pt x="235076" y="16510"/>
                </a:lnTo>
                <a:lnTo>
                  <a:pt x="257429" y="17779"/>
                </a:lnTo>
                <a:lnTo>
                  <a:pt x="279146" y="20320"/>
                </a:lnTo>
                <a:lnTo>
                  <a:pt x="320294" y="33020"/>
                </a:lnTo>
                <a:lnTo>
                  <a:pt x="357378" y="53339"/>
                </a:lnTo>
                <a:lnTo>
                  <a:pt x="389890" y="80010"/>
                </a:lnTo>
                <a:lnTo>
                  <a:pt x="416560" y="113029"/>
                </a:lnTo>
                <a:lnTo>
                  <a:pt x="436880" y="149860"/>
                </a:lnTo>
                <a:lnTo>
                  <a:pt x="449580" y="190500"/>
                </a:lnTo>
                <a:lnTo>
                  <a:pt x="454088" y="233679"/>
                </a:lnTo>
                <a:lnTo>
                  <a:pt x="454092" y="236220"/>
                </a:lnTo>
                <a:lnTo>
                  <a:pt x="453136" y="256539"/>
                </a:lnTo>
                <a:lnTo>
                  <a:pt x="444500" y="299720"/>
                </a:lnTo>
                <a:lnTo>
                  <a:pt x="427990" y="339089"/>
                </a:lnTo>
                <a:lnTo>
                  <a:pt x="404495" y="373379"/>
                </a:lnTo>
                <a:lnTo>
                  <a:pt x="374904" y="403860"/>
                </a:lnTo>
                <a:lnTo>
                  <a:pt x="340106" y="426720"/>
                </a:lnTo>
                <a:lnTo>
                  <a:pt x="300863" y="444500"/>
                </a:lnTo>
                <a:lnTo>
                  <a:pt x="258318" y="452120"/>
                </a:lnTo>
                <a:lnTo>
                  <a:pt x="235838" y="453389"/>
                </a:lnTo>
                <a:lnTo>
                  <a:pt x="324696" y="453389"/>
                </a:lnTo>
                <a:lnTo>
                  <a:pt x="368173" y="429260"/>
                </a:lnTo>
                <a:lnTo>
                  <a:pt x="402844" y="400050"/>
                </a:lnTo>
                <a:lnTo>
                  <a:pt x="431292" y="365760"/>
                </a:lnTo>
                <a:lnTo>
                  <a:pt x="452882" y="325120"/>
                </a:lnTo>
                <a:lnTo>
                  <a:pt x="466344" y="281939"/>
                </a:lnTo>
                <a:lnTo>
                  <a:pt x="470916" y="233679"/>
                </a:lnTo>
                <a:lnTo>
                  <a:pt x="469519" y="209550"/>
                </a:lnTo>
                <a:lnTo>
                  <a:pt x="459994" y="163829"/>
                </a:lnTo>
                <a:lnTo>
                  <a:pt x="441960" y="121920"/>
                </a:lnTo>
                <a:lnTo>
                  <a:pt x="416433" y="85089"/>
                </a:lnTo>
                <a:lnTo>
                  <a:pt x="384301" y="52070"/>
                </a:lnTo>
                <a:lnTo>
                  <a:pt x="346710" y="27939"/>
                </a:lnTo>
                <a:lnTo>
                  <a:pt x="326136" y="17779"/>
                </a:lnTo>
                <a:lnTo>
                  <a:pt x="322495" y="16510"/>
                </a:lnTo>
                <a:close/>
              </a:path>
              <a:path w="471170" h="469900">
                <a:moveTo>
                  <a:pt x="235838" y="33020"/>
                </a:moveTo>
                <a:lnTo>
                  <a:pt x="195199" y="36829"/>
                </a:lnTo>
                <a:lnTo>
                  <a:pt x="157225" y="49529"/>
                </a:lnTo>
                <a:lnTo>
                  <a:pt x="122936" y="67310"/>
                </a:lnTo>
                <a:lnTo>
                  <a:pt x="92963" y="92710"/>
                </a:lnTo>
                <a:lnTo>
                  <a:pt x="68199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91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785" y="331470"/>
                </a:lnTo>
                <a:lnTo>
                  <a:pt x="79375" y="363220"/>
                </a:lnTo>
                <a:lnTo>
                  <a:pt x="106680" y="391160"/>
                </a:lnTo>
                <a:lnTo>
                  <a:pt x="138937" y="412750"/>
                </a:lnTo>
                <a:lnTo>
                  <a:pt x="175006" y="427989"/>
                </a:lnTo>
                <a:lnTo>
                  <a:pt x="214375" y="435610"/>
                </a:lnTo>
                <a:lnTo>
                  <a:pt x="235076" y="436879"/>
                </a:lnTo>
                <a:lnTo>
                  <a:pt x="255650" y="435610"/>
                </a:lnTo>
                <a:lnTo>
                  <a:pt x="275717" y="433070"/>
                </a:lnTo>
                <a:lnTo>
                  <a:pt x="295148" y="427989"/>
                </a:lnTo>
                <a:lnTo>
                  <a:pt x="313690" y="421639"/>
                </a:lnTo>
                <a:lnTo>
                  <a:pt x="316211" y="420370"/>
                </a:lnTo>
                <a:lnTo>
                  <a:pt x="234187" y="420370"/>
                </a:lnTo>
                <a:lnTo>
                  <a:pt x="215137" y="419100"/>
                </a:lnTo>
                <a:lnTo>
                  <a:pt x="162306" y="405129"/>
                </a:lnTo>
                <a:lnTo>
                  <a:pt x="116712" y="377189"/>
                </a:lnTo>
                <a:lnTo>
                  <a:pt x="81153" y="337820"/>
                </a:lnTo>
                <a:lnTo>
                  <a:pt x="58166" y="289560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8" y="162560"/>
                </a:lnTo>
                <a:lnTo>
                  <a:pt x="93345" y="116839"/>
                </a:lnTo>
                <a:lnTo>
                  <a:pt x="132969" y="81279"/>
                </a:lnTo>
                <a:lnTo>
                  <a:pt x="181737" y="57150"/>
                </a:lnTo>
                <a:lnTo>
                  <a:pt x="236728" y="49529"/>
                </a:lnTo>
                <a:lnTo>
                  <a:pt x="314451" y="49529"/>
                </a:lnTo>
                <a:lnTo>
                  <a:pt x="295910" y="41910"/>
                </a:lnTo>
                <a:lnTo>
                  <a:pt x="276606" y="36829"/>
                </a:lnTo>
                <a:lnTo>
                  <a:pt x="256540" y="34289"/>
                </a:lnTo>
                <a:lnTo>
                  <a:pt x="235838" y="33020"/>
                </a:lnTo>
                <a:close/>
              </a:path>
              <a:path w="471170" h="469900">
                <a:moveTo>
                  <a:pt x="314451" y="49529"/>
                </a:moveTo>
                <a:lnTo>
                  <a:pt x="236728" y="49529"/>
                </a:lnTo>
                <a:lnTo>
                  <a:pt x="255778" y="50800"/>
                </a:lnTo>
                <a:lnTo>
                  <a:pt x="273938" y="53339"/>
                </a:lnTo>
                <a:lnTo>
                  <a:pt x="324866" y="72389"/>
                </a:lnTo>
                <a:lnTo>
                  <a:pt x="367284" y="105410"/>
                </a:lnTo>
                <a:lnTo>
                  <a:pt x="398907" y="148589"/>
                </a:lnTo>
                <a:lnTo>
                  <a:pt x="417068" y="199389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638" y="308610"/>
                </a:lnTo>
                <a:lnTo>
                  <a:pt x="377571" y="354329"/>
                </a:lnTo>
                <a:lnTo>
                  <a:pt x="338074" y="389889"/>
                </a:lnTo>
                <a:lnTo>
                  <a:pt x="289433" y="412750"/>
                </a:lnTo>
                <a:lnTo>
                  <a:pt x="234187" y="420370"/>
                </a:lnTo>
                <a:lnTo>
                  <a:pt x="316211" y="420370"/>
                </a:lnTo>
                <a:lnTo>
                  <a:pt x="363600" y="391160"/>
                </a:lnTo>
                <a:lnTo>
                  <a:pt x="391033" y="364489"/>
                </a:lnTo>
                <a:lnTo>
                  <a:pt x="412876" y="331470"/>
                </a:lnTo>
                <a:lnTo>
                  <a:pt x="428244" y="295910"/>
                </a:lnTo>
                <a:lnTo>
                  <a:pt x="436372" y="256539"/>
                </a:lnTo>
                <a:lnTo>
                  <a:pt x="437332" y="233679"/>
                </a:lnTo>
                <a:lnTo>
                  <a:pt x="436499" y="214629"/>
                </a:lnTo>
                <a:lnTo>
                  <a:pt x="428498" y="175260"/>
                </a:lnTo>
                <a:lnTo>
                  <a:pt x="413258" y="139700"/>
                </a:lnTo>
                <a:lnTo>
                  <a:pt x="391541" y="106679"/>
                </a:lnTo>
                <a:lnTo>
                  <a:pt x="364236" y="80010"/>
                </a:lnTo>
                <a:lnTo>
                  <a:pt x="332105" y="57150"/>
                </a:lnTo>
                <a:lnTo>
                  <a:pt x="314451" y="49529"/>
                </a:lnTo>
                <a:close/>
              </a:path>
            </a:pathLst>
          </a:custGeom>
          <a:solidFill>
            <a:srgbClr val="164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19"/>
                </a:moveTo>
                <a:lnTo>
                  <a:pt x="8839200" y="7619"/>
                </a:lnTo>
                <a:lnTo>
                  <a:pt x="88392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7055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8991600" y="0"/>
                </a:lnTo>
                <a:lnTo>
                  <a:pt x="152400" y="0"/>
                </a:lnTo>
                <a:lnTo>
                  <a:pt x="0" y="0"/>
                </a:lnTo>
                <a:lnTo>
                  <a:pt x="0" y="1392936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1392936"/>
                </a:lnTo>
                <a:lnTo>
                  <a:pt x="8991600" y="1392936"/>
                </a:lnTo>
                <a:lnTo>
                  <a:pt x="8991600" y="6858000"/>
                </a:lnTo>
                <a:lnTo>
                  <a:pt x="9144000" y="6858000"/>
                </a:lnTo>
                <a:lnTo>
                  <a:pt x="9144000" y="139293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9352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371"/>
                </a:lnTo>
                <a:lnTo>
                  <a:pt x="8833104" y="309371"/>
                </a:lnTo>
                <a:lnTo>
                  <a:pt x="8833104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164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8068" y="85089"/>
            <a:ext cx="7353020" cy="1037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491" y="1907773"/>
            <a:ext cx="7926705" cy="319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360" rIns="0" bIns="0" rtlCol="0">
            <a:spAutoFit/>
          </a:bodyPr>
          <a:lstStyle/>
          <a:p>
            <a:pPr marL="1645285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001F5F"/>
                </a:solidFill>
                <a:latin typeface="Georgia"/>
                <a:cs typeface="Georgia"/>
              </a:rPr>
              <a:t>TISSUE</a:t>
            </a:r>
            <a:r>
              <a:rPr sz="330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300" spc="-10" dirty="0">
                <a:solidFill>
                  <a:srgbClr val="001F5F"/>
                </a:solidFill>
                <a:latin typeface="Georgia"/>
                <a:cs typeface="Georgia"/>
              </a:rPr>
              <a:t>PROCESSING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1671269"/>
            <a:ext cx="4046220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95"/>
              </a:spcBef>
              <a:buClr>
                <a:srgbClr val="EF7E09"/>
              </a:buClr>
              <a:buSzPct val="84000"/>
              <a:buAutoNum type="arabicPeriod"/>
              <a:tabLst>
                <a:tab pos="527685" algn="l"/>
              </a:tabLst>
            </a:pPr>
            <a:r>
              <a:rPr sz="2500" spc="-10" dirty="0">
                <a:latin typeface="Georgia"/>
                <a:cs typeface="Georgia"/>
              </a:rPr>
              <a:t>Fixation</a:t>
            </a:r>
            <a:endParaRPr sz="2500">
              <a:latin typeface="Georgia"/>
              <a:cs typeface="Georgia"/>
            </a:endParaRPr>
          </a:p>
          <a:p>
            <a:pPr marL="527685" indent="-514984">
              <a:lnSpc>
                <a:spcPct val="100000"/>
              </a:lnSpc>
              <a:spcBef>
                <a:spcPts val="2105"/>
              </a:spcBef>
              <a:buClr>
                <a:srgbClr val="EF7E09"/>
              </a:buClr>
              <a:buSzPct val="84000"/>
              <a:buAutoNum type="arabicPeriod"/>
              <a:tabLst>
                <a:tab pos="527685" algn="l"/>
              </a:tabLst>
            </a:pPr>
            <a:r>
              <a:rPr sz="2500" spc="-10" dirty="0">
                <a:latin typeface="Georgia"/>
                <a:cs typeface="Georgia"/>
              </a:rPr>
              <a:t>Dehydration</a:t>
            </a:r>
            <a:endParaRPr sz="2500">
              <a:latin typeface="Georgia"/>
              <a:cs typeface="Georgia"/>
            </a:endParaRPr>
          </a:p>
          <a:p>
            <a:pPr marL="527685" indent="-514984">
              <a:lnSpc>
                <a:spcPct val="100000"/>
              </a:lnSpc>
              <a:spcBef>
                <a:spcPts val="2100"/>
              </a:spcBef>
              <a:buClr>
                <a:srgbClr val="EF7E09"/>
              </a:buClr>
              <a:buSzPct val="84000"/>
              <a:buAutoNum type="arabicPeriod"/>
              <a:tabLst>
                <a:tab pos="527685" algn="l"/>
              </a:tabLst>
            </a:pPr>
            <a:r>
              <a:rPr sz="2500" spc="-10" dirty="0">
                <a:latin typeface="Georgia"/>
                <a:cs typeface="Georgia"/>
              </a:rPr>
              <a:t>Clearing</a:t>
            </a:r>
            <a:endParaRPr sz="2500">
              <a:latin typeface="Georgia"/>
              <a:cs typeface="Georgia"/>
            </a:endParaRPr>
          </a:p>
          <a:p>
            <a:pPr marL="527685" indent="-514984">
              <a:lnSpc>
                <a:spcPct val="100000"/>
              </a:lnSpc>
              <a:spcBef>
                <a:spcPts val="2100"/>
              </a:spcBef>
              <a:buClr>
                <a:srgbClr val="EF7E09"/>
              </a:buClr>
              <a:buSzPct val="84000"/>
              <a:buAutoNum type="arabicPeriod"/>
              <a:tabLst>
                <a:tab pos="527685" algn="l"/>
              </a:tabLst>
            </a:pPr>
            <a:r>
              <a:rPr sz="2500" spc="-10" dirty="0">
                <a:latin typeface="Georgia"/>
                <a:cs typeface="Georgia"/>
              </a:rPr>
              <a:t>Impregnation</a:t>
            </a:r>
            <a:endParaRPr sz="2500">
              <a:latin typeface="Georgia"/>
              <a:cs typeface="Georgia"/>
            </a:endParaRPr>
          </a:p>
          <a:p>
            <a:pPr marL="527685" indent="-514984">
              <a:lnSpc>
                <a:spcPct val="100000"/>
              </a:lnSpc>
              <a:spcBef>
                <a:spcPts val="2100"/>
              </a:spcBef>
              <a:buClr>
                <a:srgbClr val="EF7E09"/>
              </a:buClr>
              <a:buSzPct val="84000"/>
              <a:buAutoNum type="arabicPeriod"/>
              <a:tabLst>
                <a:tab pos="527685" algn="l"/>
              </a:tabLst>
            </a:pPr>
            <a:r>
              <a:rPr sz="2500" dirty="0">
                <a:latin typeface="Georgia"/>
                <a:cs typeface="Georgia"/>
              </a:rPr>
              <a:t>Embedding</a:t>
            </a:r>
            <a:r>
              <a:rPr sz="2500" spc="-6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and</a:t>
            </a:r>
            <a:r>
              <a:rPr sz="2500" spc="-90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blocking</a:t>
            </a:r>
            <a:endParaRPr sz="2500">
              <a:latin typeface="Georgia"/>
              <a:cs typeface="Georgia"/>
            </a:endParaRPr>
          </a:p>
          <a:p>
            <a:pPr marL="527685" indent="-514984">
              <a:lnSpc>
                <a:spcPct val="100000"/>
              </a:lnSpc>
              <a:spcBef>
                <a:spcPts val="2100"/>
              </a:spcBef>
              <a:buClr>
                <a:srgbClr val="EF7E09"/>
              </a:buClr>
              <a:buSzPct val="84000"/>
              <a:buAutoNum type="arabicPeriod"/>
              <a:tabLst>
                <a:tab pos="527685" algn="l"/>
              </a:tabLst>
            </a:pPr>
            <a:r>
              <a:rPr sz="2500" dirty="0">
                <a:latin typeface="Georgia"/>
                <a:cs typeface="Georgia"/>
              </a:rPr>
              <a:t>Section</a:t>
            </a:r>
            <a:r>
              <a:rPr sz="2500" spc="-80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cutting</a:t>
            </a:r>
            <a:endParaRPr sz="2500">
              <a:latin typeface="Georgia"/>
              <a:cs typeface="Georgia"/>
            </a:endParaRPr>
          </a:p>
          <a:p>
            <a:pPr marL="527685" indent="-514984">
              <a:lnSpc>
                <a:spcPct val="100000"/>
              </a:lnSpc>
              <a:spcBef>
                <a:spcPts val="2105"/>
              </a:spcBef>
              <a:buClr>
                <a:srgbClr val="EF7E09"/>
              </a:buClr>
              <a:buSzPct val="84000"/>
              <a:buAutoNum type="arabicPeriod"/>
              <a:tabLst>
                <a:tab pos="527685" algn="l"/>
              </a:tabLst>
            </a:pPr>
            <a:r>
              <a:rPr sz="2500" dirty="0">
                <a:latin typeface="Georgia"/>
                <a:cs typeface="Georgia"/>
              </a:rPr>
              <a:t>Routine</a:t>
            </a:r>
            <a:r>
              <a:rPr sz="2500" spc="-100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staining</a:t>
            </a:r>
            <a:endParaRPr sz="25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28100" cy="4899660"/>
            <a:chOff x="0" y="0"/>
            <a:chExt cx="8928100" cy="48996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09600" cy="4876800"/>
            </a:xfrm>
            <a:custGeom>
              <a:avLst/>
              <a:gdLst/>
              <a:ahLst/>
              <a:cxnLst/>
              <a:rect l="l" t="t" r="r" b="b"/>
              <a:pathLst>
                <a:path w="609600" h="4876800">
                  <a:moveTo>
                    <a:pt x="609600" y="0"/>
                  </a:moveTo>
                  <a:lnTo>
                    <a:pt x="0" y="0"/>
                  </a:lnTo>
                  <a:lnTo>
                    <a:pt x="0" y="4876800"/>
                  </a:lnTo>
                  <a:lnTo>
                    <a:pt x="609600" y="48768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4A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886" y="1053846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19812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4855464"/>
              <a:ext cx="609600" cy="44450"/>
            </a:xfrm>
            <a:custGeom>
              <a:avLst/>
              <a:gdLst/>
              <a:ahLst/>
              <a:cxnLst/>
              <a:rect l="l" t="t" r="r" b="b"/>
              <a:pathLst>
                <a:path w="609600" h="44450">
                  <a:moveTo>
                    <a:pt x="0" y="44196"/>
                  </a:moveTo>
                  <a:lnTo>
                    <a:pt x="609600" y="44196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44196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rgbClr val="003366"/>
                </a:solidFill>
                <a:latin typeface="Georgia"/>
                <a:cs typeface="Georgia"/>
              </a:rPr>
              <a:t>Pituitary</a:t>
            </a:r>
            <a:r>
              <a:rPr sz="4200" b="1" spc="-195" dirty="0">
                <a:solidFill>
                  <a:srgbClr val="003366"/>
                </a:solidFill>
                <a:latin typeface="Georgia"/>
                <a:cs typeface="Georgia"/>
              </a:rPr>
              <a:t> </a:t>
            </a:r>
            <a:r>
              <a:rPr sz="4200" b="1" spc="-10" dirty="0">
                <a:solidFill>
                  <a:srgbClr val="003366"/>
                </a:solidFill>
                <a:latin typeface="Georgia"/>
                <a:cs typeface="Georgia"/>
              </a:rPr>
              <a:t>disorders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016" y="1149858"/>
            <a:ext cx="28860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Growth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hormone deficiency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5716" y="2135232"/>
            <a:ext cx="4004945" cy="304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250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500" spc="155" dirty="0">
                <a:solidFill>
                  <a:srgbClr val="CCCC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Arial MT"/>
                <a:cs typeface="Arial MT"/>
              </a:rPr>
              <a:t>children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-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short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stature</a:t>
            </a:r>
            <a:endParaRPr sz="2800">
              <a:latin typeface="Arial MT"/>
              <a:cs typeface="Arial MT"/>
            </a:endParaRPr>
          </a:p>
          <a:p>
            <a:pPr marL="342900" marR="252095">
              <a:lnSpc>
                <a:spcPct val="100000"/>
              </a:lnSpc>
            </a:pPr>
            <a:r>
              <a:rPr sz="2800" dirty="0">
                <a:latin typeface="Arial MT"/>
                <a:cs typeface="Arial MT"/>
              </a:rPr>
              <a:t>(</a:t>
            </a:r>
            <a:r>
              <a:rPr sz="2800" b="1" dirty="0">
                <a:latin typeface="Arial"/>
                <a:cs typeface="Arial"/>
              </a:rPr>
              <a:t>pituitary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dwarfism</a:t>
            </a:r>
            <a:r>
              <a:rPr sz="2800" spc="-10" dirty="0">
                <a:latin typeface="Arial MT"/>
                <a:cs typeface="Arial MT"/>
              </a:rPr>
              <a:t>), </a:t>
            </a:r>
            <a:r>
              <a:rPr sz="2800" dirty="0">
                <a:latin typeface="Arial MT"/>
                <a:cs typeface="Arial MT"/>
              </a:rPr>
              <a:t>normal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intelligence, obesity</a:t>
            </a:r>
            <a:endParaRPr sz="2800">
              <a:latin typeface="Arial MT"/>
              <a:cs typeface="Arial MT"/>
            </a:endParaRPr>
          </a:p>
          <a:p>
            <a:pPr marL="342900" indent="-343535">
              <a:lnSpc>
                <a:spcPct val="100000"/>
              </a:lnSpc>
              <a:spcBef>
                <a:spcPts val="670"/>
              </a:spcBef>
            </a:pPr>
            <a:r>
              <a:rPr sz="250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500" spc="155" dirty="0">
                <a:solidFill>
                  <a:srgbClr val="CCCC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Arial MT"/>
                <a:cs typeface="Arial MT"/>
              </a:rPr>
              <a:t>adults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-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central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obesity, </a:t>
            </a:r>
            <a:r>
              <a:rPr sz="2800" dirty="0">
                <a:latin typeface="Arial MT"/>
                <a:cs typeface="Arial MT"/>
              </a:rPr>
              <a:t>reduced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muscle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mass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exercise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capacity.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0943" y="1126234"/>
            <a:ext cx="8403590" cy="5613400"/>
            <a:chOff x="740943" y="1126234"/>
            <a:chExt cx="8403590" cy="56134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3352" y="1126234"/>
              <a:ext cx="3660648" cy="561289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40943" y="2112432"/>
              <a:ext cx="4165600" cy="3276600"/>
            </a:xfrm>
            <a:custGeom>
              <a:avLst/>
              <a:gdLst/>
              <a:ahLst/>
              <a:cxnLst/>
              <a:rect l="l" t="t" r="r" b="b"/>
              <a:pathLst>
                <a:path w="4165600" h="3276600">
                  <a:moveTo>
                    <a:pt x="4165601" y="3276601"/>
                  </a:moveTo>
                  <a:lnTo>
                    <a:pt x="0" y="3276601"/>
                  </a:lnTo>
                  <a:lnTo>
                    <a:pt x="0" y="0"/>
                  </a:lnTo>
                  <a:lnTo>
                    <a:pt x="4165601" y="0"/>
                  </a:lnTo>
                  <a:lnTo>
                    <a:pt x="4165601" y="32766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0943" y="2150532"/>
            <a:ext cx="2686685" cy="13804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5270"/>
              </a:lnSpc>
              <a:spcBef>
                <a:spcPts val="325"/>
              </a:spcBef>
            </a:pPr>
            <a:r>
              <a:rPr sz="4500" spc="-10" dirty="0">
                <a:solidFill>
                  <a:srgbClr val="E34234"/>
                </a:solidFill>
                <a:latin typeface="Roboto"/>
                <a:cs typeface="Roboto"/>
              </a:rPr>
              <a:t>(pituitary </a:t>
            </a:r>
            <a:r>
              <a:rPr sz="4500" spc="-45" dirty="0">
                <a:solidFill>
                  <a:srgbClr val="E34234"/>
                </a:solidFill>
                <a:latin typeface="Roboto"/>
                <a:cs typeface="Roboto"/>
              </a:rPr>
              <a:t>dwarfism),</a:t>
            </a:r>
            <a:endParaRPr sz="45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1463" y="0"/>
            <a:ext cx="8949690" cy="4900295"/>
            <a:chOff x="-21463" y="0"/>
            <a:chExt cx="8949690" cy="49002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09600" cy="4876800"/>
            </a:xfrm>
            <a:custGeom>
              <a:avLst/>
              <a:gdLst/>
              <a:ahLst/>
              <a:cxnLst/>
              <a:rect l="l" t="t" r="r" b="b"/>
              <a:pathLst>
                <a:path w="609600" h="4876800">
                  <a:moveTo>
                    <a:pt x="609600" y="0"/>
                  </a:moveTo>
                  <a:lnTo>
                    <a:pt x="0" y="0"/>
                  </a:lnTo>
                  <a:lnTo>
                    <a:pt x="0" y="4876800"/>
                  </a:lnTo>
                  <a:lnTo>
                    <a:pt x="609600" y="48768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4A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885" y="1053846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19812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4877561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5">
                  <a:moveTo>
                    <a:pt x="0" y="0"/>
                  </a:moveTo>
                  <a:lnTo>
                    <a:pt x="405637" y="0"/>
                  </a:lnTo>
                </a:path>
              </a:pathLst>
            </a:custGeom>
            <a:ln w="44196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068" y="196088"/>
            <a:ext cx="52355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rgbClr val="003366"/>
                </a:solidFill>
                <a:latin typeface="Georgia"/>
                <a:cs typeface="Georgia"/>
              </a:rPr>
              <a:t>Pituitary</a:t>
            </a:r>
            <a:r>
              <a:rPr sz="4200" b="1" spc="-195" dirty="0">
                <a:solidFill>
                  <a:srgbClr val="003366"/>
                </a:solidFill>
                <a:latin typeface="Georgia"/>
                <a:cs typeface="Georgia"/>
              </a:rPr>
              <a:t> </a:t>
            </a:r>
            <a:r>
              <a:rPr sz="4200" b="1" spc="-10" dirty="0">
                <a:solidFill>
                  <a:srgbClr val="003366"/>
                </a:solidFill>
                <a:latin typeface="Georgia"/>
                <a:cs typeface="Georgia"/>
              </a:rPr>
              <a:t>disorders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168" y="1071596"/>
            <a:ext cx="4217035" cy="976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2600" b="1" dirty="0">
                <a:latin typeface="Arial"/>
                <a:cs typeface="Arial"/>
              </a:rPr>
              <a:t>Excess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of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GH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in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childhood </a:t>
            </a:r>
            <a:r>
              <a:rPr sz="2600" b="1" dirty="0">
                <a:latin typeface="Arial"/>
                <a:cs typeface="Arial"/>
              </a:rPr>
              <a:t>Pituitary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gigantism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868" y="2145114"/>
            <a:ext cx="4386580" cy="298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sz="235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350" spc="340" dirty="0">
                <a:solidFill>
                  <a:srgbClr val="CCCC99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Wingdings"/>
                <a:cs typeface="Wingdings"/>
              </a:rPr>
              <a:t>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 MT"/>
                <a:cs typeface="Arial MT"/>
              </a:rPr>
              <a:t>growth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velocity</a:t>
            </a:r>
            <a:endParaRPr sz="2600">
              <a:latin typeface="Arial MT"/>
              <a:cs typeface="Arial MT"/>
            </a:endParaRPr>
          </a:p>
          <a:p>
            <a:pPr marL="342265" indent="-342900">
              <a:lnSpc>
                <a:spcPct val="100000"/>
              </a:lnSpc>
              <a:spcBef>
                <a:spcPts val="625"/>
              </a:spcBef>
            </a:pPr>
            <a:r>
              <a:rPr sz="235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350" spc="285" dirty="0">
                <a:solidFill>
                  <a:srgbClr val="CCCC99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Arial MT"/>
                <a:cs typeface="Arial MT"/>
              </a:rPr>
              <a:t>proportional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enlargement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of </a:t>
            </a:r>
            <a:r>
              <a:rPr sz="2600" dirty="0">
                <a:latin typeface="Arial MT"/>
                <a:cs typeface="Arial MT"/>
              </a:rPr>
              <a:t>skeleton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inner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organs</a:t>
            </a:r>
            <a:endParaRPr sz="2600">
              <a:latin typeface="Arial MT"/>
              <a:cs typeface="Arial MT"/>
            </a:endParaRPr>
          </a:p>
          <a:p>
            <a:pPr marL="342265" marR="1278255" indent="-342900">
              <a:lnSpc>
                <a:spcPct val="100000"/>
              </a:lnSpc>
              <a:spcBef>
                <a:spcPts val="625"/>
              </a:spcBef>
            </a:pPr>
            <a:r>
              <a:rPr sz="235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350" spc="315" dirty="0">
                <a:solidFill>
                  <a:srgbClr val="CCCC99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Arial MT"/>
                <a:cs typeface="Arial MT"/>
              </a:rPr>
              <a:t>enlargement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the </a:t>
            </a:r>
            <a:r>
              <a:rPr sz="2600" dirty="0">
                <a:latin typeface="Arial MT"/>
                <a:cs typeface="Arial MT"/>
              </a:rPr>
              <a:t>peripheral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nerves</a:t>
            </a:r>
            <a:endParaRPr sz="2600">
              <a:latin typeface="Arial MT"/>
              <a:cs typeface="Arial MT"/>
            </a:endParaRPr>
          </a:p>
          <a:p>
            <a:pPr marL="342265" marR="1037590" indent="-342900">
              <a:lnSpc>
                <a:spcPct val="100000"/>
              </a:lnSpc>
              <a:spcBef>
                <a:spcPts val="620"/>
              </a:spcBef>
            </a:pPr>
            <a:r>
              <a:rPr sz="235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350" spc="320" dirty="0">
                <a:solidFill>
                  <a:srgbClr val="CCCC99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Arial MT"/>
                <a:cs typeface="Arial MT"/>
              </a:rPr>
              <a:t>delayed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puberty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and </a:t>
            </a:r>
            <a:r>
              <a:rPr sz="2600" spc="-10" dirty="0">
                <a:latin typeface="Arial MT"/>
                <a:cs typeface="Arial MT"/>
              </a:rPr>
              <a:t>hypogonadism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6399" y="1126236"/>
            <a:ext cx="8629650" cy="5184775"/>
            <a:chOff x="406399" y="1126236"/>
            <a:chExt cx="8629650" cy="51847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71" y="1126236"/>
              <a:ext cx="3887724" cy="51846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6399" y="2197101"/>
              <a:ext cx="4775200" cy="3200400"/>
            </a:xfrm>
            <a:custGeom>
              <a:avLst/>
              <a:gdLst/>
              <a:ahLst/>
              <a:cxnLst/>
              <a:rect l="l" t="t" r="r" b="b"/>
              <a:pathLst>
                <a:path w="4775200" h="3200400">
                  <a:moveTo>
                    <a:pt x="4775202" y="3200401"/>
                  </a:moveTo>
                  <a:lnTo>
                    <a:pt x="0" y="3200401"/>
                  </a:lnTo>
                  <a:lnTo>
                    <a:pt x="0" y="0"/>
                  </a:lnTo>
                  <a:lnTo>
                    <a:pt x="4775202" y="0"/>
                  </a:lnTo>
                  <a:lnTo>
                    <a:pt x="4775202" y="3200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06399" y="2230968"/>
            <a:ext cx="4773295" cy="706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450" spc="-30" dirty="0">
                <a:solidFill>
                  <a:srgbClr val="E34234"/>
                </a:solidFill>
                <a:latin typeface="Roboto"/>
                <a:cs typeface="Roboto"/>
              </a:rPr>
              <a:t>Pituitary</a:t>
            </a:r>
            <a:r>
              <a:rPr sz="4450" spc="-190" dirty="0">
                <a:solidFill>
                  <a:srgbClr val="E34234"/>
                </a:solidFill>
                <a:latin typeface="Roboto"/>
                <a:cs typeface="Roboto"/>
              </a:rPr>
              <a:t> </a:t>
            </a:r>
            <a:r>
              <a:rPr sz="4450" spc="-10" dirty="0">
                <a:solidFill>
                  <a:srgbClr val="E34234"/>
                </a:solidFill>
                <a:latin typeface="Roboto"/>
                <a:cs typeface="Roboto"/>
              </a:rPr>
              <a:t>gigantism</a:t>
            </a:r>
            <a:endParaRPr sz="44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28100" cy="4899660"/>
            <a:chOff x="0" y="0"/>
            <a:chExt cx="8928100" cy="48996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09600" cy="4876800"/>
            </a:xfrm>
            <a:custGeom>
              <a:avLst/>
              <a:gdLst/>
              <a:ahLst/>
              <a:cxnLst/>
              <a:rect l="l" t="t" r="r" b="b"/>
              <a:pathLst>
                <a:path w="609600" h="4876800">
                  <a:moveTo>
                    <a:pt x="609600" y="0"/>
                  </a:moveTo>
                  <a:lnTo>
                    <a:pt x="0" y="0"/>
                  </a:lnTo>
                  <a:lnTo>
                    <a:pt x="0" y="4876800"/>
                  </a:lnTo>
                  <a:lnTo>
                    <a:pt x="609600" y="48768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4A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886" y="1053846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19812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4855464"/>
              <a:ext cx="609600" cy="44450"/>
            </a:xfrm>
            <a:custGeom>
              <a:avLst/>
              <a:gdLst/>
              <a:ahLst/>
              <a:cxnLst/>
              <a:rect l="l" t="t" r="r" b="b"/>
              <a:pathLst>
                <a:path w="609600" h="44450">
                  <a:moveTo>
                    <a:pt x="0" y="44196"/>
                  </a:moveTo>
                  <a:lnTo>
                    <a:pt x="609600" y="44196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44196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9119" y="159511"/>
            <a:ext cx="52355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rgbClr val="003366"/>
                </a:solidFill>
                <a:latin typeface="Georgia"/>
                <a:cs typeface="Georgia"/>
              </a:rPr>
              <a:t>Pituitary</a:t>
            </a:r>
            <a:r>
              <a:rPr sz="4200" b="1" spc="-195" dirty="0">
                <a:solidFill>
                  <a:srgbClr val="003366"/>
                </a:solidFill>
                <a:latin typeface="Georgia"/>
                <a:cs typeface="Georgia"/>
              </a:rPr>
              <a:t> </a:t>
            </a:r>
            <a:r>
              <a:rPr sz="4200" b="1" spc="-10" dirty="0">
                <a:solidFill>
                  <a:srgbClr val="003366"/>
                </a:solidFill>
                <a:latin typeface="Georgia"/>
                <a:cs typeface="Georgia"/>
              </a:rPr>
              <a:t>disorders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016" y="1070609"/>
            <a:ext cx="36099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Arial"/>
                <a:cs typeface="Arial"/>
              </a:rPr>
              <a:t>Excess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of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GH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in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adults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5716" y="1509946"/>
            <a:ext cx="5107305" cy="408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b="1" spc="-10" dirty="0">
                <a:latin typeface="Arial"/>
                <a:cs typeface="Arial"/>
              </a:rPr>
              <a:t>Acromegaly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342900" algn="l"/>
              </a:tabLst>
            </a:pPr>
            <a:r>
              <a:rPr sz="2150" spc="-5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150" dirty="0">
                <a:solidFill>
                  <a:srgbClr val="CCCC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Arial MT"/>
                <a:cs typeface="Arial MT"/>
              </a:rPr>
              <a:t>reason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–somatotrope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adenoma</a:t>
            </a:r>
            <a:endParaRPr sz="2400">
              <a:latin typeface="Arial MT"/>
              <a:cs typeface="Arial MT"/>
            </a:endParaRPr>
          </a:p>
          <a:p>
            <a:pPr marL="342900" indent="-343535">
              <a:lnSpc>
                <a:spcPts val="2300"/>
              </a:lnSpc>
              <a:spcBef>
                <a:spcPts val="560"/>
              </a:spcBef>
              <a:tabLst>
                <a:tab pos="342900" algn="l"/>
              </a:tabLst>
            </a:pPr>
            <a:r>
              <a:rPr sz="2150" spc="-5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150" dirty="0">
                <a:solidFill>
                  <a:srgbClr val="CCCC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Arial MT"/>
                <a:cs typeface="Arial MT"/>
              </a:rPr>
              <a:t>hyperplasia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hypertrophy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soft </a:t>
            </a:r>
            <a:r>
              <a:rPr sz="2400" spc="-10" dirty="0">
                <a:latin typeface="Arial MT"/>
                <a:cs typeface="Arial MT"/>
              </a:rPr>
              <a:t>tissues</a:t>
            </a:r>
            <a:endParaRPr sz="2400">
              <a:latin typeface="Arial MT"/>
              <a:cs typeface="Arial MT"/>
            </a:endParaRPr>
          </a:p>
          <a:p>
            <a:pPr marL="457200">
              <a:lnSpc>
                <a:spcPct val="100000"/>
              </a:lnSpc>
              <a:spcBef>
                <a:spcPts val="15"/>
              </a:spcBef>
            </a:pPr>
            <a:r>
              <a:rPr sz="1700" dirty="0">
                <a:solidFill>
                  <a:srgbClr val="94A2D1"/>
                </a:solidFill>
                <a:latin typeface="Wingdings"/>
                <a:cs typeface="Wingdings"/>
              </a:rPr>
              <a:t></a:t>
            </a:r>
            <a:r>
              <a:rPr sz="1700" spc="55" dirty="0">
                <a:solidFill>
                  <a:srgbClr val="94A2D1"/>
                </a:solidFill>
                <a:latin typeface="Times New Roman"/>
                <a:cs typeface="Times New Roman"/>
              </a:rPr>
              <a:t>  </a:t>
            </a:r>
            <a:r>
              <a:rPr sz="2300" dirty="0">
                <a:latin typeface="Wingdings"/>
                <a:cs typeface="Wingdings"/>
              </a:rPr>
              <a:t>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Arial MT"/>
                <a:cs typeface="Arial MT"/>
              </a:rPr>
              <a:t>size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hands,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feet,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nose,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ears</a:t>
            </a:r>
            <a:endParaRPr sz="2300">
              <a:latin typeface="Arial MT"/>
              <a:cs typeface="Arial MT"/>
            </a:endParaRPr>
          </a:p>
          <a:p>
            <a:pPr marL="457200">
              <a:lnSpc>
                <a:spcPts val="2485"/>
              </a:lnSpc>
            </a:pPr>
            <a:r>
              <a:rPr sz="1700" dirty="0">
                <a:solidFill>
                  <a:srgbClr val="94A2D1"/>
                </a:solidFill>
                <a:latin typeface="Wingdings"/>
                <a:cs typeface="Wingdings"/>
              </a:rPr>
              <a:t></a:t>
            </a:r>
            <a:r>
              <a:rPr sz="1700" spc="495" dirty="0">
                <a:solidFill>
                  <a:srgbClr val="94A2D1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latin typeface="Arial MT"/>
                <a:cs typeface="Arial MT"/>
              </a:rPr>
              <a:t>cartilaginous</a:t>
            </a:r>
            <a:r>
              <a:rPr sz="2300" spc="-6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proliferation</a:t>
            </a:r>
            <a:r>
              <a:rPr sz="2300" spc="-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the</a:t>
            </a:r>
            <a:endParaRPr sz="2300">
              <a:latin typeface="Arial MT"/>
              <a:cs typeface="Arial MT"/>
            </a:endParaRPr>
          </a:p>
          <a:p>
            <a:pPr marL="743585">
              <a:lnSpc>
                <a:spcPts val="2485"/>
              </a:lnSpc>
            </a:pPr>
            <a:r>
              <a:rPr sz="2300" spc="-10" dirty="0">
                <a:latin typeface="Arial MT"/>
                <a:cs typeface="Arial MT"/>
              </a:rPr>
              <a:t>larynx</a:t>
            </a:r>
            <a:endParaRPr sz="2300">
              <a:latin typeface="Arial MT"/>
              <a:cs typeface="Arial MT"/>
            </a:endParaRPr>
          </a:p>
          <a:p>
            <a:pPr marL="457200">
              <a:lnSpc>
                <a:spcPct val="100000"/>
              </a:lnSpc>
            </a:pPr>
            <a:r>
              <a:rPr sz="1700" dirty="0">
                <a:solidFill>
                  <a:srgbClr val="94A2D1"/>
                </a:solidFill>
                <a:latin typeface="Wingdings"/>
                <a:cs typeface="Wingdings"/>
              </a:rPr>
              <a:t></a:t>
            </a:r>
            <a:r>
              <a:rPr sz="1700" spc="45" dirty="0">
                <a:solidFill>
                  <a:srgbClr val="94A2D1"/>
                </a:solidFill>
                <a:latin typeface="Times New Roman"/>
                <a:cs typeface="Times New Roman"/>
              </a:rPr>
              <a:t>  </a:t>
            </a:r>
            <a:r>
              <a:rPr sz="2300" dirty="0">
                <a:latin typeface="Arial MT"/>
                <a:cs typeface="Arial MT"/>
              </a:rPr>
              <a:t>coarsening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5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facial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features.</a:t>
            </a:r>
            <a:endParaRPr sz="2300">
              <a:latin typeface="Arial MT"/>
              <a:cs typeface="Arial MT"/>
            </a:endParaRPr>
          </a:p>
          <a:p>
            <a:pPr marL="342900" marR="379730" indent="-343535">
              <a:lnSpc>
                <a:spcPts val="2300"/>
              </a:lnSpc>
              <a:spcBef>
                <a:spcPts val="570"/>
              </a:spcBef>
              <a:tabLst>
                <a:tab pos="342900" algn="l"/>
              </a:tabLst>
            </a:pPr>
            <a:r>
              <a:rPr sz="2150" spc="-5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150" dirty="0">
                <a:solidFill>
                  <a:srgbClr val="CCCC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Arial MT"/>
                <a:cs typeface="Arial MT"/>
              </a:rPr>
              <a:t>enlarged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tongue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increase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 </a:t>
            </a:r>
            <a:r>
              <a:rPr sz="2400" dirty="0">
                <a:latin typeface="Arial MT"/>
                <a:cs typeface="Arial MT"/>
              </a:rPr>
              <a:t>inner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organs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tabLst>
                <a:tab pos="342900" algn="l"/>
              </a:tabLst>
            </a:pPr>
            <a:r>
              <a:rPr sz="2150" spc="-5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150" dirty="0">
                <a:solidFill>
                  <a:srgbClr val="CCCC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Arial MT"/>
                <a:cs typeface="Arial MT"/>
              </a:rPr>
              <a:t>thick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dark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skin.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tabLst>
                <a:tab pos="342900" algn="l"/>
              </a:tabLst>
            </a:pPr>
            <a:r>
              <a:rPr sz="2150" spc="-5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150" dirty="0">
                <a:solidFill>
                  <a:srgbClr val="CCCC99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Arial MT"/>
                <a:cs typeface="Arial MT"/>
              </a:rPr>
              <a:t>degenerative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arthritis.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3470" y="1126236"/>
            <a:ext cx="8180705" cy="4508500"/>
            <a:chOff x="643470" y="1126236"/>
            <a:chExt cx="8180705" cy="45085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959" y="1126236"/>
              <a:ext cx="2666999" cy="40005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3470" y="1460504"/>
              <a:ext cx="5257800" cy="4174490"/>
            </a:xfrm>
            <a:custGeom>
              <a:avLst/>
              <a:gdLst/>
              <a:ahLst/>
              <a:cxnLst/>
              <a:rect l="l" t="t" r="r" b="b"/>
              <a:pathLst>
                <a:path w="5257800" h="4174490">
                  <a:moveTo>
                    <a:pt x="5257802" y="4174068"/>
                  </a:moveTo>
                  <a:lnTo>
                    <a:pt x="0" y="4174068"/>
                  </a:lnTo>
                  <a:lnTo>
                    <a:pt x="0" y="0"/>
                  </a:lnTo>
                  <a:lnTo>
                    <a:pt x="5257802" y="0"/>
                  </a:lnTo>
                  <a:lnTo>
                    <a:pt x="5257802" y="41740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3470" y="1494370"/>
            <a:ext cx="3037205" cy="706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450" spc="-10" dirty="0">
                <a:solidFill>
                  <a:srgbClr val="E34234"/>
                </a:solidFill>
                <a:latin typeface="Roboto"/>
                <a:cs typeface="Roboto"/>
              </a:rPr>
              <a:t>Acromegaly</a:t>
            </a:r>
            <a:endParaRPr sz="44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899660"/>
            <a:chOff x="0" y="0"/>
            <a:chExt cx="9144000" cy="48996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09600" cy="4876800"/>
            </a:xfrm>
            <a:custGeom>
              <a:avLst/>
              <a:gdLst/>
              <a:ahLst/>
              <a:cxnLst/>
              <a:rect l="l" t="t" r="r" b="b"/>
              <a:pathLst>
                <a:path w="609600" h="4876800">
                  <a:moveTo>
                    <a:pt x="609600" y="0"/>
                  </a:moveTo>
                  <a:lnTo>
                    <a:pt x="0" y="0"/>
                  </a:lnTo>
                  <a:lnTo>
                    <a:pt x="0" y="4876800"/>
                  </a:lnTo>
                  <a:lnTo>
                    <a:pt x="609600" y="48768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4A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886" y="1053846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19812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4855464"/>
              <a:ext cx="609600" cy="44450"/>
            </a:xfrm>
            <a:custGeom>
              <a:avLst/>
              <a:gdLst/>
              <a:ahLst/>
              <a:cxnLst/>
              <a:rect l="l" t="t" r="r" b="b"/>
              <a:pathLst>
                <a:path w="609600" h="44450">
                  <a:moveTo>
                    <a:pt x="0" y="44196"/>
                  </a:moveTo>
                  <a:lnTo>
                    <a:pt x="609600" y="44196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44196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408" y="1126236"/>
              <a:ext cx="4355592" cy="35052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4644" y="191261"/>
            <a:ext cx="49898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3625" algn="l"/>
              </a:tabLst>
            </a:pPr>
            <a:r>
              <a:rPr sz="4200" b="1" spc="-10" dirty="0">
                <a:solidFill>
                  <a:srgbClr val="003366"/>
                </a:solidFill>
                <a:latin typeface="Georgia"/>
                <a:cs typeface="Georgia"/>
              </a:rPr>
              <a:t>Thyroid</a:t>
            </a:r>
            <a:r>
              <a:rPr sz="4200" b="1" dirty="0">
                <a:solidFill>
                  <a:srgbClr val="003366"/>
                </a:solidFill>
                <a:latin typeface="Georgia"/>
                <a:cs typeface="Georgia"/>
              </a:rPr>
              <a:t>	</a:t>
            </a:r>
            <a:r>
              <a:rPr sz="4200" b="1" spc="-10" dirty="0">
                <a:solidFill>
                  <a:srgbClr val="003366"/>
                </a:solidFill>
                <a:latin typeface="Georgia"/>
                <a:cs typeface="Georgia"/>
              </a:rPr>
              <a:t>disorders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0250" y="1041653"/>
            <a:ext cx="107314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0" dirty="0">
                <a:latin typeface="Arial MT"/>
                <a:cs typeface="Arial MT"/>
              </a:rPr>
              <a:t>.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868" y="1082071"/>
            <a:ext cx="4539615" cy="329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10"/>
              </a:lnSpc>
            </a:pPr>
            <a:r>
              <a:rPr sz="2300" b="1" dirty="0">
                <a:latin typeface="Arial"/>
                <a:cs typeface="Arial"/>
              </a:rPr>
              <a:t>Goiter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dirty="0">
                <a:latin typeface="Arial MT"/>
                <a:cs typeface="Arial MT"/>
              </a:rPr>
              <a:t>-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dirty="0">
                <a:latin typeface="Wingdings"/>
                <a:cs typeface="Wingdings"/>
              </a:rPr>
              <a:t>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Arial MT"/>
                <a:cs typeface="Arial MT"/>
              </a:rPr>
              <a:t>size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thyroid</a:t>
            </a:r>
            <a:r>
              <a:rPr sz="2300" spc="-4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gland</a:t>
            </a:r>
            <a:endParaRPr sz="2300">
              <a:latin typeface="Arial MT"/>
              <a:cs typeface="Arial MT"/>
            </a:endParaRPr>
          </a:p>
          <a:p>
            <a:pPr marR="1141095" algn="r">
              <a:lnSpc>
                <a:spcPts val="2620"/>
              </a:lnSpc>
            </a:pPr>
            <a:r>
              <a:rPr sz="2300" dirty="0">
                <a:latin typeface="Arial MT"/>
                <a:cs typeface="Arial MT"/>
              </a:rPr>
              <a:t>(not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related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</a:t>
            </a:r>
            <a:r>
              <a:rPr sz="2300" spc="-10" dirty="0">
                <a:latin typeface="Arial MT"/>
                <a:cs typeface="Arial MT"/>
              </a:rPr>
              <a:t> level)</a:t>
            </a:r>
            <a:endParaRPr sz="2300">
              <a:latin typeface="Arial MT"/>
              <a:cs typeface="Arial MT"/>
            </a:endParaRPr>
          </a:p>
          <a:p>
            <a:pPr marR="1137920" algn="r">
              <a:lnSpc>
                <a:spcPct val="100000"/>
              </a:lnSpc>
              <a:spcBef>
                <a:spcPts val="275"/>
              </a:spcBef>
              <a:tabLst>
                <a:tab pos="342265" algn="l"/>
              </a:tabLst>
            </a:pPr>
            <a:r>
              <a:rPr sz="2050" spc="-5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050" dirty="0">
                <a:solidFill>
                  <a:srgbClr val="CCCC99"/>
                </a:solidFill>
                <a:latin typeface="Times New Roman"/>
                <a:cs typeface="Times New Roman"/>
              </a:rPr>
              <a:t>	</a:t>
            </a:r>
            <a:r>
              <a:rPr sz="2300" dirty="0">
                <a:latin typeface="Arial MT"/>
                <a:cs typeface="Arial MT"/>
              </a:rPr>
              <a:t>Complications</a:t>
            </a:r>
            <a:r>
              <a:rPr sz="2300" spc="-6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goiter:</a:t>
            </a:r>
            <a:endParaRPr sz="2300">
              <a:latin typeface="Arial MT"/>
              <a:cs typeface="Arial MT"/>
            </a:endParaRPr>
          </a:p>
          <a:p>
            <a:pPr marL="456565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solidFill>
                  <a:srgbClr val="94A2D1"/>
                </a:solidFill>
                <a:latin typeface="Wingdings"/>
                <a:cs typeface="Wingdings"/>
              </a:rPr>
              <a:t></a:t>
            </a:r>
            <a:r>
              <a:rPr sz="1800" spc="409" dirty="0">
                <a:solidFill>
                  <a:srgbClr val="94A2D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 MT"/>
                <a:cs typeface="Arial MT"/>
              </a:rPr>
              <a:t>difficulty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swallowing,</a:t>
            </a:r>
            <a:endParaRPr sz="2400">
              <a:latin typeface="Arial MT"/>
              <a:cs typeface="Arial MT"/>
            </a:endParaRPr>
          </a:p>
          <a:p>
            <a:pPr marL="456565">
              <a:lnSpc>
                <a:spcPts val="2735"/>
              </a:lnSpc>
              <a:spcBef>
                <a:spcPts val="285"/>
              </a:spcBef>
            </a:pPr>
            <a:r>
              <a:rPr sz="1800" dirty="0">
                <a:solidFill>
                  <a:srgbClr val="94A2D1"/>
                </a:solidFill>
                <a:latin typeface="Wingdings"/>
                <a:cs typeface="Wingdings"/>
              </a:rPr>
              <a:t></a:t>
            </a:r>
            <a:r>
              <a:rPr sz="1800" spc="420" dirty="0">
                <a:solidFill>
                  <a:srgbClr val="94A2D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 MT"/>
                <a:cs typeface="Arial MT"/>
              </a:rPr>
              <a:t>distention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veins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</a:t>
            </a:r>
            <a:endParaRPr sz="2400">
              <a:latin typeface="Arial MT"/>
              <a:cs typeface="Arial MT"/>
            </a:endParaRPr>
          </a:p>
          <a:p>
            <a:pPr marL="743585">
              <a:lnSpc>
                <a:spcPts val="2735"/>
              </a:lnSpc>
            </a:pPr>
            <a:r>
              <a:rPr sz="2400" dirty="0">
                <a:latin typeface="Arial MT"/>
                <a:cs typeface="Arial MT"/>
              </a:rPr>
              <a:t>neck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upper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extremities,</a:t>
            </a:r>
            <a:endParaRPr sz="2400">
              <a:latin typeface="Arial MT"/>
              <a:cs typeface="Arial MT"/>
            </a:endParaRPr>
          </a:p>
          <a:p>
            <a:pPr marL="743585" marR="381635" indent="-287020">
              <a:lnSpc>
                <a:spcPts val="2590"/>
              </a:lnSpc>
              <a:spcBef>
                <a:spcPts val="615"/>
              </a:spcBef>
            </a:pPr>
            <a:r>
              <a:rPr sz="1800" dirty="0">
                <a:solidFill>
                  <a:srgbClr val="94A2D1"/>
                </a:solidFill>
                <a:latin typeface="Wingdings"/>
                <a:cs typeface="Wingdings"/>
              </a:rPr>
              <a:t></a:t>
            </a:r>
            <a:r>
              <a:rPr sz="1800" spc="390" dirty="0">
                <a:solidFill>
                  <a:srgbClr val="94A2D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 MT"/>
                <a:cs typeface="Arial MT"/>
              </a:rPr>
              <a:t>edema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eyelids</a:t>
            </a:r>
            <a:r>
              <a:rPr sz="2400" spc="-25" dirty="0">
                <a:latin typeface="Arial MT"/>
                <a:cs typeface="Arial MT"/>
              </a:rPr>
              <a:t> and </a:t>
            </a:r>
            <a:r>
              <a:rPr sz="2400" spc="-10" dirty="0">
                <a:latin typeface="Arial MT"/>
                <a:cs typeface="Arial MT"/>
              </a:rPr>
              <a:t>conjunctiva,</a:t>
            </a:r>
            <a:endParaRPr sz="2400">
              <a:latin typeface="Arial MT"/>
              <a:cs typeface="Arial MT"/>
            </a:endParaRPr>
          </a:p>
          <a:p>
            <a:pPr marL="456565">
              <a:lnSpc>
                <a:spcPct val="100000"/>
              </a:lnSpc>
              <a:spcBef>
                <a:spcPts val="254"/>
              </a:spcBef>
            </a:pPr>
            <a:r>
              <a:rPr sz="1800" dirty="0">
                <a:solidFill>
                  <a:srgbClr val="94A2D1"/>
                </a:solidFill>
                <a:latin typeface="Wingdings"/>
                <a:cs typeface="Wingdings"/>
              </a:rPr>
              <a:t></a:t>
            </a:r>
            <a:r>
              <a:rPr sz="1800" spc="385" dirty="0">
                <a:solidFill>
                  <a:srgbClr val="94A2D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 MT"/>
                <a:cs typeface="Arial MT"/>
              </a:rPr>
              <a:t>syncope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coughing.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" y="1054420"/>
            <a:ext cx="4893945" cy="4495800"/>
          </a:xfrm>
          <a:custGeom>
            <a:avLst/>
            <a:gdLst/>
            <a:ahLst/>
            <a:cxnLst/>
            <a:rect l="l" t="t" r="r" b="b"/>
            <a:pathLst>
              <a:path w="4589145" h="4495800">
                <a:moveTo>
                  <a:pt x="4588935" y="4495802"/>
                </a:moveTo>
                <a:lnTo>
                  <a:pt x="0" y="4495802"/>
                </a:lnTo>
                <a:lnTo>
                  <a:pt x="0" y="0"/>
                </a:lnTo>
                <a:lnTo>
                  <a:pt x="4588935" y="0"/>
                </a:lnTo>
                <a:lnTo>
                  <a:pt x="4588935" y="4495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9234" y="1134527"/>
            <a:ext cx="3094566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25" dirty="0" smtClean="0">
                <a:solidFill>
                  <a:srgbClr val="E34234"/>
                </a:solidFill>
                <a:latin typeface="Roboto"/>
                <a:cs typeface="Roboto"/>
              </a:rPr>
              <a:t>Goit</a:t>
            </a:r>
            <a:r>
              <a:rPr lang="en-US" sz="5500" spc="-25" dirty="0">
                <a:solidFill>
                  <a:srgbClr val="E34234"/>
                </a:solidFill>
                <a:latin typeface="Roboto"/>
                <a:cs typeface="Roboto"/>
              </a:rPr>
              <a:t>e</a:t>
            </a:r>
            <a:r>
              <a:rPr sz="5500" spc="-25" dirty="0" smtClean="0">
                <a:solidFill>
                  <a:srgbClr val="E34234"/>
                </a:solidFill>
                <a:latin typeface="Roboto"/>
                <a:cs typeface="Roboto"/>
              </a:rPr>
              <a:t>r</a:t>
            </a:r>
            <a:endParaRPr sz="5500" dirty="0">
              <a:latin typeface="Roboto"/>
              <a:cs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4855464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196"/>
                </a:moveTo>
                <a:lnTo>
                  <a:pt x="609600" y="44196"/>
                </a:lnTo>
                <a:lnTo>
                  <a:pt x="609600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3625" algn="l"/>
              </a:tabLst>
            </a:pPr>
            <a:r>
              <a:rPr sz="4200" b="1" spc="-10" dirty="0">
                <a:solidFill>
                  <a:srgbClr val="003366"/>
                </a:solidFill>
                <a:latin typeface="Georgia"/>
                <a:cs typeface="Georgia"/>
              </a:rPr>
              <a:t>Thyroid</a:t>
            </a:r>
            <a:r>
              <a:rPr sz="4200" b="1" dirty="0">
                <a:solidFill>
                  <a:srgbClr val="003366"/>
                </a:solidFill>
                <a:latin typeface="Georgia"/>
                <a:cs typeface="Georgia"/>
              </a:rPr>
              <a:t>	</a:t>
            </a:r>
            <a:r>
              <a:rPr sz="4200" b="1" spc="-10" dirty="0">
                <a:solidFill>
                  <a:srgbClr val="003366"/>
                </a:solidFill>
                <a:latin typeface="Georgia"/>
                <a:cs typeface="Georgia"/>
              </a:rPr>
              <a:t>disorders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168" y="1107186"/>
            <a:ext cx="485267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5080" indent="-342900">
              <a:lnSpc>
                <a:spcPts val="3020"/>
              </a:lnSpc>
              <a:spcBef>
                <a:spcPts val="480"/>
              </a:spcBef>
            </a:pPr>
            <a:r>
              <a:rPr sz="2800" b="1" dirty="0">
                <a:latin typeface="Arial"/>
                <a:cs typeface="Arial"/>
              </a:rPr>
              <a:t>Congenital</a:t>
            </a:r>
            <a:r>
              <a:rPr sz="2800" b="1" spc="-1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hypothyroidism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- </a:t>
            </a:r>
            <a:r>
              <a:rPr sz="2800" b="1" spc="-10" dirty="0">
                <a:latin typeface="Arial"/>
                <a:cs typeface="Arial"/>
              </a:rPr>
              <a:t>cretinism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868" y="2007216"/>
            <a:ext cx="4555490" cy="3272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250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500" spc="204" dirty="0">
                <a:solidFill>
                  <a:srgbClr val="CCCC9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Arial"/>
                <a:cs typeface="Arial"/>
              </a:rPr>
              <a:t>Causes</a:t>
            </a:r>
            <a:endParaRPr sz="2800">
              <a:latin typeface="Arial"/>
              <a:cs typeface="Arial"/>
            </a:endParaRPr>
          </a:p>
          <a:p>
            <a:pPr marL="743585" marR="34925" indent="-287020">
              <a:lnSpc>
                <a:spcPts val="2810"/>
              </a:lnSpc>
              <a:spcBef>
                <a:spcPts val="670"/>
              </a:spcBef>
            </a:pPr>
            <a:r>
              <a:rPr sz="1950" dirty="0">
                <a:solidFill>
                  <a:srgbClr val="94A2D1"/>
                </a:solidFill>
                <a:latin typeface="Wingdings"/>
                <a:cs typeface="Wingdings"/>
              </a:rPr>
              <a:t></a:t>
            </a:r>
            <a:r>
              <a:rPr sz="1950" spc="260" dirty="0">
                <a:solidFill>
                  <a:srgbClr val="94A2D1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Arial MT"/>
                <a:cs typeface="Arial MT"/>
              </a:rPr>
              <a:t>congenital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absence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the </a:t>
            </a:r>
            <a:r>
              <a:rPr sz="2600" dirty="0">
                <a:latin typeface="Arial MT"/>
                <a:cs typeface="Arial MT"/>
              </a:rPr>
              <a:t>thyroid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gland</a:t>
            </a:r>
            <a:endParaRPr sz="2600">
              <a:latin typeface="Arial MT"/>
              <a:cs typeface="Arial MT"/>
            </a:endParaRPr>
          </a:p>
          <a:p>
            <a:pPr marL="743585" marR="143510" indent="-287020">
              <a:lnSpc>
                <a:spcPts val="2810"/>
              </a:lnSpc>
              <a:spcBef>
                <a:spcPts val="625"/>
              </a:spcBef>
            </a:pPr>
            <a:r>
              <a:rPr sz="1950" dirty="0">
                <a:solidFill>
                  <a:srgbClr val="94A2D1"/>
                </a:solidFill>
                <a:latin typeface="Wingdings"/>
                <a:cs typeface="Wingdings"/>
              </a:rPr>
              <a:t></a:t>
            </a:r>
            <a:r>
              <a:rPr sz="1950" spc="260" dirty="0">
                <a:solidFill>
                  <a:srgbClr val="94A2D1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Arial MT"/>
                <a:cs typeface="Arial MT"/>
              </a:rPr>
              <a:t>abnormal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biosynthesis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of </a:t>
            </a:r>
            <a:r>
              <a:rPr sz="2600" dirty="0">
                <a:latin typeface="Arial MT"/>
                <a:cs typeface="Arial MT"/>
              </a:rPr>
              <a:t>thyroid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hormone</a:t>
            </a:r>
            <a:endParaRPr sz="2600">
              <a:latin typeface="Arial MT"/>
              <a:cs typeface="Arial MT"/>
            </a:endParaRPr>
          </a:p>
          <a:p>
            <a:pPr marL="456565">
              <a:lnSpc>
                <a:spcPct val="100000"/>
              </a:lnSpc>
              <a:spcBef>
                <a:spcPts val="265"/>
              </a:spcBef>
            </a:pPr>
            <a:r>
              <a:rPr sz="1950" dirty="0">
                <a:solidFill>
                  <a:srgbClr val="94A2D1"/>
                </a:solidFill>
                <a:latin typeface="Wingdings"/>
                <a:cs typeface="Wingdings"/>
              </a:rPr>
              <a:t></a:t>
            </a:r>
            <a:r>
              <a:rPr sz="1950" spc="290" dirty="0">
                <a:solidFill>
                  <a:srgbClr val="94A2D1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Arial MT"/>
                <a:cs typeface="Arial MT"/>
              </a:rPr>
              <a:t>deficient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TSH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secretion.</a:t>
            </a:r>
            <a:endParaRPr sz="2600">
              <a:latin typeface="Arial MT"/>
              <a:cs typeface="Arial MT"/>
            </a:endParaRPr>
          </a:p>
          <a:p>
            <a:pPr marL="342265" indent="-342900">
              <a:lnSpc>
                <a:spcPts val="3020"/>
              </a:lnSpc>
              <a:spcBef>
                <a:spcPts val="710"/>
              </a:spcBef>
            </a:pPr>
            <a:r>
              <a:rPr sz="250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500" spc="135" dirty="0">
                <a:solidFill>
                  <a:srgbClr val="CCCC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Arial MT"/>
                <a:cs typeface="Arial MT"/>
              </a:rPr>
              <a:t>Clinics: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mental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retardation, </a:t>
            </a:r>
            <a:r>
              <a:rPr sz="2800" dirty="0">
                <a:latin typeface="Arial MT"/>
                <a:cs typeface="Arial MT"/>
              </a:rPr>
              <a:t>impaired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growth.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1126236"/>
            <a:ext cx="3439667" cy="464362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26535" y="2005127"/>
            <a:ext cx="4648200" cy="4648200"/>
          </a:xfrm>
          <a:custGeom>
            <a:avLst/>
            <a:gdLst/>
            <a:ahLst/>
            <a:cxnLst/>
            <a:rect l="l" t="t" r="r" b="b"/>
            <a:pathLst>
              <a:path w="4648200" h="4648200">
                <a:moveTo>
                  <a:pt x="4648202" y="4648202"/>
                </a:moveTo>
                <a:lnTo>
                  <a:pt x="0" y="4648202"/>
                </a:lnTo>
                <a:lnTo>
                  <a:pt x="0" y="0"/>
                </a:lnTo>
                <a:lnTo>
                  <a:pt x="4648202" y="0"/>
                </a:lnTo>
                <a:lnTo>
                  <a:pt x="4648202" y="4648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4877561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0" y="0"/>
                </a:moveTo>
                <a:lnTo>
                  <a:pt x="495435" y="0"/>
                </a:lnTo>
              </a:path>
            </a:pathLst>
          </a:custGeom>
          <a:ln w="44196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3625" algn="l"/>
              </a:tabLst>
            </a:pPr>
            <a:r>
              <a:rPr sz="4200" b="1" spc="-10" dirty="0">
                <a:solidFill>
                  <a:srgbClr val="003366"/>
                </a:solidFill>
                <a:latin typeface="Georgia"/>
                <a:cs typeface="Georgia"/>
              </a:rPr>
              <a:t>Thyroid</a:t>
            </a:r>
            <a:r>
              <a:rPr sz="4200" b="1" dirty="0">
                <a:solidFill>
                  <a:srgbClr val="003366"/>
                </a:solidFill>
                <a:latin typeface="Georgia"/>
                <a:cs typeface="Georgia"/>
              </a:rPr>
              <a:t>	</a:t>
            </a:r>
            <a:r>
              <a:rPr sz="4200" b="1" spc="-10" dirty="0">
                <a:solidFill>
                  <a:srgbClr val="003366"/>
                </a:solidFill>
                <a:latin typeface="Georgia"/>
                <a:cs typeface="Georgia"/>
              </a:rPr>
              <a:t>disorders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644" y="1114806"/>
            <a:ext cx="3801110" cy="6921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marR="5080" indent="-342900">
              <a:lnSpc>
                <a:spcPts val="2480"/>
              </a:lnSpc>
              <a:spcBef>
                <a:spcPts val="420"/>
              </a:spcBef>
            </a:pPr>
            <a:r>
              <a:rPr sz="2300" b="1" dirty="0">
                <a:latin typeface="Arial"/>
                <a:cs typeface="Arial"/>
              </a:rPr>
              <a:t>Acquired</a:t>
            </a:r>
            <a:r>
              <a:rPr sz="2300" b="1" spc="-11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hypothyroidism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-50" dirty="0">
                <a:latin typeface="Arial"/>
                <a:cs typeface="Arial"/>
              </a:rPr>
              <a:t>– </a:t>
            </a:r>
            <a:r>
              <a:rPr sz="2300" b="1" spc="-10" dirty="0">
                <a:latin typeface="Arial"/>
                <a:cs typeface="Arial"/>
              </a:rPr>
              <a:t>myxedema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344" y="1855987"/>
            <a:ext cx="4252595" cy="31978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42900" marR="302260" indent="-342900">
              <a:lnSpc>
                <a:spcPct val="90000"/>
              </a:lnSpc>
              <a:spcBef>
                <a:spcPts val="60"/>
              </a:spcBef>
              <a:tabLst>
                <a:tab pos="342265" algn="l"/>
              </a:tabLst>
            </a:pPr>
            <a:r>
              <a:rPr sz="2050" spc="-5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050" dirty="0">
                <a:solidFill>
                  <a:srgbClr val="CCCC99"/>
                </a:solidFill>
                <a:latin typeface="Times New Roman"/>
                <a:cs typeface="Times New Roman"/>
              </a:rPr>
              <a:t>	</a:t>
            </a:r>
            <a:r>
              <a:rPr sz="2300" dirty="0">
                <a:latin typeface="Arial MT"/>
                <a:cs typeface="Arial MT"/>
              </a:rPr>
              <a:t>accumulation</a:t>
            </a:r>
            <a:r>
              <a:rPr sz="2300" spc="-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-50" dirty="0">
                <a:latin typeface="Arial MT"/>
                <a:cs typeface="Arial MT"/>
              </a:rPr>
              <a:t>a </a:t>
            </a:r>
            <a:r>
              <a:rPr sz="2300" spc="-10" dirty="0">
                <a:latin typeface="Arial MT"/>
                <a:cs typeface="Arial MT"/>
              </a:rPr>
              <a:t>mucopolysaccharide </a:t>
            </a:r>
            <a:r>
              <a:rPr sz="2300" dirty="0">
                <a:latin typeface="Arial MT"/>
                <a:cs typeface="Arial MT"/>
              </a:rPr>
              <a:t>substance</a:t>
            </a:r>
            <a:r>
              <a:rPr sz="2300" spc="-8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connective tissues.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80"/>
              </a:spcBef>
              <a:tabLst>
                <a:tab pos="342265" algn="l"/>
              </a:tabLst>
            </a:pPr>
            <a:r>
              <a:rPr sz="2050" spc="-50" dirty="0">
                <a:solidFill>
                  <a:srgbClr val="CCCC99"/>
                </a:solidFill>
                <a:latin typeface="Wingdings"/>
                <a:cs typeface="Wingdings"/>
              </a:rPr>
              <a:t></a:t>
            </a:r>
            <a:r>
              <a:rPr sz="2050" dirty="0">
                <a:solidFill>
                  <a:srgbClr val="CCCC99"/>
                </a:solidFill>
                <a:latin typeface="Times New Roman"/>
                <a:cs typeface="Times New Roman"/>
              </a:rPr>
              <a:t>	</a:t>
            </a:r>
            <a:r>
              <a:rPr sz="2300" spc="-10" dirty="0">
                <a:latin typeface="Arial MT"/>
                <a:cs typeface="Arial MT"/>
              </a:rPr>
              <a:t>Causes</a:t>
            </a:r>
            <a:endParaRPr sz="2300">
              <a:latin typeface="Arial MT"/>
              <a:cs typeface="Arial MT"/>
            </a:endParaRPr>
          </a:p>
          <a:p>
            <a:pPr marL="743585" marR="27305" indent="-287020">
              <a:lnSpc>
                <a:spcPts val="2590"/>
              </a:lnSpc>
              <a:spcBef>
                <a:spcPts val="625"/>
              </a:spcBef>
            </a:pPr>
            <a:r>
              <a:rPr sz="1800" dirty="0">
                <a:solidFill>
                  <a:srgbClr val="94A2D1"/>
                </a:solidFill>
                <a:latin typeface="Wingdings"/>
                <a:cs typeface="Wingdings"/>
              </a:rPr>
              <a:t></a:t>
            </a:r>
            <a:r>
              <a:rPr sz="1800" spc="420" dirty="0">
                <a:solidFill>
                  <a:srgbClr val="94A2D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 MT"/>
                <a:cs typeface="Arial MT"/>
              </a:rPr>
              <a:t>destruction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dysfunction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thyroid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gland,</a:t>
            </a:r>
            <a:endParaRPr sz="2400">
              <a:latin typeface="Arial MT"/>
              <a:cs typeface="Arial MT"/>
            </a:endParaRPr>
          </a:p>
          <a:p>
            <a:pPr marL="457200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94A2D1"/>
                </a:solidFill>
                <a:latin typeface="Wingdings"/>
                <a:cs typeface="Wingdings"/>
              </a:rPr>
              <a:t></a:t>
            </a:r>
            <a:r>
              <a:rPr sz="1800" spc="385" dirty="0">
                <a:solidFill>
                  <a:srgbClr val="94A2D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 MT"/>
                <a:cs typeface="Arial MT"/>
              </a:rPr>
              <a:t>impaired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pituitary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function</a:t>
            </a:r>
            <a:endParaRPr sz="2400">
              <a:latin typeface="Arial MT"/>
              <a:cs typeface="Arial MT"/>
            </a:endParaRPr>
          </a:p>
          <a:p>
            <a:pPr marL="457200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solidFill>
                  <a:srgbClr val="94A2D1"/>
                </a:solidFill>
                <a:latin typeface="Wingdings"/>
                <a:cs typeface="Wingdings"/>
              </a:rPr>
              <a:t></a:t>
            </a:r>
            <a:r>
              <a:rPr sz="1800" spc="409" dirty="0">
                <a:solidFill>
                  <a:srgbClr val="94A2D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 MT"/>
                <a:cs typeface="Arial MT"/>
              </a:rPr>
              <a:t>hypothalamic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dysfunction.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6197" y="1126236"/>
            <a:ext cx="8395335" cy="4343400"/>
            <a:chOff x="496197" y="1126236"/>
            <a:chExt cx="8395335" cy="43434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9992" y="1126236"/>
              <a:ext cx="3621023" cy="43190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6197" y="1905004"/>
              <a:ext cx="4800600" cy="3564890"/>
            </a:xfrm>
            <a:custGeom>
              <a:avLst/>
              <a:gdLst/>
              <a:ahLst/>
              <a:cxnLst/>
              <a:rect l="l" t="t" r="r" b="b"/>
              <a:pathLst>
                <a:path w="4800600" h="3564890">
                  <a:moveTo>
                    <a:pt x="4800602" y="3564468"/>
                  </a:moveTo>
                  <a:lnTo>
                    <a:pt x="0" y="3564468"/>
                  </a:lnTo>
                  <a:lnTo>
                    <a:pt x="0" y="0"/>
                  </a:lnTo>
                  <a:lnTo>
                    <a:pt x="4800602" y="0"/>
                  </a:lnTo>
                  <a:lnTo>
                    <a:pt x="4800602" y="35644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9498" y="3465703"/>
            <a:ext cx="4986020" cy="1880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2000"/>
              </a:lnSpc>
            </a:pPr>
            <a:r>
              <a:rPr sz="4000" spc="-30" dirty="0">
                <a:latin typeface="Calibri"/>
                <a:cs typeface="Calibri"/>
              </a:rPr>
              <a:t>Disorders</a:t>
            </a:r>
            <a:r>
              <a:rPr sz="4000" spc="-12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of</a:t>
            </a:r>
            <a:r>
              <a:rPr sz="4000" spc="-114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gall</a:t>
            </a:r>
            <a:r>
              <a:rPr sz="4000" spc="-18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bladder </a:t>
            </a:r>
            <a:r>
              <a:rPr sz="4000" spc="-25" dirty="0">
                <a:latin typeface="Calibri"/>
                <a:cs typeface="Calibri"/>
              </a:rPr>
              <a:t>By</a:t>
            </a:r>
            <a:endParaRPr sz="4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4000" spc="-10" dirty="0" err="1" smtClean="0">
                <a:latin typeface="Calibri"/>
                <a:cs typeface="Calibri"/>
              </a:rPr>
              <a:t>Dr.</a:t>
            </a:r>
            <a:r>
              <a:rPr lang="en-US" sz="4000" spc="-10" dirty="0" err="1" smtClean="0">
                <a:latin typeface="Calibri"/>
                <a:cs typeface="Calibri"/>
              </a:rPr>
              <a:t>Athmar</a:t>
            </a:r>
            <a:r>
              <a:rPr lang="en-US" sz="4000" spc="-10" dirty="0" smtClean="0">
                <a:latin typeface="Calibri"/>
                <a:cs typeface="Calibri"/>
              </a:rPr>
              <a:t> </a:t>
            </a:r>
            <a:r>
              <a:rPr lang="en-US" sz="4000" spc="-10" dirty="0" err="1" smtClean="0">
                <a:latin typeface="Calibri"/>
                <a:cs typeface="Calibri"/>
              </a:rPr>
              <a:t>mohamed</a:t>
            </a:r>
            <a:r>
              <a:rPr lang="en-US" sz="4000" spc="-10" dirty="0" smtClean="0">
                <a:latin typeface="Calibri"/>
                <a:cs typeface="Calibri"/>
              </a:rPr>
              <a:t> 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027" y="673608"/>
            <a:ext cx="3361944" cy="25024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215" y="405384"/>
            <a:ext cx="246126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1936740"/>
            <a:ext cx="7988934" cy="429450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40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2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main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types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gall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stones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2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30" dirty="0">
                <a:latin typeface="Calibri"/>
                <a:cs typeface="Calibri"/>
              </a:rPr>
              <a:t>Cholesterol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stones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Pigment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stones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West,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about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90%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cholesterol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stones.</a:t>
            </a:r>
            <a:endParaRPr sz="3200">
              <a:latin typeface="Calibri"/>
              <a:cs typeface="Calibri"/>
            </a:endParaRPr>
          </a:p>
          <a:p>
            <a:pPr marL="355600" marR="167640" indent="-342900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Pigment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gall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stone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predominant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non- </a:t>
            </a:r>
            <a:r>
              <a:rPr sz="3200" spc="-55" dirty="0">
                <a:latin typeface="Calibri"/>
                <a:cs typeface="Calibri"/>
              </a:rPr>
              <a:t>Western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population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associated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with </a:t>
            </a:r>
            <a:r>
              <a:rPr sz="3200" dirty="0">
                <a:latin typeface="Calibri"/>
                <a:cs typeface="Calibri"/>
              </a:rPr>
              <a:t>bacterial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infection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biliary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tree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parasitic infestations.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1124" y="0"/>
            <a:ext cx="7743190" cy="6858000"/>
            <a:chOff x="1401124" y="0"/>
            <a:chExt cx="774319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9363" y="0"/>
              <a:ext cx="3564636" cy="32125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1124" y="26"/>
              <a:ext cx="6414910" cy="685797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2335424"/>
            <a:ext cx="3613785" cy="12338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b="1" spc="-25" dirty="0">
                <a:latin typeface="Calibri"/>
                <a:cs typeface="Calibri"/>
              </a:rPr>
              <a:t>Cholesterol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stone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Content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20" dirty="0">
                <a:latin typeface="Calibri"/>
                <a:cs typeface="Calibri"/>
              </a:rPr>
              <a:t> Crystalline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cholesterol </a:t>
            </a:r>
            <a:r>
              <a:rPr sz="2000" spc="-35" dirty="0">
                <a:latin typeface="Calibri"/>
                <a:cs typeface="Calibri"/>
              </a:rPr>
              <a:t>monohydrate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predominant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4780" y="2390394"/>
            <a:ext cx="18313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Pigment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stone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780" y="2854579"/>
            <a:ext cx="3395345" cy="143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9215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Bilirubin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calcium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predominant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Pigment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stones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20"/>
              </a:spcBef>
              <a:tabLst>
                <a:tab pos="756285" algn="l"/>
              </a:tabLst>
            </a:pPr>
            <a:r>
              <a:rPr sz="2000" spc="-50" dirty="0">
                <a:latin typeface="Arial MT"/>
                <a:cs typeface="Arial MT"/>
              </a:rPr>
              <a:t>–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dirty="0">
                <a:latin typeface="Calibri"/>
                <a:cs typeface="Calibri"/>
              </a:rPr>
              <a:t>Black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pigment</a:t>
            </a:r>
            <a:r>
              <a:rPr sz="2000" spc="-75">
                <a:latin typeface="Calibri"/>
                <a:cs typeface="Calibri"/>
              </a:rPr>
              <a:t> </a:t>
            </a:r>
            <a:r>
              <a:rPr sz="2000" smtClean="0">
                <a:latin typeface="Calibri"/>
                <a:cs typeface="Calibri"/>
              </a:rPr>
              <a:t>–</a:t>
            </a:r>
            <a:r>
              <a:rPr sz="2000" spc="-10" smtClean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5061" y="4337811"/>
            <a:ext cx="3128645" cy="153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>
              <a:lnSpc>
                <a:spcPts val="1905"/>
              </a:lnSpc>
            </a:pPr>
            <a:r>
              <a:rPr sz="2000" dirty="0">
                <a:latin typeface="Calibri"/>
                <a:cs typeface="Calibri"/>
              </a:rPr>
              <a:t>hemolytic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anemia</a:t>
            </a:r>
            <a:endParaRPr sz="20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</a:pPr>
            <a:r>
              <a:rPr sz="2000" spc="-35" dirty="0">
                <a:latin typeface="Calibri"/>
                <a:cs typeface="Calibri"/>
              </a:rPr>
              <a:t>(hemoglobinopathy,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cell </a:t>
            </a:r>
            <a:r>
              <a:rPr sz="2000" spc="-10" dirty="0">
                <a:latin typeface="Calibri"/>
                <a:cs typeface="Calibri"/>
              </a:rPr>
              <a:t>disorders)</a:t>
            </a:r>
            <a:endParaRPr sz="2000">
              <a:latin typeface="Calibri"/>
              <a:cs typeface="Calibri"/>
            </a:endParaRPr>
          </a:p>
          <a:p>
            <a:pPr marL="286385" marR="464820" indent="-287020">
              <a:lnSpc>
                <a:spcPct val="100000"/>
              </a:lnSpc>
              <a:spcBef>
                <a:spcPts val="505"/>
              </a:spcBef>
              <a:tabLst>
                <a:tab pos="286385" algn="l"/>
              </a:tabLst>
            </a:pPr>
            <a:r>
              <a:rPr sz="2000" spc="-50" dirty="0">
                <a:latin typeface="Arial MT"/>
                <a:cs typeface="Arial MT"/>
              </a:rPr>
              <a:t>–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Calibri"/>
                <a:cs typeface="Calibri"/>
              </a:rPr>
              <a:t>Brown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pigment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Asian patients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(infection)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444" y="260604"/>
            <a:ext cx="2987040" cy="18455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523" y="477012"/>
            <a:ext cx="2842260" cy="178917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95071" y="4296823"/>
            <a:ext cx="8284845" cy="2548890"/>
            <a:chOff x="195071" y="4296823"/>
            <a:chExt cx="8284845" cy="25488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4581143"/>
              <a:ext cx="2785872" cy="19888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0699" y="4296823"/>
              <a:ext cx="7959090" cy="2548890"/>
            </a:xfrm>
            <a:custGeom>
              <a:avLst/>
              <a:gdLst/>
              <a:ahLst/>
              <a:cxnLst/>
              <a:rect l="l" t="t" r="r" b="b"/>
              <a:pathLst>
                <a:path w="7959090" h="2548890">
                  <a:moveTo>
                    <a:pt x="7958670" y="2548467"/>
                  </a:moveTo>
                  <a:lnTo>
                    <a:pt x="0" y="2548467"/>
                  </a:lnTo>
                  <a:lnTo>
                    <a:pt x="0" y="0"/>
                  </a:lnTo>
                  <a:lnTo>
                    <a:pt x="7958670" y="0"/>
                  </a:lnTo>
                  <a:lnTo>
                    <a:pt x="7958670" y="254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4457" rIns="0" bIns="0" rtlCol="0">
            <a:spAutoFit/>
          </a:bodyPr>
          <a:lstStyle/>
          <a:p>
            <a:pPr marL="264414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Pathology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302461"/>
            <a:ext cx="3794125" cy="3089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Cholesterol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stones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2400">
              <a:latin typeface="Calibri"/>
              <a:cs typeface="Calibri"/>
            </a:endParaRPr>
          </a:p>
          <a:p>
            <a:pPr marL="619760" marR="5080" indent="-284480" algn="just">
              <a:lnSpc>
                <a:spcPct val="100000"/>
              </a:lnSpc>
              <a:buFont typeface="Arial MT"/>
              <a:buChar char="–"/>
              <a:tabLst>
                <a:tab pos="622300" algn="l"/>
              </a:tabLst>
            </a:pPr>
            <a:r>
              <a:rPr sz="2000" spc="-10" dirty="0">
                <a:latin typeface="Calibri"/>
                <a:cs typeface="Calibri"/>
              </a:rPr>
              <a:t>Gross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70" dirty="0">
                <a:latin typeface="Calibri"/>
                <a:cs typeface="Calibri"/>
              </a:rPr>
              <a:t>yellow,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ovoid,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firm, 	</a:t>
            </a:r>
            <a:r>
              <a:rPr sz="2000" dirty="0">
                <a:latin typeface="Calibri"/>
                <a:cs typeface="Calibri"/>
              </a:rPr>
              <a:t>single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multiple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faceted 	surfaces</a:t>
            </a:r>
            <a:endParaRPr sz="2000">
              <a:latin typeface="Calibri"/>
              <a:cs typeface="Calibri"/>
            </a:endParaRPr>
          </a:p>
          <a:p>
            <a:pPr marL="622300" marR="22225" indent="-287020">
              <a:lnSpc>
                <a:spcPct val="100000"/>
              </a:lnSpc>
              <a:spcBef>
                <a:spcPts val="509"/>
              </a:spcBef>
              <a:buFont typeface="Arial MT"/>
              <a:buChar char="–"/>
              <a:tabLst>
                <a:tab pos="622300" algn="l"/>
              </a:tabLst>
            </a:pPr>
            <a:r>
              <a:rPr sz="2000" dirty="0">
                <a:latin typeface="Calibri"/>
                <a:cs typeface="Calibri"/>
              </a:rPr>
              <a:t>Mostly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radiolucent,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20%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radio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opaque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presence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calcium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carbonate content.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1216" y="1400581"/>
            <a:ext cx="8445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b="1" spc="-5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780" y="1300937"/>
            <a:ext cx="3817620" cy="407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Pigment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stones</a:t>
            </a:r>
            <a:endParaRPr sz="2400">
              <a:latin typeface="Calibri"/>
              <a:cs typeface="Calibri"/>
            </a:endParaRPr>
          </a:p>
          <a:p>
            <a:pPr marL="540385" marR="137795" indent="-288925">
              <a:lnSpc>
                <a:spcPts val="1800"/>
              </a:lnSpc>
              <a:spcBef>
                <a:spcPts val="2595"/>
              </a:spcBef>
              <a:buFont typeface="Arial MT"/>
              <a:buChar char="–"/>
              <a:tabLst>
                <a:tab pos="540385" algn="l"/>
              </a:tabLst>
            </a:pPr>
            <a:r>
              <a:rPr sz="1700" dirty="0">
                <a:latin typeface="Calibri"/>
                <a:cs typeface="Calibri"/>
              </a:rPr>
              <a:t>Black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stone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(in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sterile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gall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bladder </a:t>
            </a:r>
            <a:r>
              <a:rPr sz="1700" dirty="0">
                <a:latin typeface="Calibri"/>
                <a:cs typeface="Calibri"/>
              </a:rPr>
              <a:t>bile)-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small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size,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fragile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touch, numerous,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50-</a:t>
            </a:r>
            <a:r>
              <a:rPr sz="1700" dirty="0">
                <a:latin typeface="Calibri"/>
                <a:cs typeface="Calibri"/>
              </a:rPr>
              <a:t>70%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are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radioopaque</a:t>
            </a:r>
            <a:endParaRPr sz="1700">
              <a:latin typeface="Calibri"/>
              <a:cs typeface="Calibri"/>
            </a:endParaRPr>
          </a:p>
          <a:p>
            <a:pPr marL="540385" marR="5080" indent="-288925">
              <a:lnSpc>
                <a:spcPct val="90000"/>
              </a:lnSpc>
              <a:spcBef>
                <a:spcPts val="375"/>
              </a:spcBef>
              <a:buFont typeface="Arial MT"/>
              <a:buChar char="–"/>
              <a:tabLst>
                <a:tab pos="540385" algn="l"/>
              </a:tabLst>
            </a:pPr>
            <a:r>
              <a:rPr sz="1700" spc="-10" dirty="0">
                <a:latin typeface="Calibri"/>
                <a:cs typeface="Calibri"/>
              </a:rPr>
              <a:t>Brown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stone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(in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infected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intrahepatic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extrahepatic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ducts)-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single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a </a:t>
            </a:r>
            <a:r>
              <a:rPr sz="1700" spc="-40" dirty="0">
                <a:latin typeface="Calibri"/>
                <a:cs typeface="Calibri"/>
              </a:rPr>
              <a:t>few,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soft,</a:t>
            </a:r>
            <a:r>
              <a:rPr sz="1700" spc="-25" dirty="0">
                <a:latin typeface="Calibri"/>
                <a:cs typeface="Calibri"/>
              </a:rPr>
              <a:t> greasy,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soaplike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consistency </a:t>
            </a:r>
            <a:r>
              <a:rPr sz="1700" dirty="0">
                <a:latin typeface="Calibri"/>
                <a:cs typeface="Calibri"/>
              </a:rPr>
              <a:t>due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presence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retained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fatty </a:t>
            </a:r>
            <a:r>
              <a:rPr sz="1700" dirty="0">
                <a:latin typeface="Calibri"/>
                <a:cs typeface="Calibri"/>
              </a:rPr>
              <a:t>acids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released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by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bacterial phospholipases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biliary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lecithins, radiolucent.</a:t>
            </a:r>
            <a:endParaRPr sz="1700">
              <a:latin typeface="Calibri"/>
              <a:cs typeface="Calibri"/>
            </a:endParaRPr>
          </a:p>
          <a:p>
            <a:pPr marL="540385" marR="64769" indent="-288925">
              <a:lnSpc>
                <a:spcPts val="1839"/>
              </a:lnSpc>
              <a:spcBef>
                <a:spcPts val="425"/>
              </a:spcBef>
              <a:buFont typeface="Arial MT"/>
              <a:buChar char="–"/>
              <a:tabLst>
                <a:tab pos="540385" algn="l"/>
              </a:tabLst>
            </a:pPr>
            <a:r>
              <a:rPr sz="1700" dirty="0">
                <a:latin typeface="Calibri"/>
                <a:cs typeface="Calibri"/>
              </a:rPr>
              <a:t>Stone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content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calcium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salts</a:t>
            </a:r>
            <a:r>
              <a:rPr sz="1700" spc="-25" dirty="0">
                <a:latin typeface="Calibri"/>
                <a:cs typeface="Calibri"/>
              </a:rPr>
              <a:t> of </a:t>
            </a:r>
            <a:r>
              <a:rPr sz="1700" spc="-20" dirty="0">
                <a:latin typeface="Calibri"/>
                <a:cs typeface="Calibri"/>
              </a:rPr>
              <a:t>unconjugated</a:t>
            </a:r>
            <a:r>
              <a:rPr sz="1700" spc="-10" dirty="0">
                <a:latin typeface="Calibri"/>
                <a:cs typeface="Calibri"/>
              </a:rPr>
              <a:t> bilirubin,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lesser </a:t>
            </a:r>
            <a:r>
              <a:rPr sz="1700" dirty="0">
                <a:latin typeface="Calibri"/>
                <a:cs typeface="Calibri"/>
              </a:rPr>
              <a:t>amounts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other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calcium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salts, </a:t>
            </a:r>
            <a:r>
              <a:rPr sz="1700" dirty="0">
                <a:latin typeface="Calibri"/>
                <a:cs typeface="Calibri"/>
              </a:rPr>
              <a:t>mucin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glycoproteins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cholesterol.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4581144"/>
            <a:ext cx="2461260" cy="18470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9504" y="0"/>
            <a:ext cx="2444496" cy="18562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0215" y="5373623"/>
            <a:ext cx="2843784" cy="1484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1416" y="412750"/>
            <a:ext cx="62744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5260" algn="l"/>
                <a:tab pos="4058920" algn="l"/>
              </a:tabLst>
            </a:pPr>
            <a:r>
              <a:rPr sz="3300" spc="-10" dirty="0">
                <a:solidFill>
                  <a:srgbClr val="164B6C"/>
                </a:solidFill>
                <a:latin typeface="Georgia"/>
                <a:cs typeface="Georgia"/>
              </a:rPr>
              <a:t>COMMONLY</a:t>
            </a:r>
            <a:r>
              <a:rPr sz="3300" dirty="0">
                <a:solidFill>
                  <a:srgbClr val="164B6C"/>
                </a:solidFill>
                <a:latin typeface="Georgia"/>
                <a:cs typeface="Georgia"/>
              </a:rPr>
              <a:t>	</a:t>
            </a:r>
            <a:r>
              <a:rPr sz="3300" spc="-20" dirty="0">
                <a:solidFill>
                  <a:srgbClr val="164B6C"/>
                </a:solidFill>
                <a:latin typeface="Georgia"/>
                <a:cs typeface="Georgia"/>
              </a:rPr>
              <a:t>USED</a:t>
            </a:r>
            <a:r>
              <a:rPr sz="3300" dirty="0">
                <a:solidFill>
                  <a:srgbClr val="164B6C"/>
                </a:solidFill>
                <a:latin typeface="Georgia"/>
                <a:cs typeface="Georgia"/>
              </a:rPr>
              <a:t>	</a:t>
            </a:r>
            <a:r>
              <a:rPr sz="3300" spc="-10" dirty="0">
                <a:solidFill>
                  <a:srgbClr val="164B6C"/>
                </a:solidFill>
                <a:latin typeface="Georgia"/>
                <a:cs typeface="Georgia"/>
              </a:rPr>
              <a:t>FIXATIVES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1535633"/>
            <a:ext cx="7564120" cy="479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100"/>
              </a:spcBef>
              <a:buClr>
                <a:srgbClr val="EF7E09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Formalin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–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MC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–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routine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1950"/>
              </a:spcBef>
              <a:buClr>
                <a:srgbClr val="EF7E09"/>
              </a:buClr>
              <a:buSzPct val="85185"/>
              <a:buFont typeface="Segoe UI Symbol"/>
              <a:buChar char="⚫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Glutaraldehyde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–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electron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microscopy</a:t>
            </a:r>
            <a:endParaRPr sz="2700">
              <a:latin typeface="Georgia"/>
              <a:cs typeface="Georgia"/>
            </a:endParaRPr>
          </a:p>
          <a:p>
            <a:pPr marL="285750" marR="5080" indent="-273050">
              <a:lnSpc>
                <a:spcPct val="140100"/>
              </a:lnSpc>
              <a:spcBef>
                <a:spcPts val="645"/>
              </a:spcBef>
              <a:buClr>
                <a:srgbClr val="EF7E09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Picric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acid(Bouin’s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solution)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–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renal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&amp;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testicular 	tissue</a:t>
            </a:r>
            <a:endParaRPr sz="2700">
              <a:latin typeface="Georgia"/>
              <a:cs typeface="Georgia"/>
            </a:endParaRPr>
          </a:p>
          <a:p>
            <a:pPr marL="285750" marR="374015" indent="-273050">
              <a:lnSpc>
                <a:spcPct val="140000"/>
              </a:lnSpc>
              <a:spcBef>
                <a:spcPts val="645"/>
              </a:spcBef>
              <a:buClr>
                <a:srgbClr val="EF7E09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Alcohol(Carnoy’s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fixative)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–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cytologic</a:t>
            </a:r>
            <a:r>
              <a:rPr sz="2700" spc="-9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smears, 	</a:t>
            </a:r>
            <a:r>
              <a:rPr sz="2700" dirty="0">
                <a:latin typeface="Georgia"/>
                <a:cs typeface="Georgia"/>
              </a:rPr>
              <a:t>endometrial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sampling</a:t>
            </a:r>
            <a:endParaRPr sz="2700">
              <a:latin typeface="Georgia"/>
              <a:cs typeface="Georgia"/>
            </a:endParaRPr>
          </a:p>
          <a:p>
            <a:pPr marL="285750" marR="539115" indent="-273050">
              <a:lnSpc>
                <a:spcPct val="140000"/>
              </a:lnSpc>
              <a:spcBef>
                <a:spcPts val="650"/>
              </a:spcBef>
              <a:buClr>
                <a:srgbClr val="EF7E09"/>
              </a:buClr>
              <a:buSzPct val="85185"/>
              <a:buFont typeface="Segoe UI Symbol"/>
              <a:buChar char="⚫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Osmium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tetraoxide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–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CNS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tissues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&amp;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electron 	microscopy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4457" rIns="0" bIns="0" rtlCol="0">
            <a:spAutoFit/>
          </a:bodyPr>
          <a:lstStyle/>
          <a:p>
            <a:pPr marL="2554605">
              <a:lnSpc>
                <a:spcPct val="100000"/>
              </a:lnSpc>
              <a:spcBef>
                <a:spcPts val="105"/>
              </a:spcBef>
            </a:pPr>
            <a:r>
              <a:rPr dirty="0"/>
              <a:t>Summary</a:t>
            </a:r>
            <a:r>
              <a:rPr spc="-100" dirty="0"/>
              <a:t> </a:t>
            </a:r>
            <a:r>
              <a:rPr spc="-50" dirty="0"/>
              <a:t>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3088" y="0"/>
            <a:ext cx="8785860" cy="6858000"/>
            <a:chOff x="323088" y="0"/>
            <a:chExt cx="878586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0192" y="2433826"/>
              <a:ext cx="4392167" cy="44241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8" y="0"/>
              <a:ext cx="2808732" cy="28529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3555" y="117347"/>
              <a:ext cx="2755392" cy="18714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1523615"/>
            <a:ext cx="3477895" cy="268224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2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20" dirty="0">
                <a:latin typeface="Calibri"/>
                <a:cs typeface="Calibri"/>
              </a:rPr>
              <a:t>Complications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625"/>
              </a:spcBef>
              <a:buFont typeface="Arial MT"/>
              <a:buChar char="–"/>
              <a:tabLst>
                <a:tab pos="755015" algn="l"/>
              </a:tabLst>
            </a:pPr>
            <a:r>
              <a:rPr sz="2400" spc="-20" dirty="0">
                <a:latin typeface="Calibri"/>
                <a:cs typeface="Calibri"/>
              </a:rPr>
              <a:t>Inflammation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gall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bladder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(cholecystitis)</a:t>
            </a:r>
            <a:endParaRPr sz="24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755015" algn="l"/>
              </a:tabLst>
            </a:pPr>
            <a:r>
              <a:rPr sz="2400" spc="-10" dirty="0">
                <a:latin typeface="Calibri"/>
                <a:cs typeface="Calibri"/>
              </a:rPr>
              <a:t>Empyema</a:t>
            </a:r>
            <a:endParaRPr sz="24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755015" algn="l"/>
              </a:tabLst>
            </a:pPr>
            <a:r>
              <a:rPr sz="2400" spc="-10" dirty="0">
                <a:latin typeface="Calibri"/>
                <a:cs typeface="Calibri"/>
              </a:rPr>
              <a:t>Perforation,</a:t>
            </a:r>
            <a:endParaRPr sz="24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755015" algn="l"/>
              </a:tabLst>
            </a:pPr>
            <a:r>
              <a:rPr sz="2400" spc="-10" dirty="0">
                <a:latin typeface="Calibri"/>
                <a:cs typeface="Calibri"/>
              </a:rPr>
              <a:t>Fistulas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3964" y="576072"/>
            <a:ext cx="2592324" cy="38602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1171" y="851916"/>
            <a:ext cx="1764792" cy="29367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3164" y="4581144"/>
            <a:ext cx="2410967" cy="11521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895" y="1091240"/>
            <a:ext cx="4146550" cy="341439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2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35" dirty="0">
                <a:latin typeface="Calibri"/>
                <a:cs typeface="Calibri"/>
              </a:rPr>
              <a:t>Complications-</a:t>
            </a:r>
            <a:r>
              <a:rPr sz="2800" spc="-20" dirty="0">
                <a:latin typeface="Calibri"/>
                <a:cs typeface="Calibri"/>
              </a:rPr>
              <a:t>cont</a:t>
            </a:r>
            <a:endParaRPr sz="2800">
              <a:latin typeface="Calibri"/>
              <a:cs typeface="Calibri"/>
            </a:endParaRPr>
          </a:p>
          <a:p>
            <a:pPr marL="754380" marR="14604" lvl="1" indent="-285115">
              <a:lnSpc>
                <a:spcPct val="100000"/>
              </a:lnSpc>
              <a:spcBef>
                <a:spcPts val="630"/>
              </a:spcBef>
              <a:buFont typeface="Arial MT"/>
              <a:buChar char="–"/>
              <a:tabLst>
                <a:tab pos="756285" algn="l"/>
              </a:tabLst>
            </a:pPr>
            <a:r>
              <a:rPr sz="2400" spc="-20" dirty="0">
                <a:latin typeface="Calibri"/>
                <a:cs typeface="Calibri"/>
              </a:rPr>
              <a:t>Inflammation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biliary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tree 	</a:t>
            </a:r>
            <a:r>
              <a:rPr sz="2400" spc="-10" dirty="0">
                <a:latin typeface="Calibri"/>
                <a:cs typeface="Calibri"/>
              </a:rPr>
              <a:t>(cholangitis)</a:t>
            </a:r>
            <a:endParaRPr sz="24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755015" algn="l"/>
              </a:tabLst>
            </a:pPr>
            <a:r>
              <a:rPr sz="2400" spc="-20" dirty="0">
                <a:latin typeface="Calibri"/>
                <a:cs typeface="Calibri"/>
              </a:rPr>
              <a:t>Obstructive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cholestasis</a:t>
            </a:r>
            <a:endParaRPr sz="24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755015" algn="l"/>
              </a:tabLst>
            </a:pPr>
            <a:r>
              <a:rPr sz="2400" spc="-10" dirty="0">
                <a:latin typeface="Calibri"/>
                <a:cs typeface="Calibri"/>
              </a:rPr>
              <a:t>Pancreatitis</a:t>
            </a:r>
            <a:endParaRPr sz="2400">
              <a:latin typeface="Calibri"/>
              <a:cs typeface="Calibri"/>
            </a:endParaRPr>
          </a:p>
          <a:p>
            <a:pPr marL="754380" marR="5080" lvl="1" indent="-285115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756285" algn="l"/>
              </a:tabLst>
            </a:pPr>
            <a:r>
              <a:rPr sz="2400" spc="-10" dirty="0">
                <a:latin typeface="Calibri"/>
                <a:cs typeface="Calibri"/>
              </a:rPr>
              <a:t>Erode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adjacent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bowel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	</a:t>
            </a:r>
            <a:r>
              <a:rPr sz="2400" spc="-10" dirty="0">
                <a:latin typeface="Calibri"/>
                <a:cs typeface="Calibri"/>
              </a:rPr>
              <a:t>cause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intestinal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obstruction 	</a:t>
            </a:r>
            <a:r>
              <a:rPr sz="2400" spc="-25" dirty="0">
                <a:latin typeface="Calibri"/>
                <a:cs typeface="Calibri"/>
              </a:rPr>
              <a:t>(gallstone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ileus)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86884" y="653795"/>
            <a:ext cx="3886200" cy="5343525"/>
            <a:chOff x="4786884" y="653795"/>
            <a:chExt cx="3886200" cy="5343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6884" y="653795"/>
              <a:ext cx="3886200" cy="28468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444" y="3500628"/>
              <a:ext cx="3570732" cy="24963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4457" rIns="0" bIns="0" rtlCol="0">
            <a:spAutoFit/>
          </a:bodyPr>
          <a:lstStyle/>
          <a:p>
            <a:pPr marL="261683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Summary: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1484375"/>
            <a:ext cx="6629400" cy="505663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4457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Pathology</a:t>
            </a:r>
            <a:r>
              <a:rPr spc="-120" dirty="0"/>
              <a:t> </a:t>
            </a:r>
            <a:r>
              <a:rPr dirty="0"/>
              <a:t>of</a:t>
            </a:r>
            <a:r>
              <a:rPr spc="-150" dirty="0"/>
              <a:t> </a:t>
            </a:r>
            <a:r>
              <a:rPr dirty="0"/>
              <a:t>acute</a:t>
            </a:r>
            <a:r>
              <a:rPr spc="-65" dirty="0"/>
              <a:t> </a:t>
            </a:r>
            <a:r>
              <a:rPr spc="-10" dirty="0"/>
              <a:t>cholecystitis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197051"/>
            <a:ext cx="4359910" cy="4971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Gross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585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spc="-10" dirty="0">
                <a:latin typeface="Calibri"/>
                <a:cs typeface="Calibri"/>
              </a:rPr>
              <a:t>Enlarged,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tense,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edematous,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violaceous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colour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(subserosal haemorrhage)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2150"/>
              </a:lnSpc>
              <a:buFont typeface="Arial MT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Fibrinous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/fibrinopurulent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exudate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150"/>
              </a:lnSpc>
            </a:pPr>
            <a:r>
              <a:rPr sz="2000" spc="-20" dirty="0">
                <a:latin typeface="Calibri"/>
                <a:cs typeface="Calibri"/>
              </a:rPr>
              <a:t>covering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serosa</a:t>
            </a:r>
            <a:endParaRPr sz="2000">
              <a:latin typeface="Calibri"/>
              <a:cs typeface="Calibri"/>
            </a:endParaRPr>
          </a:p>
          <a:p>
            <a:pPr marL="756285" marR="219710" indent="-287020">
              <a:lnSpc>
                <a:spcPct val="79500"/>
              </a:lnSpc>
              <a:spcBef>
                <a:spcPts val="495"/>
              </a:spcBef>
              <a:tabLst>
                <a:tab pos="756285" algn="l"/>
              </a:tabLst>
            </a:pPr>
            <a:r>
              <a:rPr sz="2000" spc="-50" dirty="0">
                <a:latin typeface="Arial MT"/>
                <a:cs typeface="Arial MT"/>
              </a:rPr>
              <a:t>–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dirty="0">
                <a:latin typeface="Calibri"/>
                <a:cs typeface="Calibri"/>
              </a:rPr>
              <a:t>+-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stones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obstructing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neck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cystic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duct</a:t>
            </a:r>
            <a:endParaRPr sz="2000">
              <a:latin typeface="Calibri"/>
              <a:cs typeface="Calibri"/>
            </a:endParaRPr>
          </a:p>
          <a:p>
            <a:pPr marL="756285" marR="474345" lvl="1" indent="-287020">
              <a:lnSpc>
                <a:spcPct val="80000"/>
              </a:lnSpc>
              <a:spcBef>
                <a:spcPts val="490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Lumen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contains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blood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pus </a:t>
            </a:r>
            <a:r>
              <a:rPr sz="2000" spc="-10" dirty="0">
                <a:latin typeface="Calibri"/>
                <a:cs typeface="Calibri"/>
              </a:rPr>
              <a:t>(empyema)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2355"/>
              </a:lnSpc>
              <a:buFont typeface="Arial MT"/>
              <a:buChar char="–"/>
              <a:tabLst>
                <a:tab pos="756285" algn="l"/>
              </a:tabLst>
            </a:pPr>
            <a:r>
              <a:rPr sz="2000" spc="-10" dirty="0">
                <a:latin typeface="Calibri"/>
                <a:cs typeface="Calibri"/>
              </a:rPr>
              <a:t>Green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black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necrotic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31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20" dirty="0">
                <a:latin typeface="Calibri"/>
                <a:cs typeface="Calibri"/>
              </a:rPr>
              <a:t>Microscopic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0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acute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inflammation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wall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2300"/>
              </a:lnSpc>
              <a:spcBef>
                <a:spcPts val="5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spc="-10" dirty="0">
                <a:latin typeface="Calibri"/>
                <a:cs typeface="Calibri"/>
              </a:rPr>
              <a:t>mucosal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ulceration.</a:t>
            </a:r>
            <a:endParaRPr sz="2000">
              <a:latin typeface="Calibri"/>
              <a:cs typeface="Calibri"/>
            </a:endParaRPr>
          </a:p>
          <a:p>
            <a:pPr marL="756285" marR="102870" lvl="1" indent="-287020">
              <a:lnSpc>
                <a:spcPts val="2210"/>
              </a:lnSpc>
              <a:spcBef>
                <a:spcPts val="130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May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associated</a:t>
            </a:r>
            <a:r>
              <a:rPr sz="2000" dirty="0">
                <a:latin typeface="Calibri"/>
                <a:cs typeface="Calibri"/>
              </a:rPr>
              <a:t> with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abscess </a:t>
            </a:r>
            <a:r>
              <a:rPr sz="2000" spc="-20" dirty="0">
                <a:latin typeface="Calibri"/>
                <a:cs typeface="Calibri"/>
              </a:rPr>
              <a:t>formation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gangrenous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necrosis.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1810511"/>
            <a:ext cx="3401567" cy="39227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323843"/>
            <a:ext cx="7629525" cy="585978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Clinical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features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469900" marR="2325370">
              <a:lnSpc>
                <a:spcPts val="4029"/>
              </a:lnSpc>
              <a:spcBef>
                <a:spcPts val="5"/>
              </a:spcBef>
            </a:pPr>
            <a:r>
              <a:rPr sz="2800" spc="-25" dirty="0">
                <a:latin typeface="Arial MT"/>
                <a:cs typeface="Arial MT"/>
              </a:rPr>
              <a:t>–</a:t>
            </a:r>
            <a:r>
              <a:rPr sz="2800" spc="-25" dirty="0">
                <a:latin typeface="Calibri"/>
                <a:cs typeface="Calibri"/>
              </a:rPr>
              <a:t>recurrent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attacks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epigastric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or </a:t>
            </a:r>
            <a:r>
              <a:rPr sz="2800" dirty="0">
                <a:latin typeface="Calibri"/>
                <a:cs typeface="Calibri"/>
              </a:rPr>
              <a:t>right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upper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quadrant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pain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3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Nausea,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vomiting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intolerance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fatty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foods.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870"/>
              </a:spcBef>
              <a:buFont typeface="Arial MT"/>
              <a:buChar char="–"/>
            </a:pP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3200" spc="-10" dirty="0">
                <a:latin typeface="Calibri"/>
                <a:cs typeface="Calibri"/>
              </a:rPr>
              <a:t>Pathology: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2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Gross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dirty="0">
                <a:latin typeface="Calibri"/>
                <a:cs typeface="Calibri"/>
              </a:rPr>
              <a:t>smooth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glistening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dull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serosa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(subserosal</a:t>
            </a:r>
            <a:endParaRPr sz="2400"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fibrosis)</a:t>
            </a:r>
            <a:endParaRPr sz="24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spc="-25" dirty="0">
                <a:latin typeface="Calibri"/>
                <a:cs typeface="Calibri"/>
              </a:rPr>
              <a:t>thickened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wall,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opaque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gray-</a:t>
            </a:r>
            <a:r>
              <a:rPr sz="2400" spc="-10" dirty="0">
                <a:latin typeface="Calibri"/>
                <a:cs typeface="Calibri"/>
              </a:rPr>
              <a:t>white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appearance</a:t>
            </a:r>
            <a:endParaRPr sz="24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spc="-25" dirty="0">
                <a:latin typeface="Calibri"/>
                <a:cs typeface="Calibri"/>
              </a:rPr>
              <a:t>Uncomplicated </a:t>
            </a:r>
            <a:r>
              <a:rPr sz="2400" spc="-10" dirty="0">
                <a:latin typeface="Calibri"/>
                <a:cs typeface="Calibri"/>
              </a:rPr>
              <a:t>cases,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lumen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contains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clear, </a:t>
            </a:r>
            <a:r>
              <a:rPr sz="2400" spc="-10" dirty="0">
                <a:latin typeface="Calibri"/>
                <a:cs typeface="Calibri"/>
              </a:rPr>
              <a:t>green,</a:t>
            </a:r>
            <a:endParaRPr sz="2400"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mucoid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stones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normal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mucosa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5435" y="2636520"/>
            <a:ext cx="2286000" cy="138074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495778"/>
            <a:ext cx="7915275" cy="25082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40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spc="-20" dirty="0">
                <a:latin typeface="Calibri"/>
                <a:cs typeface="Calibri"/>
              </a:rPr>
              <a:t>Microscopic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3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20" dirty="0">
                <a:latin typeface="Calibri"/>
                <a:cs typeface="Calibri"/>
              </a:rPr>
              <a:t>Reactive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proliferation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mucosa</a:t>
            </a:r>
            <a:endParaRPr sz="2800">
              <a:latin typeface="Calibri"/>
              <a:cs typeface="Calibri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695"/>
              </a:spcBef>
              <a:buFont typeface="Arial MT"/>
              <a:buChar char="–"/>
              <a:tabLst>
                <a:tab pos="756285" algn="l"/>
              </a:tabLst>
            </a:pPr>
            <a:r>
              <a:rPr sz="2800" spc="-10" dirty="0">
                <a:latin typeface="Calibri"/>
                <a:cs typeface="Calibri"/>
              </a:rPr>
              <a:t>Inflammation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(lymphocytes,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plasma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cells,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	</a:t>
            </a:r>
            <a:r>
              <a:rPr sz="2800" spc="-20" dirty="0">
                <a:latin typeface="Calibri"/>
                <a:cs typeface="Calibri"/>
              </a:rPr>
              <a:t>macrophages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mucosa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subserosal 	fibrous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tissue).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May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minimal.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1" y="3860291"/>
            <a:ext cx="3613404" cy="25679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607822"/>
            <a:ext cx="7558405" cy="2853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95"/>
              </a:spcBef>
              <a:buFont typeface="Arial MT"/>
              <a:buChar char="–"/>
              <a:tabLst>
                <a:tab pos="299085" algn="l"/>
              </a:tabLst>
            </a:pPr>
            <a:r>
              <a:rPr sz="2800" spc="-20" dirty="0">
                <a:latin typeface="Calibri"/>
                <a:cs typeface="Calibri"/>
              </a:rPr>
              <a:t>Prominent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outpouching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mucosal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epithelium 	through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wall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(Rokitansky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Aschoff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sinuses)</a:t>
            </a:r>
            <a:endParaRPr sz="2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10"/>
              </a:spcBef>
              <a:buFont typeface="Arial MT"/>
              <a:buChar char="–"/>
              <a:tabLst>
                <a:tab pos="298450" algn="l"/>
              </a:tabLst>
            </a:pPr>
            <a:r>
              <a:rPr sz="2800" spc="-25" dirty="0">
                <a:latin typeface="Calibri"/>
                <a:cs typeface="Calibri"/>
              </a:rPr>
              <a:t>Marked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subepithelial</a:t>
            </a:r>
            <a:r>
              <a:rPr sz="2800" dirty="0">
                <a:latin typeface="Calibri"/>
                <a:cs typeface="Calibri"/>
              </a:rPr>
              <a:t> and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subserosal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fibrosis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95" dirty="0">
                <a:latin typeface="Arial MT"/>
                <a:cs typeface="Arial MT"/>
              </a:rPr>
              <a:t> </a:t>
            </a:r>
            <a:r>
              <a:rPr sz="2800" spc="-35" dirty="0">
                <a:latin typeface="Calibri"/>
                <a:cs typeface="Calibri"/>
              </a:rPr>
              <a:t>+-</a:t>
            </a:r>
            <a:r>
              <a:rPr sz="2800" spc="-10" dirty="0">
                <a:latin typeface="Calibri"/>
                <a:cs typeface="Calibri"/>
              </a:rPr>
              <a:t>Superimposed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acute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inflammation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50"/>
              </a:lnSpc>
              <a:spcBef>
                <a:spcPts val="695"/>
              </a:spcBef>
            </a:pP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65" dirty="0">
                <a:latin typeface="Arial MT"/>
                <a:cs typeface="Arial MT"/>
              </a:rPr>
              <a:t> </a:t>
            </a:r>
            <a:r>
              <a:rPr sz="2800" spc="-35" dirty="0">
                <a:latin typeface="Calibri"/>
                <a:cs typeface="Calibri"/>
              </a:rPr>
              <a:t>+-</a:t>
            </a:r>
            <a:r>
              <a:rPr sz="2800" spc="-10" dirty="0">
                <a:latin typeface="Calibri"/>
                <a:cs typeface="Calibri"/>
              </a:rPr>
              <a:t>Extensive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calcification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wall</a:t>
            </a:r>
            <a:endParaRPr sz="2800">
              <a:latin typeface="Calibri"/>
              <a:cs typeface="Calibri"/>
            </a:endParaRPr>
          </a:p>
          <a:p>
            <a:pPr marL="299085">
              <a:lnSpc>
                <a:spcPts val="3350"/>
              </a:lnSpc>
            </a:pPr>
            <a:r>
              <a:rPr sz="2800" spc="-20" dirty="0">
                <a:latin typeface="Calibri"/>
                <a:cs typeface="Calibri"/>
              </a:rPr>
              <a:t>→porcelain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gall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bladder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→increase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risk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cancer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5591" y="3788664"/>
            <a:ext cx="3744467" cy="271576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535381"/>
            <a:ext cx="3844290" cy="5236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Xanthogranulomatous </a:t>
            </a:r>
            <a:r>
              <a:rPr sz="2800" spc="-20" dirty="0">
                <a:latin typeface="Calibri"/>
                <a:cs typeface="Calibri"/>
              </a:rPr>
              <a:t>cholecystitis: </a:t>
            </a:r>
            <a:r>
              <a:rPr sz="2800" spc="-10" dirty="0">
                <a:latin typeface="Calibri"/>
                <a:cs typeface="Calibri"/>
              </a:rPr>
              <a:t>massively </a:t>
            </a:r>
            <a:r>
              <a:rPr sz="2800" spc="-20" dirty="0">
                <a:latin typeface="Calibri"/>
                <a:cs typeface="Calibri"/>
              </a:rPr>
              <a:t>thickened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wall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with shrunken,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nodular, chronically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inflamed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foci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necrosis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haemorrhage.</a:t>
            </a:r>
            <a:endParaRPr sz="2800">
              <a:latin typeface="Calibri"/>
              <a:cs typeface="Calibri"/>
            </a:endParaRPr>
          </a:p>
          <a:p>
            <a:pPr marL="355600" marR="236854" indent="-342900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Hydrops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gall </a:t>
            </a:r>
            <a:r>
              <a:rPr sz="2800" dirty="0">
                <a:latin typeface="Calibri"/>
                <a:cs typeface="Calibri"/>
              </a:rPr>
              <a:t>bladder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atrophic, </a:t>
            </a:r>
            <a:r>
              <a:rPr sz="2800" spc="-20" dirty="0">
                <a:latin typeface="Calibri"/>
                <a:cs typeface="Calibri"/>
              </a:rPr>
              <a:t>chronically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obstructed </a:t>
            </a:r>
            <a:r>
              <a:rPr sz="2800" dirty="0">
                <a:latin typeface="Calibri"/>
                <a:cs typeface="Calibri"/>
              </a:rPr>
              <a:t>gall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bladder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containing </a:t>
            </a:r>
            <a:r>
              <a:rPr sz="2800" dirty="0">
                <a:latin typeface="Calibri"/>
                <a:cs typeface="Calibri"/>
              </a:rPr>
              <a:t>only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clear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secretion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97323" y="260604"/>
            <a:ext cx="4241800" cy="2804160"/>
            <a:chOff x="4497323" y="260604"/>
            <a:chExt cx="4241800" cy="28041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1663" y="260604"/>
              <a:ext cx="3806951" cy="2804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1899" y="1186053"/>
              <a:ext cx="105917" cy="95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97324" y="975359"/>
              <a:ext cx="640715" cy="286385"/>
            </a:xfrm>
            <a:custGeom>
              <a:avLst/>
              <a:gdLst/>
              <a:ahLst/>
              <a:cxnLst/>
              <a:rect l="l" t="t" r="r" b="b"/>
              <a:pathLst>
                <a:path w="640714" h="286384">
                  <a:moveTo>
                    <a:pt x="640461" y="283210"/>
                  </a:moveTo>
                  <a:lnTo>
                    <a:pt x="620141" y="274193"/>
                  </a:lnTo>
                  <a:lnTo>
                    <a:pt x="5080" y="0"/>
                  </a:lnTo>
                  <a:lnTo>
                    <a:pt x="0" y="11684"/>
                  </a:lnTo>
                  <a:lnTo>
                    <a:pt x="615061" y="285877"/>
                  </a:lnTo>
                  <a:lnTo>
                    <a:pt x="627507" y="284480"/>
                  </a:lnTo>
                  <a:lnTo>
                    <a:pt x="638302" y="283210"/>
                  </a:lnTo>
                  <a:lnTo>
                    <a:pt x="640461" y="283210"/>
                  </a:lnTo>
                  <a:close/>
                </a:path>
              </a:pathLst>
            </a:custGeom>
            <a:solidFill>
              <a:srgbClr val="48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1664" y="3285744"/>
            <a:ext cx="3750564" cy="303123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212336" y="4096511"/>
            <a:ext cx="647700" cy="103505"/>
          </a:xfrm>
          <a:custGeom>
            <a:avLst/>
            <a:gdLst/>
            <a:ahLst/>
            <a:cxnLst/>
            <a:rect l="l" t="t" r="r" b="b"/>
            <a:pathLst>
              <a:path w="647700" h="103504">
                <a:moveTo>
                  <a:pt x="647446" y="51816"/>
                </a:moveTo>
                <a:lnTo>
                  <a:pt x="636524" y="45339"/>
                </a:lnTo>
                <a:lnTo>
                  <a:pt x="634873" y="44386"/>
                </a:lnTo>
                <a:lnTo>
                  <a:pt x="634873" y="46228"/>
                </a:lnTo>
                <a:lnTo>
                  <a:pt x="634873" y="57277"/>
                </a:lnTo>
                <a:lnTo>
                  <a:pt x="634860" y="46342"/>
                </a:lnTo>
                <a:lnTo>
                  <a:pt x="631698" y="46342"/>
                </a:lnTo>
                <a:lnTo>
                  <a:pt x="634873" y="46228"/>
                </a:lnTo>
                <a:lnTo>
                  <a:pt x="634873" y="44386"/>
                </a:lnTo>
                <a:lnTo>
                  <a:pt x="622300" y="37033"/>
                </a:lnTo>
                <a:lnTo>
                  <a:pt x="622300" y="51816"/>
                </a:lnTo>
                <a:lnTo>
                  <a:pt x="617766" y="54470"/>
                </a:lnTo>
                <a:lnTo>
                  <a:pt x="617766" y="51308"/>
                </a:lnTo>
                <a:lnTo>
                  <a:pt x="616153" y="51308"/>
                </a:lnTo>
                <a:lnTo>
                  <a:pt x="616153" y="48221"/>
                </a:lnTo>
                <a:lnTo>
                  <a:pt x="622300" y="51816"/>
                </a:lnTo>
                <a:lnTo>
                  <a:pt x="622300" y="37033"/>
                </a:lnTo>
                <a:lnTo>
                  <a:pt x="558927" y="0"/>
                </a:lnTo>
                <a:lnTo>
                  <a:pt x="555117" y="1016"/>
                </a:lnTo>
                <a:lnTo>
                  <a:pt x="551561" y="7112"/>
                </a:lnTo>
                <a:lnTo>
                  <a:pt x="552577" y="10922"/>
                </a:lnTo>
                <a:lnTo>
                  <a:pt x="610603" y="44958"/>
                </a:lnTo>
                <a:lnTo>
                  <a:pt x="0" y="44958"/>
                </a:lnTo>
                <a:lnTo>
                  <a:pt x="0" y="51308"/>
                </a:lnTo>
                <a:lnTo>
                  <a:pt x="0" y="57658"/>
                </a:lnTo>
                <a:lnTo>
                  <a:pt x="612305" y="57658"/>
                </a:lnTo>
                <a:lnTo>
                  <a:pt x="552577" y="92583"/>
                </a:lnTo>
                <a:lnTo>
                  <a:pt x="551561" y="96393"/>
                </a:lnTo>
                <a:lnTo>
                  <a:pt x="555117" y="102489"/>
                </a:lnTo>
                <a:lnTo>
                  <a:pt x="558927" y="103505"/>
                </a:lnTo>
                <a:lnTo>
                  <a:pt x="636524" y="58166"/>
                </a:lnTo>
                <a:lnTo>
                  <a:pt x="647446" y="51816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823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Complications</a:t>
            </a:r>
            <a:r>
              <a:rPr spc="-12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10" dirty="0"/>
              <a:t>cholecystitis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213230"/>
            <a:ext cx="4124325" cy="52552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39750" indent="-342900">
              <a:lnSpc>
                <a:spcPct val="80000"/>
              </a:lnSpc>
              <a:spcBef>
                <a:spcPts val="620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Bacterial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superinfection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with </a:t>
            </a:r>
            <a:r>
              <a:rPr sz="2200" dirty="0">
                <a:latin typeface="Calibri"/>
                <a:cs typeface="Calibri"/>
              </a:rPr>
              <a:t>cholangitis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sepsis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09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Gall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bladder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perforation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local </a:t>
            </a:r>
            <a:r>
              <a:rPr sz="2200" dirty="0">
                <a:latin typeface="Calibri"/>
                <a:cs typeface="Calibri"/>
              </a:rPr>
              <a:t>abscess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formation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ts val="222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Gall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bladder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rupture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diffuse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520"/>
              </a:lnSpc>
            </a:pPr>
            <a:r>
              <a:rPr sz="2200" spc="-10" dirty="0">
                <a:latin typeface="Calibri"/>
                <a:cs typeface="Calibri"/>
              </a:rPr>
              <a:t>peritonitis</a:t>
            </a:r>
            <a:endParaRPr sz="2200">
              <a:latin typeface="Calibri"/>
              <a:cs typeface="Calibri"/>
            </a:endParaRPr>
          </a:p>
          <a:p>
            <a:pPr marL="355600" marR="108585" indent="-342900">
              <a:lnSpc>
                <a:spcPct val="80000"/>
              </a:lnSpc>
              <a:spcBef>
                <a:spcPts val="550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Biliary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enteric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(cholecystenteric) </a:t>
            </a:r>
            <a:r>
              <a:rPr sz="2200" dirty="0">
                <a:latin typeface="Calibri"/>
                <a:cs typeface="Calibri"/>
              </a:rPr>
              <a:t>fistula,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drainage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bile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into </a:t>
            </a:r>
            <a:r>
              <a:rPr sz="2200" dirty="0">
                <a:latin typeface="Calibri"/>
                <a:cs typeface="Calibri"/>
              </a:rPr>
              <a:t>adjacent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organs,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entry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air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bacteria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biliary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tree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potentially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gallstone-</a:t>
            </a:r>
            <a:r>
              <a:rPr sz="2200" spc="-10" dirty="0">
                <a:latin typeface="Calibri"/>
                <a:cs typeface="Calibri"/>
              </a:rPr>
              <a:t>induced </a:t>
            </a:r>
            <a:r>
              <a:rPr sz="2200" spc="-20" dirty="0">
                <a:latin typeface="Calibri"/>
                <a:cs typeface="Calibri"/>
              </a:rPr>
              <a:t>intestinal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obstruction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(ileus)</a:t>
            </a:r>
            <a:endParaRPr sz="2200">
              <a:latin typeface="Calibri"/>
              <a:cs typeface="Calibri"/>
            </a:endParaRPr>
          </a:p>
          <a:p>
            <a:pPr marL="355600" marR="565150" indent="-342900">
              <a:lnSpc>
                <a:spcPct val="79500"/>
              </a:lnSpc>
              <a:spcBef>
                <a:spcPts val="50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30" dirty="0">
                <a:latin typeface="Calibri"/>
                <a:cs typeface="Calibri"/>
              </a:rPr>
              <a:t>Aggravating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preexisting </a:t>
            </a:r>
            <a:r>
              <a:rPr sz="2200" dirty="0">
                <a:latin typeface="Calibri"/>
                <a:cs typeface="Calibri"/>
              </a:rPr>
              <a:t>medical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illness,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cardiac, </a:t>
            </a:r>
            <a:r>
              <a:rPr sz="2200" spc="-40" dirty="0">
                <a:latin typeface="Calibri"/>
                <a:cs typeface="Calibri"/>
              </a:rPr>
              <a:t>pulmonary,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renal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20" dirty="0">
                <a:latin typeface="Calibri"/>
                <a:cs typeface="Calibri"/>
              </a:rPr>
              <a:t> liver </a:t>
            </a:r>
            <a:r>
              <a:rPr sz="2200" spc="-10" dirty="0">
                <a:latin typeface="Calibri"/>
                <a:cs typeface="Calibri"/>
              </a:rPr>
              <a:t>decompensation</a:t>
            </a:r>
            <a:endParaRPr sz="2200">
              <a:latin typeface="Calibri"/>
              <a:cs typeface="Calibri"/>
            </a:endParaRPr>
          </a:p>
          <a:p>
            <a:pPr marL="355600" marR="797560" indent="-342900">
              <a:lnSpc>
                <a:spcPct val="80000"/>
              </a:lnSpc>
              <a:spcBef>
                <a:spcPts val="60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Porcelain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gall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bladder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with </a:t>
            </a:r>
            <a:r>
              <a:rPr sz="2200" dirty="0">
                <a:latin typeface="Calibri"/>
                <a:cs typeface="Calibri"/>
              </a:rPr>
              <a:t>increased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risk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cancer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1664" y="1345691"/>
            <a:ext cx="4026408" cy="46558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347" y="1557527"/>
            <a:ext cx="5903976" cy="395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962990"/>
            <a:ext cx="51098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spc="-75" dirty="0">
                <a:latin typeface="Calibri"/>
                <a:cs typeface="Calibri"/>
              </a:rPr>
              <a:t>Treatment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Cholecystectomy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484" y="1961388"/>
            <a:ext cx="5213604" cy="47228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347" y="1772411"/>
            <a:ext cx="6047232" cy="4248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204" y="1527047"/>
            <a:ext cx="8129016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67" y="765048"/>
            <a:ext cx="6408420" cy="5184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39" y="1053083"/>
            <a:ext cx="6912864" cy="4521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763000" cy="5943600"/>
            <a:chOff x="0" y="0"/>
            <a:chExt cx="8763000" cy="59436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752600" cy="4876800"/>
            </a:xfrm>
            <a:custGeom>
              <a:avLst/>
              <a:gdLst/>
              <a:ahLst/>
              <a:cxnLst/>
              <a:rect l="l" t="t" r="r" b="b"/>
              <a:pathLst>
                <a:path w="1752600" h="4876800">
                  <a:moveTo>
                    <a:pt x="1752600" y="0"/>
                  </a:moveTo>
                  <a:lnTo>
                    <a:pt x="0" y="0"/>
                  </a:lnTo>
                  <a:lnTo>
                    <a:pt x="0" y="4876800"/>
                  </a:lnTo>
                  <a:lnTo>
                    <a:pt x="1752600" y="487680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94A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600" y="3505200"/>
              <a:ext cx="7772400" cy="2438400"/>
            </a:xfrm>
            <a:custGeom>
              <a:avLst/>
              <a:gdLst/>
              <a:ahLst/>
              <a:cxnLst/>
              <a:rect l="l" t="t" r="r" b="b"/>
              <a:pathLst>
                <a:path w="7772400" h="2438400">
                  <a:moveTo>
                    <a:pt x="7772400" y="0"/>
                  </a:moveTo>
                  <a:lnTo>
                    <a:pt x="0" y="0"/>
                  </a:lnTo>
                  <a:lnTo>
                    <a:pt x="0" y="2438400"/>
                  </a:lnTo>
                  <a:lnTo>
                    <a:pt x="7772400" y="243840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4877561"/>
              <a:ext cx="990600" cy="0"/>
            </a:xfrm>
            <a:custGeom>
              <a:avLst/>
              <a:gdLst/>
              <a:ahLst/>
              <a:cxnLst/>
              <a:rect l="l" t="t" r="r" b="b"/>
              <a:pathLst>
                <a:path w="990600">
                  <a:moveTo>
                    <a:pt x="0" y="0"/>
                  </a:moveTo>
                  <a:lnTo>
                    <a:pt x="990600" y="0"/>
                  </a:lnTo>
                </a:path>
              </a:pathLst>
            </a:custGeom>
            <a:ln w="50292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4308" y="533400"/>
              <a:ext cx="2438400" cy="304800"/>
            </a:xfrm>
            <a:custGeom>
              <a:avLst/>
              <a:gdLst/>
              <a:ahLst/>
              <a:cxnLst/>
              <a:rect l="l" t="t" r="r" b="b"/>
              <a:pathLst>
                <a:path w="2438400" h="304800">
                  <a:moveTo>
                    <a:pt x="2438399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438399" y="304800"/>
                  </a:lnTo>
                  <a:lnTo>
                    <a:pt x="2438399" y="0"/>
                  </a:lnTo>
                  <a:close/>
                </a:path>
              </a:pathLst>
            </a:custGeom>
            <a:solidFill>
              <a:srgbClr val="CC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6269" y="686562"/>
              <a:ext cx="8077200" cy="0"/>
            </a:xfrm>
            <a:custGeom>
              <a:avLst/>
              <a:gdLst/>
              <a:ahLst/>
              <a:cxnLst/>
              <a:rect l="l" t="t" r="r" b="b"/>
              <a:pathLst>
                <a:path w="8077200">
                  <a:moveTo>
                    <a:pt x="0" y="0"/>
                  </a:moveTo>
                  <a:lnTo>
                    <a:pt x="8077200" y="0"/>
                  </a:lnTo>
                </a:path>
              </a:pathLst>
            </a:custGeom>
            <a:ln w="44196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36394" y="1118057"/>
            <a:ext cx="601472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3366"/>
                </a:solidFill>
                <a:latin typeface="Georgia"/>
                <a:cs typeface="Georgia"/>
              </a:rPr>
              <a:t>Pathophysiology</a:t>
            </a:r>
            <a:r>
              <a:rPr sz="4800" b="1" spc="-290" dirty="0">
                <a:solidFill>
                  <a:srgbClr val="003366"/>
                </a:solidFill>
                <a:latin typeface="Georgia"/>
                <a:cs typeface="Georgia"/>
              </a:rPr>
              <a:t> </a:t>
            </a:r>
            <a:r>
              <a:rPr sz="4800" b="1" spc="-25" dirty="0">
                <a:solidFill>
                  <a:srgbClr val="003366"/>
                </a:solidFill>
                <a:latin typeface="Georgia"/>
                <a:cs typeface="Georgia"/>
              </a:rPr>
              <a:t>of </a:t>
            </a:r>
            <a:r>
              <a:rPr sz="4800" b="1" dirty="0">
                <a:solidFill>
                  <a:srgbClr val="003366"/>
                </a:solidFill>
                <a:latin typeface="Georgia"/>
                <a:cs typeface="Georgia"/>
              </a:rPr>
              <a:t>Endocrine</a:t>
            </a:r>
            <a:r>
              <a:rPr sz="4800" b="1" spc="-225" dirty="0">
                <a:solidFill>
                  <a:srgbClr val="003366"/>
                </a:solidFill>
                <a:latin typeface="Georgia"/>
                <a:cs typeface="Georgia"/>
              </a:rPr>
              <a:t> </a:t>
            </a:r>
            <a:r>
              <a:rPr sz="4800" b="1" spc="-10" dirty="0">
                <a:solidFill>
                  <a:srgbClr val="003366"/>
                </a:solidFill>
                <a:latin typeface="Georgia"/>
                <a:cs typeface="Georgia"/>
              </a:rPr>
              <a:t>System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7844" y="3733800"/>
            <a:ext cx="7649209" cy="135870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636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94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R="114300" algn="ctr">
              <a:lnSpc>
                <a:spcPct val="100000"/>
              </a:lnSpc>
            </a:pPr>
            <a:r>
              <a:rPr sz="4000" dirty="0" err="1" smtClean="0">
                <a:latin typeface="Arial MT"/>
                <a:cs typeface="Arial MT"/>
              </a:rPr>
              <a:t>Dr.</a:t>
            </a:r>
            <a:r>
              <a:rPr lang="en-US" sz="4000" dirty="0" err="1" smtClean="0">
                <a:latin typeface="Arial MT"/>
                <a:cs typeface="Arial MT"/>
              </a:rPr>
              <a:t>Athmar</a:t>
            </a:r>
            <a:r>
              <a:rPr lang="en-US" sz="4000" dirty="0" smtClean="0">
                <a:latin typeface="Arial MT"/>
                <a:cs typeface="Arial MT"/>
              </a:rPr>
              <a:t> </a:t>
            </a:r>
            <a:r>
              <a:rPr lang="en-US" sz="4000" dirty="0" err="1" smtClean="0">
                <a:latin typeface="Arial MT"/>
                <a:cs typeface="Arial MT"/>
              </a:rPr>
              <a:t>mohamed</a:t>
            </a:r>
            <a:endParaRPr sz="4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28100" cy="4899660"/>
            <a:chOff x="0" y="0"/>
            <a:chExt cx="8928100" cy="48996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09600" cy="4876800"/>
            </a:xfrm>
            <a:custGeom>
              <a:avLst/>
              <a:gdLst/>
              <a:ahLst/>
              <a:cxnLst/>
              <a:rect l="l" t="t" r="r" b="b"/>
              <a:pathLst>
                <a:path w="609600" h="4876800">
                  <a:moveTo>
                    <a:pt x="609600" y="0"/>
                  </a:moveTo>
                  <a:lnTo>
                    <a:pt x="0" y="0"/>
                  </a:lnTo>
                  <a:lnTo>
                    <a:pt x="0" y="4876800"/>
                  </a:lnTo>
                  <a:lnTo>
                    <a:pt x="609600" y="48768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4A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886" y="1053846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19812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4855464"/>
              <a:ext cx="609600" cy="44450"/>
            </a:xfrm>
            <a:custGeom>
              <a:avLst/>
              <a:gdLst/>
              <a:ahLst/>
              <a:cxnLst/>
              <a:rect l="l" t="t" r="r" b="b"/>
              <a:pathLst>
                <a:path w="609600" h="44450">
                  <a:moveTo>
                    <a:pt x="0" y="44196"/>
                  </a:moveTo>
                  <a:lnTo>
                    <a:pt x="609600" y="44196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44196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5616" y="197942"/>
            <a:ext cx="523621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rgbClr val="003366"/>
                </a:solidFill>
                <a:latin typeface="Georgia"/>
                <a:cs typeface="Georgia"/>
              </a:rPr>
              <a:t>Pituitary</a:t>
            </a:r>
            <a:r>
              <a:rPr sz="4200" b="1" spc="-210" dirty="0">
                <a:solidFill>
                  <a:srgbClr val="003366"/>
                </a:solidFill>
                <a:latin typeface="Georgia"/>
                <a:cs typeface="Georgia"/>
              </a:rPr>
              <a:t> </a:t>
            </a:r>
            <a:r>
              <a:rPr sz="4200" b="1" spc="-10" dirty="0">
                <a:solidFill>
                  <a:srgbClr val="003366"/>
                </a:solidFill>
                <a:latin typeface="Georgia"/>
                <a:cs typeface="Georgia"/>
              </a:rPr>
              <a:t>disorders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644" y="1071596"/>
            <a:ext cx="2153285" cy="24028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dirty="0">
                <a:latin typeface="Arial MT"/>
                <a:cs typeface="Arial MT"/>
              </a:rPr>
              <a:t>Causes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-50" dirty="0">
                <a:latin typeface="Arial MT"/>
                <a:cs typeface="Arial MT"/>
              </a:rPr>
              <a:t>:</a:t>
            </a: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lr>
                <a:srgbClr val="CCCC99"/>
              </a:buClr>
              <a:buSzPct val="90384"/>
              <a:buFont typeface="Wingdings"/>
              <a:buChar char=""/>
              <a:tabLst>
                <a:tab pos="354965" algn="l"/>
              </a:tabLst>
            </a:pPr>
            <a:r>
              <a:rPr sz="2600" spc="-10" dirty="0">
                <a:latin typeface="Arial MT"/>
                <a:cs typeface="Arial MT"/>
              </a:rPr>
              <a:t>tumor</a:t>
            </a: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lr>
                <a:srgbClr val="CCCC99"/>
              </a:buClr>
              <a:buSzPct val="90384"/>
              <a:buFont typeface="Wingdings"/>
              <a:buChar char=""/>
              <a:tabLst>
                <a:tab pos="354965" algn="l"/>
              </a:tabLst>
            </a:pPr>
            <a:r>
              <a:rPr sz="2600" spc="-10" dirty="0">
                <a:latin typeface="Arial MT"/>
                <a:cs typeface="Arial MT"/>
              </a:rPr>
              <a:t>hemorrhage</a:t>
            </a: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lr>
                <a:srgbClr val="CCCC99"/>
              </a:buClr>
              <a:buSzPct val="90384"/>
              <a:buFont typeface="Wingdings"/>
              <a:buChar char=""/>
              <a:tabLst>
                <a:tab pos="354965" algn="l"/>
              </a:tabLst>
            </a:pPr>
            <a:r>
              <a:rPr sz="2600" spc="-10" dirty="0">
                <a:latin typeface="Arial MT"/>
                <a:cs typeface="Arial MT"/>
              </a:rPr>
              <a:t>trauma</a:t>
            </a:r>
            <a:endParaRPr sz="2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20"/>
              </a:spcBef>
              <a:buClr>
                <a:srgbClr val="CCCC99"/>
              </a:buClr>
              <a:buSzPct val="90384"/>
              <a:buFont typeface="Wingdings"/>
              <a:buChar char=""/>
              <a:tabLst>
                <a:tab pos="354965" algn="l"/>
              </a:tabLst>
            </a:pPr>
            <a:r>
              <a:rPr sz="2600" spc="-10" dirty="0">
                <a:latin typeface="Arial MT"/>
                <a:cs typeface="Arial MT"/>
              </a:rPr>
              <a:t>irradiation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039" y="1341119"/>
            <a:ext cx="5932932" cy="44881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606</Words>
  <Application>Microsoft Office PowerPoint</Application>
  <PresentationFormat>عرض على الشاشة (3:4)‏</PresentationFormat>
  <Paragraphs>155</Paragraphs>
  <Slides>30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TISSUE PROCESSING</vt:lpstr>
      <vt:lpstr>COMMONLY USED FIXATIVES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Pathophysiology of Endocrine System</vt:lpstr>
      <vt:lpstr>Pituitary disorders</vt:lpstr>
      <vt:lpstr>Pituitary disorders</vt:lpstr>
      <vt:lpstr>Pituitary disorders</vt:lpstr>
      <vt:lpstr>Pituitary disorders</vt:lpstr>
      <vt:lpstr>Thyroid disorders</vt:lpstr>
      <vt:lpstr>Thyroid disorders</vt:lpstr>
      <vt:lpstr>Thyroid disorders</vt:lpstr>
      <vt:lpstr>عرض تقديمي في PowerPoint</vt:lpstr>
      <vt:lpstr>عرض تقديمي في PowerPoint</vt:lpstr>
      <vt:lpstr>Pigment stone</vt:lpstr>
      <vt:lpstr>Pathology</vt:lpstr>
      <vt:lpstr>Summary :</vt:lpstr>
      <vt:lpstr>عرض تقديمي في PowerPoint</vt:lpstr>
      <vt:lpstr>عرض تقديمي في PowerPoint</vt:lpstr>
      <vt:lpstr>Summary:</vt:lpstr>
      <vt:lpstr>Pathology of acute cholecystitis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Complications of cholecystitis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alnaseem</dc:creator>
  <cp:lastModifiedBy>Maher</cp:lastModifiedBy>
  <cp:revision>5</cp:revision>
  <dcterms:created xsi:type="dcterms:W3CDTF">2024-03-09T05:45:28Z</dcterms:created>
  <dcterms:modified xsi:type="dcterms:W3CDTF">2024-04-01T10:38:47Z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Nitro Pro 8</vt:lpwstr>
  </property>
  <property fmtid="{D5CDD505-2E9C-101B-9397-08002B2CF9AE}" pid="3" name="LastSaved">
    <vt:filetime>2024-03-09T00:00:00Z</vt:filetime>
  </property>
</Properties>
</file>