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8"/>
  </p:notesMasterIdLst>
  <p:sldIdLst>
    <p:sldId id="326" r:id="rId2"/>
    <p:sldId id="369" r:id="rId3"/>
    <p:sldId id="327" r:id="rId4"/>
    <p:sldId id="361" r:id="rId5"/>
    <p:sldId id="357" r:id="rId6"/>
    <p:sldId id="355" r:id="rId7"/>
    <p:sldId id="351" r:id="rId8"/>
    <p:sldId id="356" r:id="rId9"/>
    <p:sldId id="328" r:id="rId10"/>
    <p:sldId id="373" r:id="rId11"/>
    <p:sldId id="374" r:id="rId12"/>
    <p:sldId id="372" r:id="rId13"/>
    <p:sldId id="330" r:id="rId14"/>
    <p:sldId id="375" r:id="rId15"/>
    <p:sldId id="347" r:id="rId16"/>
    <p:sldId id="35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7" autoAdjust="0"/>
    <p:restoredTop sz="94660"/>
  </p:normalViewPr>
  <p:slideViewPr>
    <p:cSldViewPr snapToGrid="0">
      <p:cViewPr varScale="1">
        <p:scale>
          <a:sx n="68" d="100"/>
          <a:sy n="68" d="100"/>
        </p:scale>
        <p:origin x="25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4/16/2024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4/16/2024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4/16/2024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4/16/2024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2"/>
                </a:solidFill>
                <a:latin typeface="+mn-lt"/>
                <a:ea typeface="+mn-ea"/>
                <a:cs typeface="+mn-cs"/>
              </a:rPr>
              <a:t>Al-</a:t>
            </a:r>
            <a:r>
              <a:rPr lang="en-US" sz="2400" dirty="0" err="1">
                <a:solidFill>
                  <a:schemeClr val="tx2"/>
                </a:solidFill>
                <a:latin typeface="+mn-lt"/>
                <a:ea typeface="+mn-ea"/>
                <a:cs typeface="+mn-cs"/>
              </a:rPr>
              <a:t>Mustaqbal</a:t>
            </a:r>
            <a:r>
              <a:rPr lang="en-US" sz="2400" dirty="0">
                <a:solidFill>
                  <a:schemeClr val="tx2"/>
                </a:solidFill>
                <a:latin typeface="+mn-lt"/>
                <a:ea typeface="+mn-ea"/>
                <a:cs typeface="+mn-cs"/>
              </a:rPr>
              <a:t> University.</a:t>
            </a:r>
            <a:br>
              <a:rPr lang="en-US" sz="2400" dirty="0">
                <a:solidFill>
                  <a:schemeClr val="tx2"/>
                </a:solidFill>
                <a:latin typeface="+mn-lt"/>
                <a:ea typeface="+mn-ea"/>
                <a:cs typeface="+mn-cs"/>
              </a:rPr>
            </a:br>
            <a:r>
              <a:rPr lang="en-US" sz="2400" dirty="0">
                <a:solidFill>
                  <a:schemeClr val="tx2"/>
                </a:solidFill>
                <a:latin typeface="+mn-lt"/>
                <a:ea typeface="+mn-ea"/>
                <a:cs typeface="+mn-cs"/>
              </a:rPr>
              <a:t>College of Engineering and Engineering Technologies.</a:t>
            </a:r>
            <a:br>
              <a:rPr lang="en-US" sz="2400" dirty="0">
                <a:solidFill>
                  <a:schemeClr val="tx2"/>
                </a:solidFill>
                <a:latin typeface="+mn-lt"/>
                <a:ea typeface="+mn-ea"/>
                <a:cs typeface="+mn-cs"/>
              </a:rPr>
            </a:br>
            <a:r>
              <a:rPr lang="en-US" sz="2400" dirty="0">
                <a:solidFill>
                  <a:schemeClr val="tx2"/>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solidFill>
                  <a:schemeClr val="tx2"/>
                </a:solidFill>
              </a:rPr>
              <a:t>Subject: </a:t>
            </a:r>
            <a:r>
              <a:rPr lang="en-US" sz="2400" b="1" dirty="0">
                <a:solidFill>
                  <a:schemeClr val="tx2"/>
                </a:solidFill>
              </a:rPr>
              <a:t> </a:t>
            </a:r>
            <a:r>
              <a:rPr lang="en-US" sz="2400" dirty="0">
                <a:solidFill>
                  <a:schemeClr val="tx2"/>
                </a:solidFill>
              </a:rPr>
              <a:t>laboratory instrumentation </a:t>
            </a:r>
          </a:p>
          <a:p>
            <a:pPr algn="just">
              <a:lnSpc>
                <a:spcPct val="200000"/>
              </a:lnSpc>
            </a:pPr>
            <a:r>
              <a:rPr lang="en-US" sz="2400" b="1" i="1" u="sng" dirty="0">
                <a:solidFill>
                  <a:schemeClr val="tx2"/>
                </a:solidFill>
              </a:rPr>
              <a:t>Class (code): </a:t>
            </a:r>
            <a:r>
              <a:rPr lang="en-US" sz="2400" dirty="0">
                <a:solidFill>
                  <a:schemeClr val="tx2"/>
                </a:solidFill>
              </a:rPr>
              <a:t> </a:t>
            </a:r>
            <a:r>
              <a:rPr lang="ar-IQ" sz="2400" dirty="0">
                <a:solidFill>
                  <a:schemeClr val="tx2"/>
                </a:solidFill>
              </a:rPr>
              <a:t>4</a:t>
            </a:r>
            <a:r>
              <a:rPr lang="en-US" sz="2400" baseline="30000" dirty="0" err="1">
                <a:solidFill>
                  <a:schemeClr val="tx2"/>
                </a:solidFill>
              </a:rPr>
              <a:t>th</a:t>
            </a:r>
            <a:endParaRPr lang="en-US" sz="2400" dirty="0">
              <a:solidFill>
                <a:schemeClr val="tx2"/>
              </a:solidFill>
            </a:endParaRPr>
          </a:p>
          <a:p>
            <a:pPr algn="just">
              <a:lnSpc>
                <a:spcPct val="200000"/>
              </a:lnSpc>
            </a:pPr>
            <a:r>
              <a:rPr lang="en-US" sz="2400" b="1" i="1" u="sng" dirty="0">
                <a:solidFill>
                  <a:schemeClr val="tx2"/>
                </a:solidFill>
              </a:rPr>
              <a:t>Lecture: </a:t>
            </a:r>
            <a:r>
              <a:rPr lang="en-US" sz="2400" b="1" i="1" dirty="0">
                <a:solidFill>
                  <a:schemeClr val="tx2"/>
                </a:solidFill>
              </a:rPr>
              <a:t> 6</a:t>
            </a:r>
          </a:p>
          <a:p>
            <a:pPr algn="just">
              <a:lnSpc>
                <a:spcPct val="200000"/>
              </a:lnSpc>
            </a:pPr>
            <a:r>
              <a:rPr lang="en-US" sz="2400" b="1" i="1" dirty="0">
                <a:solidFill>
                  <a:schemeClr val="tx2"/>
                </a:solidFill>
              </a:rPr>
              <a:t>By: Zainab  Sattar  Jabbar    M.SC. IN BME</a:t>
            </a:r>
          </a:p>
          <a:p>
            <a:pPr algn="just">
              <a:lnSpc>
                <a:spcPct val="200000"/>
              </a:lnSpc>
            </a:pPr>
            <a:endParaRPr lang="en-US" sz="2400" dirty="0">
              <a:solidFill>
                <a:schemeClr val="tx2"/>
              </a:solidFill>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E10-4C7A-C2A9-349B-366A2388BC02}"/>
              </a:ext>
            </a:extLst>
          </p:cNvPr>
          <p:cNvSpPr>
            <a:spLocks noGrp="1"/>
          </p:cNvSpPr>
          <p:nvPr>
            <p:ph type="title"/>
          </p:nvPr>
        </p:nvSpPr>
        <p:spPr>
          <a:xfrm>
            <a:off x="1658025" y="425060"/>
            <a:ext cx="9785349" cy="609600"/>
          </a:xfrm>
        </p:spPr>
        <p:txBody>
          <a:bodyPr>
            <a:no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Electrical Conductivity Method </a:t>
            </a:r>
          </a:p>
        </p:txBody>
      </p:sp>
      <p:sp>
        <p:nvSpPr>
          <p:cNvPr id="3" name="Content Placeholder 2">
            <a:extLst>
              <a:ext uri="{FF2B5EF4-FFF2-40B4-BE49-F238E27FC236}">
                <a16:creationId xmlns:a16="http://schemas.microsoft.com/office/drawing/2014/main" id="{C92077E5-0D27-97D5-9B7E-3F0A331D61C2}"/>
              </a:ext>
            </a:extLst>
          </p:cNvPr>
          <p:cNvSpPr>
            <a:spLocks noGrp="1"/>
          </p:cNvSpPr>
          <p:nvPr>
            <p:ph idx="1"/>
          </p:nvPr>
        </p:nvSpPr>
        <p:spPr>
          <a:xfrm>
            <a:off x="1244182" y="1431235"/>
            <a:ext cx="10628950" cy="6164538"/>
          </a:xfrm>
        </p:spPr>
        <p:txBody>
          <a:bodyPr>
            <a:normAutofit/>
          </a:bodyPr>
          <a:lstStyle/>
          <a:p>
            <a:pPr marL="0" indent="0" algn="just">
              <a:buNone/>
            </a:pPr>
            <a:r>
              <a:rPr lang="en-US" sz="3000" dirty="0">
                <a:solidFill>
                  <a:schemeClr val="tx2"/>
                </a:solidFill>
                <a:latin typeface="Times New Roman" panose="02020603050405020304" pitchFamily="18" charset="0"/>
                <a:cs typeface="Times New Roman" panose="02020603050405020304" pitchFamily="18" charset="0"/>
              </a:rPr>
              <a:t>The underlying principle of the measurement is that the blood is a poor conductor of electricity, whereas certain diluents are good conductors. Blood is diluted and suspension is drawn through a small aperture. The technique involves counting and sizing cells by detecting and measuring changes in electrical resistance as the cells are made to pass through a small aperture. Two electrodes, one inside the aperture tube and one in the beaker outside the aperture tube, are placed as shown in Figure. These electrodes provide a current path through the electrolyte and the aperture when an electric field is applied across them. </a:t>
            </a:r>
          </a:p>
        </p:txBody>
      </p:sp>
    </p:spTree>
    <p:extLst>
      <p:ext uri="{BB962C8B-B14F-4D97-AF65-F5344CB8AC3E}">
        <p14:creationId xmlns:p14="http://schemas.microsoft.com/office/powerpoint/2010/main" val="2286379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E10-4C7A-C2A9-349B-366A2388BC02}"/>
              </a:ext>
            </a:extLst>
          </p:cNvPr>
          <p:cNvSpPr>
            <a:spLocks noGrp="1"/>
          </p:cNvSpPr>
          <p:nvPr>
            <p:ph type="title"/>
          </p:nvPr>
        </p:nvSpPr>
        <p:spPr>
          <a:xfrm>
            <a:off x="1658025" y="425060"/>
            <a:ext cx="9785349" cy="609600"/>
          </a:xfrm>
        </p:spPr>
        <p:txBody>
          <a:bodyPr>
            <a:no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Electrical Conductivity Method </a:t>
            </a:r>
          </a:p>
        </p:txBody>
      </p:sp>
      <p:sp>
        <p:nvSpPr>
          <p:cNvPr id="3" name="Content Placeholder 2">
            <a:extLst>
              <a:ext uri="{FF2B5EF4-FFF2-40B4-BE49-F238E27FC236}">
                <a16:creationId xmlns:a16="http://schemas.microsoft.com/office/drawing/2014/main" id="{C92077E5-0D27-97D5-9B7E-3F0A331D61C2}"/>
              </a:ext>
            </a:extLst>
          </p:cNvPr>
          <p:cNvSpPr>
            <a:spLocks noGrp="1"/>
          </p:cNvSpPr>
          <p:nvPr>
            <p:ph idx="1"/>
          </p:nvPr>
        </p:nvSpPr>
        <p:spPr>
          <a:xfrm>
            <a:off x="1244182" y="1325218"/>
            <a:ext cx="10628950" cy="5294243"/>
          </a:xfrm>
        </p:spPr>
        <p:txBody>
          <a:bodyPr>
            <a:normAutofit/>
          </a:bodyPr>
          <a:lstStyle/>
          <a:p>
            <a:pPr marL="0" indent="0" algn="just">
              <a:buNone/>
            </a:pPr>
            <a:r>
              <a:rPr lang="en-US" dirty="0">
                <a:solidFill>
                  <a:schemeClr val="tx2"/>
                </a:solidFill>
                <a:latin typeface="Times New Roman" panose="02020603050405020304" pitchFamily="18" charset="0"/>
                <a:cs typeface="Times New Roman" panose="02020603050405020304" pitchFamily="18" charset="0"/>
              </a:rPr>
              <a:t>Constant current is passed through the aperture from one side to the other. A known volume of dilution is then drawn through the small aperture automatically by using a pressure gradient that is generated by a small oil displacement pump. When a cell passes through the aperture, a momentary increase in the electrical resistance takes place across the aperture, which is measured between the two electrodes. This change in impedance can be measured as a voltage pulse or a current pulse. The amplitude of the voltage pulse is proportional to the ratio of cell volume per aperture volume. The resulting signal pulses between the electrodes are amplified. Using counter and pulse height </a:t>
            </a:r>
            <a:r>
              <a:rPr lang="en-US" dirty="0" err="1">
                <a:solidFill>
                  <a:schemeClr val="tx2"/>
                </a:solidFill>
                <a:latin typeface="Times New Roman" panose="02020603050405020304" pitchFamily="18" charset="0"/>
                <a:cs typeface="Times New Roman" panose="02020603050405020304" pitchFamily="18" charset="0"/>
              </a:rPr>
              <a:t>analyser</a:t>
            </a:r>
            <a:r>
              <a:rPr lang="en-US" dirty="0">
                <a:solidFill>
                  <a:schemeClr val="tx2"/>
                </a:solidFill>
                <a:latin typeface="Times New Roman" panose="02020603050405020304" pitchFamily="18" charset="0"/>
                <a:cs typeface="Times New Roman" panose="02020603050405020304" pitchFamily="18" charset="0"/>
              </a:rPr>
              <a:t> circuits, the number of particles and volume of each particle passing through the aperture can be measured. The number of pulses indicates particle count, and the pulse height is proportional to the volume of the sensed particle.</a:t>
            </a:r>
          </a:p>
        </p:txBody>
      </p:sp>
    </p:spTree>
    <p:extLst>
      <p:ext uri="{BB962C8B-B14F-4D97-AF65-F5344CB8AC3E}">
        <p14:creationId xmlns:p14="http://schemas.microsoft.com/office/powerpoint/2010/main" val="211861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B25365-C874-1CA9-A97D-E30A392B9E29}"/>
              </a:ext>
            </a:extLst>
          </p:cNvPr>
          <p:cNvPicPr>
            <a:picLocks noChangeAspect="1"/>
          </p:cNvPicPr>
          <p:nvPr/>
        </p:nvPicPr>
        <p:blipFill>
          <a:blip r:embed="rId2"/>
          <a:stretch>
            <a:fillRect/>
          </a:stretch>
        </p:blipFill>
        <p:spPr>
          <a:xfrm>
            <a:off x="1974573" y="1033670"/>
            <a:ext cx="8441635" cy="5009321"/>
          </a:xfrm>
          <a:prstGeom prst="rect">
            <a:avLst/>
          </a:prstGeom>
        </p:spPr>
      </p:pic>
    </p:spTree>
    <p:extLst>
      <p:ext uri="{BB962C8B-B14F-4D97-AF65-F5344CB8AC3E}">
        <p14:creationId xmlns:p14="http://schemas.microsoft.com/office/powerpoint/2010/main" val="9749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F57-163A-8A2E-541B-2C8D2619141B}"/>
              </a:ext>
            </a:extLst>
          </p:cNvPr>
          <p:cNvSpPr>
            <a:spLocks noGrp="1"/>
          </p:cNvSpPr>
          <p:nvPr>
            <p:ph type="title"/>
          </p:nvPr>
        </p:nvSpPr>
        <p:spPr>
          <a:xfrm>
            <a:off x="1553988" y="429530"/>
            <a:ext cx="9785349" cy="699475"/>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Electrical Impedance</a:t>
            </a:r>
          </a:p>
        </p:txBody>
      </p:sp>
      <p:sp>
        <p:nvSpPr>
          <p:cNvPr id="7" name="Content Placeholder 6">
            <a:extLst>
              <a:ext uri="{FF2B5EF4-FFF2-40B4-BE49-F238E27FC236}">
                <a16:creationId xmlns:a16="http://schemas.microsoft.com/office/drawing/2014/main" id="{434CC546-2B8F-0E86-AA8B-A3E9313066BC}"/>
              </a:ext>
            </a:extLst>
          </p:cNvPr>
          <p:cNvSpPr>
            <a:spLocks noGrp="1"/>
          </p:cNvSpPr>
          <p:nvPr>
            <p:ph idx="1"/>
          </p:nvPr>
        </p:nvSpPr>
        <p:spPr>
          <a:xfrm>
            <a:off x="1237957" y="1561514"/>
            <a:ext cx="10556478" cy="5296486"/>
          </a:xfrm>
        </p:spPr>
        <p:txBody>
          <a:bodyPr>
            <a:no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First introduced by Wallace Coulter</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Blood cells are poor conductor of electricity</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2 chambers filled with a conductive buffered electrolyte solution</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Separated by a small aperture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DC current between two electrodes</a:t>
            </a:r>
            <a:endParaRPr lang="en-US" b="0" i="0" dirty="0">
              <a:solidFill>
                <a:schemeClr val="tx2"/>
              </a:solidFill>
              <a:effectLst/>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C6D4D13-6594-433A-596B-1CDF31026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739" y="3306417"/>
            <a:ext cx="3988318" cy="3317735"/>
          </a:xfrm>
          <a:prstGeom prst="rect">
            <a:avLst/>
          </a:prstGeom>
        </p:spPr>
      </p:pic>
    </p:spTree>
    <p:extLst>
      <p:ext uri="{BB962C8B-B14F-4D97-AF65-F5344CB8AC3E}">
        <p14:creationId xmlns:p14="http://schemas.microsoft.com/office/powerpoint/2010/main" val="1235994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F57-163A-8A2E-541B-2C8D2619141B}"/>
              </a:ext>
            </a:extLst>
          </p:cNvPr>
          <p:cNvSpPr>
            <a:spLocks noGrp="1"/>
          </p:cNvSpPr>
          <p:nvPr>
            <p:ph type="title"/>
          </p:nvPr>
        </p:nvSpPr>
        <p:spPr>
          <a:xfrm>
            <a:off x="1553988" y="429530"/>
            <a:ext cx="9785349" cy="699475"/>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Electrical Impedance</a:t>
            </a:r>
          </a:p>
        </p:txBody>
      </p:sp>
      <p:sp>
        <p:nvSpPr>
          <p:cNvPr id="7" name="Content Placeholder 6">
            <a:extLst>
              <a:ext uri="{FF2B5EF4-FFF2-40B4-BE49-F238E27FC236}">
                <a16:creationId xmlns:a16="http://schemas.microsoft.com/office/drawing/2014/main" id="{434CC546-2B8F-0E86-AA8B-A3E9313066BC}"/>
              </a:ext>
            </a:extLst>
          </p:cNvPr>
          <p:cNvSpPr>
            <a:spLocks noGrp="1"/>
          </p:cNvSpPr>
          <p:nvPr>
            <p:ph idx="1"/>
          </p:nvPr>
        </p:nvSpPr>
        <p:spPr>
          <a:xfrm>
            <a:off x="1237957" y="1561514"/>
            <a:ext cx="10556478" cy="5296486"/>
          </a:xfrm>
        </p:spPr>
        <p:txBody>
          <a:bodyPr>
            <a:noAutofit/>
          </a:bodyPr>
          <a:lstStyle/>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 </a:t>
            </a:r>
            <a:r>
              <a:rPr lang="en-US" b="0" i="0" dirty="0" err="1">
                <a:solidFill>
                  <a:schemeClr val="tx2"/>
                </a:solidFill>
                <a:effectLst/>
                <a:latin typeface="Times New Roman" panose="02020603050405020304" pitchFamily="18" charset="0"/>
                <a:cs typeface="Times New Roman" panose="02020603050405020304" pitchFamily="18" charset="0"/>
              </a:rPr>
              <a:t>Diluant</a:t>
            </a:r>
            <a:r>
              <a:rPr lang="en-US" b="0" i="0" dirty="0">
                <a:solidFill>
                  <a:schemeClr val="tx2"/>
                </a:solidFill>
                <a:effectLst/>
                <a:latin typeface="Times New Roman" panose="02020603050405020304" pitchFamily="18" charset="0"/>
                <a:cs typeface="Times New Roman" panose="02020603050405020304" pitchFamily="18" charset="0"/>
              </a:rPr>
              <a:t> displacement causes potential difference</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Voltage pulse displayed on an </a:t>
            </a:r>
            <a:r>
              <a:rPr lang="en-US" b="0" i="0" dirty="0" err="1">
                <a:solidFill>
                  <a:schemeClr val="tx2"/>
                </a:solidFill>
                <a:effectLst/>
                <a:latin typeface="Times New Roman" panose="02020603050405020304" pitchFamily="18" charset="0"/>
                <a:cs typeface="Times New Roman" panose="02020603050405020304" pitchFamily="18" charset="0"/>
              </a:rPr>
              <a:t>osciloscope</a:t>
            </a:r>
            <a:endParaRPr lang="en-US"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No. of impulse = No. of cells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Height = vol. of cells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Freq </a:t>
            </a:r>
            <a:r>
              <a:rPr lang="en-US" dirty="0" err="1">
                <a:solidFill>
                  <a:schemeClr val="tx2"/>
                </a:solidFill>
                <a:latin typeface="Times New Roman" panose="02020603050405020304" pitchFamily="18" charset="0"/>
                <a:cs typeface="Times New Roman" panose="02020603050405020304" pitchFamily="18" charset="0"/>
              </a:rPr>
              <a:t>dist</a:t>
            </a:r>
            <a:r>
              <a:rPr lang="en-US" dirty="0">
                <a:solidFill>
                  <a:schemeClr val="tx2"/>
                </a:solidFill>
                <a:latin typeface="Times New Roman" panose="02020603050405020304" pitchFamily="18" charset="0"/>
                <a:cs typeface="Times New Roman" panose="02020603050405020304" pitchFamily="18" charset="0"/>
              </a:rPr>
              <a:t> curve &amp; size </a:t>
            </a:r>
            <a:r>
              <a:rPr lang="en-US" dirty="0" err="1">
                <a:solidFill>
                  <a:schemeClr val="tx2"/>
                </a:solidFill>
                <a:latin typeface="Times New Roman" panose="02020603050405020304" pitchFamily="18" charset="0"/>
                <a:cs typeface="Times New Roman" panose="02020603050405020304" pitchFamily="18" charset="0"/>
              </a:rPr>
              <a:t>dist</a:t>
            </a:r>
            <a:r>
              <a:rPr lang="en-US" dirty="0">
                <a:solidFill>
                  <a:schemeClr val="tx2"/>
                </a:solidFill>
                <a:latin typeface="Times New Roman" panose="02020603050405020304" pitchFamily="18" charset="0"/>
                <a:cs typeface="Times New Roman" panose="02020603050405020304" pitchFamily="18" charset="0"/>
              </a:rPr>
              <a:t> histograms</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Requisite - High dilution</a:t>
            </a:r>
          </a:p>
        </p:txBody>
      </p:sp>
    </p:spTree>
    <p:extLst>
      <p:ext uri="{BB962C8B-B14F-4D97-AF65-F5344CB8AC3E}">
        <p14:creationId xmlns:p14="http://schemas.microsoft.com/office/powerpoint/2010/main" val="7866875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DAF5-93DF-817D-8522-6EDC9A027E96}"/>
              </a:ext>
            </a:extLst>
          </p:cNvPr>
          <p:cNvSpPr>
            <a:spLocks noGrp="1"/>
          </p:cNvSpPr>
          <p:nvPr>
            <p:ph type="title"/>
          </p:nvPr>
        </p:nvSpPr>
        <p:spPr>
          <a:xfrm>
            <a:off x="1593852" y="177801"/>
            <a:ext cx="9785349" cy="933547"/>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Components</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3A8EB7-8238-3C3C-6165-39F7F52F8681}"/>
              </a:ext>
            </a:extLst>
          </p:cNvPr>
          <p:cNvSpPr txBox="1"/>
          <p:nvPr/>
        </p:nvSpPr>
        <p:spPr>
          <a:xfrm>
            <a:off x="1231829" y="1208847"/>
            <a:ext cx="10641304" cy="3108543"/>
          </a:xfrm>
          <a:prstGeom prst="rect">
            <a:avLst/>
          </a:prstGeom>
          <a:noFill/>
        </p:spPr>
        <p:txBody>
          <a:bodyPr wrap="square">
            <a:spAutoFit/>
          </a:bodyPr>
          <a:lstStyle/>
          <a:p>
            <a:pPr algn="just"/>
            <a:r>
              <a:rPr lang="en-US" sz="2800" dirty="0">
                <a:solidFill>
                  <a:schemeClr val="tx2"/>
                </a:solidFill>
                <a:latin typeface="Times New Roman" panose="02020603050405020304" pitchFamily="18" charset="0"/>
                <a:cs typeface="Times New Roman" panose="02020603050405020304" pitchFamily="18" charset="0"/>
              </a:rPr>
              <a:t>The hematology analyzer is broken down into five key components:</a:t>
            </a:r>
          </a:p>
          <a:p>
            <a:pPr algn="just"/>
            <a:endParaRPr lang="en-US" sz="2800"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Power source</a:t>
            </a: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Control unit</a:t>
            </a: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Collecting system</a:t>
            </a: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Data storage</a:t>
            </a:r>
          </a:p>
          <a:p>
            <a:pPr marL="514350" indent="-514350" algn="just">
              <a:buFont typeface="+mj-lt"/>
              <a:buAutoNum type="arabicPeriod"/>
            </a:pPr>
            <a:r>
              <a:rPr lang="en-US" sz="2800" dirty="0">
                <a:solidFill>
                  <a:schemeClr val="tx2"/>
                </a:solidFill>
                <a:latin typeface="Times New Roman" panose="02020603050405020304" pitchFamily="18" charset="0"/>
                <a:cs typeface="Times New Roman" panose="02020603050405020304" pitchFamily="18" charset="0"/>
              </a:rPr>
              <a:t>Processing system</a:t>
            </a:r>
          </a:p>
        </p:txBody>
      </p:sp>
    </p:spTree>
    <p:extLst>
      <p:ext uri="{BB962C8B-B14F-4D97-AF65-F5344CB8AC3E}">
        <p14:creationId xmlns:p14="http://schemas.microsoft.com/office/powerpoint/2010/main" val="35320295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BCE21A-6D0C-2E6D-9822-D1F14AADC70D}"/>
              </a:ext>
            </a:extLst>
          </p:cNvPr>
          <p:cNvSpPr>
            <a:spLocks noGrp="1"/>
          </p:cNvSpPr>
          <p:nvPr>
            <p:ph idx="1"/>
          </p:nvPr>
        </p:nvSpPr>
        <p:spPr>
          <a:xfrm>
            <a:off x="1593852" y="304800"/>
            <a:ext cx="9785349" cy="5867400"/>
          </a:xfrm>
        </p:spPr>
        <p:txBody>
          <a:bodyPr>
            <a:normAutofit/>
          </a:bodyPr>
          <a:lstStyle/>
          <a:p>
            <a:pPr marL="0" indent="0" algn="ctr">
              <a:buNone/>
            </a:pPr>
            <a:endParaRPr lang="en-US" sz="8000" b="1" dirty="0">
              <a:solidFill>
                <a:srgbClr val="0070C0"/>
              </a:solidFill>
              <a:latin typeface="Times New Roman" panose="02020603050405020304" pitchFamily="18" charset="0"/>
              <a:cs typeface="Times New Roman" panose="02020603050405020304" pitchFamily="18" charset="0"/>
            </a:endParaRPr>
          </a:p>
          <a:p>
            <a:pPr marL="0" indent="0" algn="ctr">
              <a:buNone/>
            </a:pPr>
            <a:r>
              <a:rPr lang="en-US" sz="8000" b="1" dirty="0">
                <a:solidFill>
                  <a:srgbClr val="0070C0"/>
                </a:solidFill>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276413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D22F-19C1-91DD-CB24-3065E2D2CFCE}"/>
              </a:ext>
            </a:extLst>
          </p:cNvPr>
          <p:cNvSpPr>
            <a:spLocks noGrp="1"/>
          </p:cNvSpPr>
          <p:nvPr>
            <p:ph type="title"/>
          </p:nvPr>
        </p:nvSpPr>
        <p:spPr>
          <a:xfrm>
            <a:off x="1537581" y="627967"/>
            <a:ext cx="9785349" cy="1239837"/>
          </a:xfrm>
        </p:spPr>
        <p:txBody>
          <a:bodyPr>
            <a:normAutofit/>
          </a:bodyPr>
          <a:lstStyle/>
          <a:p>
            <a:pPr algn="ctr"/>
            <a:r>
              <a:rPr lang="en-US" sz="4000" b="1" dirty="0" err="1">
                <a:solidFill>
                  <a:srgbClr val="0070C0"/>
                </a:solidFill>
                <a:latin typeface="Times New Roman" panose="02020603050405020304" pitchFamily="18" charset="0"/>
                <a:cs typeface="Times New Roman" panose="02020603050405020304" pitchFamily="18" charset="0"/>
              </a:rPr>
              <a:t>Haematology</a:t>
            </a:r>
            <a:r>
              <a:rPr lang="en-US" sz="4000" b="1" dirty="0">
                <a:solidFill>
                  <a:srgbClr val="0070C0"/>
                </a:solidFill>
                <a:latin typeface="Times New Roman" panose="02020603050405020304" pitchFamily="18" charset="0"/>
                <a:cs typeface="Times New Roman" panose="02020603050405020304" pitchFamily="18" charset="0"/>
              </a:rPr>
              <a:t> Analyzer</a:t>
            </a:r>
            <a:br>
              <a:rPr lang="en-US" sz="4000" b="1" dirty="0">
                <a:solidFill>
                  <a:srgbClr val="0070C0"/>
                </a:solidFill>
                <a:latin typeface="Times New Roman" panose="02020603050405020304" pitchFamily="18" charset="0"/>
                <a:cs typeface="Times New Roman" panose="02020603050405020304" pitchFamily="18" charset="0"/>
              </a:rPr>
            </a:b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1843123-ABDE-0735-79E5-287D6646B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611" y="1531872"/>
            <a:ext cx="4797287" cy="4698161"/>
          </a:xfrm>
          <a:prstGeom prst="rect">
            <a:avLst/>
          </a:prstGeom>
        </p:spPr>
      </p:pic>
    </p:spTree>
    <p:extLst>
      <p:ext uri="{BB962C8B-B14F-4D97-AF65-F5344CB8AC3E}">
        <p14:creationId xmlns:p14="http://schemas.microsoft.com/office/powerpoint/2010/main" val="415382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93FD1-F76F-03F5-D5BF-B3A1CDB41CB3}"/>
              </a:ext>
            </a:extLst>
          </p:cNvPr>
          <p:cNvSpPr>
            <a:spLocks noGrp="1"/>
          </p:cNvSpPr>
          <p:nvPr>
            <p:ph idx="1"/>
          </p:nvPr>
        </p:nvSpPr>
        <p:spPr>
          <a:xfrm>
            <a:off x="1274162" y="1431750"/>
            <a:ext cx="10514561" cy="5282418"/>
          </a:xfrm>
        </p:spPr>
        <p:txBody>
          <a:bodyPr>
            <a:normAutofit/>
          </a:bodyPr>
          <a:lstStyle/>
          <a:p>
            <a:pPr algn="just">
              <a:buFont typeface="Wingdings" panose="05000000000000000000" pitchFamily="2" charset="2"/>
              <a:buChar char="Ø"/>
            </a:pPr>
            <a:r>
              <a:rPr lang="en-US" b="0" dirty="0">
                <a:solidFill>
                  <a:schemeClr val="tx2"/>
                </a:solidFill>
                <a:effectLst/>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Haematology </a:t>
            </a:r>
            <a:r>
              <a:rPr lang="en-US" dirty="0" err="1">
                <a:solidFill>
                  <a:schemeClr val="tx2"/>
                </a:solidFill>
                <a:latin typeface="Times New Roman" panose="02020603050405020304" pitchFamily="18" charset="0"/>
                <a:cs typeface="Times New Roman" panose="02020603050405020304" pitchFamily="18" charset="0"/>
              </a:rPr>
              <a:t>analysers</a:t>
            </a:r>
            <a:r>
              <a:rPr lang="en-US" dirty="0">
                <a:solidFill>
                  <a:schemeClr val="tx2"/>
                </a:solidFill>
                <a:latin typeface="Times New Roman" panose="02020603050405020304" pitchFamily="18" charset="0"/>
                <a:cs typeface="Times New Roman" panose="02020603050405020304" pitchFamily="18" charset="0"/>
              </a:rPr>
              <a:t> are computerized, highly sophisticated machines that are designed to count the number of different types of red and white blood cells, blood platelets, </a:t>
            </a:r>
            <a:r>
              <a:rPr lang="en-US" dirty="0" err="1">
                <a:solidFill>
                  <a:schemeClr val="tx2"/>
                </a:solidFill>
                <a:latin typeface="Times New Roman" panose="02020603050405020304" pitchFamily="18" charset="0"/>
                <a:cs typeface="Times New Roman" panose="02020603050405020304" pitchFamily="18" charset="0"/>
              </a:rPr>
              <a:t>haemoglobin</a:t>
            </a:r>
            <a:r>
              <a:rPr lang="en-US" dirty="0">
                <a:solidFill>
                  <a:schemeClr val="tx2"/>
                </a:solidFill>
                <a:latin typeface="Times New Roman" panose="02020603050405020304" pitchFamily="18" charset="0"/>
                <a:cs typeface="Times New Roman" panose="02020603050405020304" pitchFamily="18" charset="0"/>
              </a:rPr>
              <a:t> in a blood sample.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They are used widely in clinical and research areas to count and characterize blood cells for disease detection and monitoring.</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Specialized </a:t>
            </a:r>
            <a:r>
              <a:rPr lang="en-US" dirty="0" err="1">
                <a:solidFill>
                  <a:schemeClr val="tx2"/>
                </a:solidFill>
                <a:latin typeface="Times New Roman" panose="02020603050405020304" pitchFamily="18" charset="0"/>
                <a:cs typeface="Times New Roman" panose="02020603050405020304" pitchFamily="18" charset="0"/>
              </a:rPr>
              <a:t>analysers</a:t>
            </a:r>
            <a:r>
              <a:rPr lang="en-US" dirty="0">
                <a:solidFill>
                  <a:schemeClr val="tx2"/>
                </a:solidFill>
                <a:latin typeface="Times New Roman" panose="02020603050405020304" pitchFamily="18" charset="0"/>
                <a:cs typeface="Times New Roman" panose="02020603050405020304" pitchFamily="18" charset="0"/>
              </a:rPr>
              <a:t> provide for measurement of cell morphology and can even detect small cell populations to diagnose rare blood conditions.</a:t>
            </a:r>
          </a:p>
          <a:p>
            <a:pPr algn="just">
              <a:buFont typeface="Wingdings" panose="05000000000000000000" pitchFamily="2" charset="2"/>
              <a:buChar char="Ø"/>
            </a:pP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29A9C9A-703D-D8A8-9D05-4362E70177C7}"/>
              </a:ext>
            </a:extLst>
          </p:cNvPr>
          <p:cNvGraphicFramePr>
            <a:graphicFrameLocks noGrp="1"/>
          </p:cNvGraphicFramePr>
          <p:nvPr>
            <p:extLst>
              <p:ext uri="{D42A27DB-BD31-4B8C-83A1-F6EECF244321}">
                <p14:modId xmlns:p14="http://schemas.microsoft.com/office/powerpoint/2010/main" val="1931853642"/>
              </p:ext>
            </p:extLst>
          </p:nvPr>
        </p:nvGraphicFramePr>
        <p:xfrm>
          <a:off x="2365115" y="329781"/>
          <a:ext cx="8332657" cy="609600"/>
        </p:xfrm>
        <a:graphic>
          <a:graphicData uri="http://schemas.openxmlformats.org/drawingml/2006/table">
            <a:tbl>
              <a:tblPr/>
              <a:tblGrid>
                <a:gridCol w="8332657">
                  <a:extLst>
                    <a:ext uri="{9D8B030D-6E8A-4147-A177-3AD203B41FA5}">
                      <a16:colId xmlns:a16="http://schemas.microsoft.com/office/drawing/2014/main" val="2115241005"/>
                    </a:ext>
                  </a:extLst>
                </a:gridCol>
              </a:tblGrid>
              <a:tr h="0">
                <a:tc>
                  <a:txBody>
                    <a:bodyPr/>
                    <a:lstStyle/>
                    <a:p>
                      <a:pPr algn="ctr" fontAlgn="ctr"/>
                      <a:r>
                        <a:rPr lang="en-US" sz="4000" b="1" dirty="0">
                          <a:solidFill>
                            <a:srgbClr val="0068D3"/>
                          </a:solidFill>
                          <a:effectLst/>
                          <a:latin typeface="Times New Roman" panose="02020603050405020304" pitchFamily="18" charset="0"/>
                          <a:cs typeface="Times New Roman" panose="02020603050405020304" pitchFamily="18" charset="0"/>
                        </a:rPr>
                        <a:t>Purpose</a:t>
                      </a:r>
                    </a:p>
                  </a:txBody>
                  <a:tcPr marL="0" marR="0" marT="0" marB="0" anchor="ctr">
                    <a:lnL>
                      <a:noFill/>
                    </a:lnL>
                    <a:lnR>
                      <a:noFill/>
                    </a:lnR>
                    <a:lnT>
                      <a:noFill/>
                    </a:lnT>
                    <a:lnB>
                      <a:noFill/>
                    </a:lnB>
                    <a:noFill/>
                  </a:tcPr>
                </a:tc>
                <a:extLst>
                  <a:ext uri="{0D108BD9-81ED-4DB2-BD59-A6C34878D82A}">
                    <a16:rowId xmlns:a16="http://schemas.microsoft.com/office/drawing/2014/main" val="3772625490"/>
                  </a:ext>
                </a:extLst>
              </a:tr>
            </a:tbl>
          </a:graphicData>
        </a:graphic>
      </p:graphicFrame>
    </p:spTree>
    <p:extLst>
      <p:ext uri="{BB962C8B-B14F-4D97-AF65-F5344CB8AC3E}">
        <p14:creationId xmlns:p14="http://schemas.microsoft.com/office/powerpoint/2010/main" val="1875819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BC4B-31DE-695A-8678-4E67CADA5D3B}"/>
              </a:ext>
            </a:extLst>
          </p:cNvPr>
          <p:cNvSpPr>
            <a:spLocks noGrp="1"/>
          </p:cNvSpPr>
          <p:nvPr>
            <p:ph type="title"/>
          </p:nvPr>
        </p:nvSpPr>
        <p:spPr>
          <a:xfrm>
            <a:off x="1670050" y="225465"/>
            <a:ext cx="9785349" cy="919479"/>
          </a:xfrm>
        </p:spPr>
        <p:txBody>
          <a:bodyPr>
            <a:no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Uses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84A886-18A8-3034-AC70-13CC076B7F5E}"/>
              </a:ext>
            </a:extLst>
          </p:cNvPr>
          <p:cNvSpPr>
            <a:spLocks noGrp="1"/>
          </p:cNvSpPr>
          <p:nvPr>
            <p:ph idx="1"/>
          </p:nvPr>
        </p:nvSpPr>
        <p:spPr>
          <a:xfrm>
            <a:off x="1245138" y="1355959"/>
            <a:ext cx="10635175" cy="5758757"/>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Changes in the normal functioning of an organism are often due to the characteristic variations in the composition of blood. These variations could be due to the change in the number, size, or shape of the different blood cells or because of some changes in the chemical composition of the blood serum. Therefore, the determination of the number and size of blood cells per unit volume often provides valuable information for disease diagnosis.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The blood constitutes 5–10% of the total body weight. Blood is a tissue consisting of corpuscles suspended in a fluid called plasma in the proportion of 45 parts of corpuscles (cells) to 55 parts of plasma. The percentage of cells in the blood is called the </a:t>
            </a:r>
            <a:r>
              <a:rPr lang="en-US" dirty="0" err="1">
                <a:solidFill>
                  <a:schemeClr val="tx2"/>
                </a:solidFill>
                <a:latin typeface="Times New Roman" panose="02020603050405020304" pitchFamily="18" charset="0"/>
                <a:cs typeface="Times New Roman" panose="02020603050405020304" pitchFamily="18" charset="0"/>
              </a:rPr>
              <a:t>haematocrit</a:t>
            </a:r>
            <a:r>
              <a:rPr lang="en-US" dirty="0">
                <a:solidFill>
                  <a:schemeClr val="tx2"/>
                </a:solidFill>
                <a:latin typeface="Times New Roman" panose="02020603050405020304" pitchFamily="18" charset="0"/>
                <a:cs typeface="Times New Roman" panose="02020603050405020304" pitchFamily="18" charset="0"/>
              </a:rPr>
              <a:t> value or packed cell volume (PCV). </a:t>
            </a:r>
          </a:p>
        </p:txBody>
      </p:sp>
    </p:spTree>
    <p:extLst>
      <p:ext uri="{BB962C8B-B14F-4D97-AF65-F5344CB8AC3E}">
        <p14:creationId xmlns:p14="http://schemas.microsoft.com/office/powerpoint/2010/main" val="132793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AC5D-DA92-9C7F-E1D4-55076B24DAC4}"/>
              </a:ext>
            </a:extLst>
          </p:cNvPr>
          <p:cNvSpPr>
            <a:spLocks noGrp="1"/>
          </p:cNvSpPr>
          <p:nvPr>
            <p:ph type="title"/>
          </p:nvPr>
        </p:nvSpPr>
        <p:spPr>
          <a:xfrm>
            <a:off x="1416147" y="177803"/>
            <a:ext cx="9785349" cy="961682"/>
          </a:xfrm>
        </p:spPr>
        <p:txBody>
          <a:bodyPr>
            <a:normAutofit/>
          </a:bodyPr>
          <a:lstStyle/>
          <a:p>
            <a:pPr algn="ctr"/>
            <a:r>
              <a:rPr lang="en-US" sz="4000" b="1" i="0" dirty="0">
                <a:solidFill>
                  <a:srgbClr val="0068D3"/>
                </a:solidFill>
                <a:effectLst/>
                <a:latin typeface="Times New Roman" panose="02020603050405020304" pitchFamily="18" charset="0"/>
                <a:cs typeface="Times New Roman" panose="02020603050405020304" pitchFamily="18" charset="0"/>
              </a:rPr>
              <a:t>Principle </a:t>
            </a:r>
          </a:p>
        </p:txBody>
      </p:sp>
      <p:sp>
        <p:nvSpPr>
          <p:cNvPr id="12" name="TextBox 11">
            <a:extLst>
              <a:ext uri="{FF2B5EF4-FFF2-40B4-BE49-F238E27FC236}">
                <a16:creationId xmlns:a16="http://schemas.microsoft.com/office/drawing/2014/main" id="{9584A199-FD29-5C3C-665E-41B1DACB0DEF}"/>
              </a:ext>
            </a:extLst>
          </p:cNvPr>
          <p:cNvSpPr txBox="1"/>
          <p:nvPr/>
        </p:nvSpPr>
        <p:spPr>
          <a:xfrm>
            <a:off x="1195754" y="1139485"/>
            <a:ext cx="10536702" cy="4832092"/>
          </a:xfrm>
          <a:prstGeom prst="rect">
            <a:avLst/>
          </a:prstGeom>
          <a:noFill/>
        </p:spPr>
        <p:txBody>
          <a:bodyPr wrap="square">
            <a:spAutoFit/>
          </a:bodyPr>
          <a:lstStyle/>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Haematology technology has come a long way in a relatively short period of time. In the early 1950s, complete blood counts were performed manually by a technician sitting in front of a microscope.</a:t>
            </a:r>
          </a:p>
          <a:p>
            <a:pPr algn="just"/>
            <a:r>
              <a:rPr lang="en-US" sz="2800" dirty="0">
                <a:solidFill>
                  <a:schemeClr val="tx2"/>
                </a:solidFill>
                <a:latin typeface="Times New Roman" panose="02020603050405020304" pitchFamily="18" charset="0"/>
                <a:cs typeface="Times New Roman" panose="02020603050405020304" pitchFamily="18" charset="0"/>
              </a:rPr>
              <a:t> </a:t>
            </a: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Today, the automated </a:t>
            </a:r>
            <a:r>
              <a:rPr lang="en-US" sz="2800" dirty="0" err="1">
                <a:solidFill>
                  <a:schemeClr val="tx2"/>
                </a:solidFill>
                <a:latin typeface="Times New Roman" panose="02020603050405020304" pitchFamily="18" charset="0"/>
                <a:cs typeface="Times New Roman" panose="02020603050405020304" pitchFamily="18" charset="0"/>
              </a:rPr>
              <a:t>analysers</a:t>
            </a:r>
            <a:r>
              <a:rPr lang="en-US" sz="2800" dirty="0">
                <a:solidFill>
                  <a:schemeClr val="tx2"/>
                </a:solidFill>
                <a:latin typeface="Times New Roman" panose="02020603050405020304" pitchFamily="18" charset="0"/>
                <a:cs typeface="Times New Roman" panose="02020603050405020304" pitchFamily="18" charset="0"/>
              </a:rPr>
              <a:t> are capable of processing hundreds of samples per hour. </a:t>
            </a:r>
          </a:p>
          <a:p>
            <a:pPr algn="just"/>
            <a:endParaRPr lang="en-US" sz="2800" dirty="0">
              <a:solidFill>
                <a:schemeClr val="tx2"/>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The integrated software controls the instrument operations; displays, stores, and recalls data; and allows the user to easily perform quality control and calibration procedures.</a:t>
            </a:r>
          </a:p>
          <a:p>
            <a:pPr algn="just"/>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567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B798-9E5F-7436-12C6-E98A17906BA3}"/>
              </a:ext>
            </a:extLst>
          </p:cNvPr>
          <p:cNvSpPr>
            <a:spLocks noGrp="1"/>
          </p:cNvSpPr>
          <p:nvPr>
            <p:ph type="title"/>
          </p:nvPr>
        </p:nvSpPr>
        <p:spPr>
          <a:xfrm>
            <a:off x="1593852" y="177802"/>
            <a:ext cx="9785349" cy="749850"/>
          </a:xfrm>
        </p:spPr>
        <p:txBody>
          <a:bodyPr>
            <a:normAutofit/>
          </a:bodyPr>
          <a:lstStyle/>
          <a:p>
            <a:pPr algn="ctr"/>
            <a:r>
              <a:rPr lang="en-US" sz="4000" b="1" dirty="0">
                <a:solidFill>
                  <a:srgbClr val="0068D3"/>
                </a:solidFill>
                <a:effectLst/>
                <a:latin typeface="Times New Roman" panose="02020603050405020304" pitchFamily="18" charset="0"/>
                <a:cs typeface="Times New Roman" panose="02020603050405020304" pitchFamily="18" charset="0"/>
              </a:rPr>
              <a:t>Blood</a:t>
            </a:r>
            <a:endParaRPr lang="en-US" sz="4000" dirty="0"/>
          </a:p>
        </p:txBody>
      </p:sp>
      <p:sp>
        <p:nvSpPr>
          <p:cNvPr id="5" name="TextBox 4">
            <a:extLst>
              <a:ext uri="{FF2B5EF4-FFF2-40B4-BE49-F238E27FC236}">
                <a16:creationId xmlns:a16="http://schemas.microsoft.com/office/drawing/2014/main" id="{6D74A57D-E950-CC1A-9F8B-9DC66B6D84CD}"/>
              </a:ext>
            </a:extLst>
          </p:cNvPr>
          <p:cNvSpPr txBox="1"/>
          <p:nvPr/>
        </p:nvSpPr>
        <p:spPr>
          <a:xfrm>
            <a:off x="1308296" y="1196249"/>
            <a:ext cx="10269415" cy="2677656"/>
          </a:xfrm>
          <a:prstGeom prst="rect">
            <a:avLst/>
          </a:prstGeom>
          <a:noFill/>
        </p:spPr>
        <p:txBody>
          <a:bodyPr wrap="square">
            <a:spAutoFit/>
          </a:bodyPr>
          <a:lstStyle/>
          <a:p>
            <a:pPr marL="457200" indent="-457200">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Red Blood Cells: The function of red blood cells is to transport oxygen and carbon dioxide.</a:t>
            </a:r>
          </a:p>
          <a:p>
            <a:pPr marL="457200" indent="-457200">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White Blood Cells: form part of the body’s </a:t>
            </a:r>
            <a:r>
              <a:rPr lang="en-US" sz="2800" dirty="0" err="1">
                <a:solidFill>
                  <a:schemeClr val="tx2"/>
                </a:solidFill>
                <a:latin typeface="Times New Roman" panose="02020603050405020304" pitchFamily="18" charset="0"/>
                <a:cs typeface="Times New Roman" panose="02020603050405020304" pitchFamily="18" charset="0"/>
              </a:rPr>
              <a:t>defences</a:t>
            </a:r>
            <a:r>
              <a:rPr lang="en-US" sz="2800" dirty="0">
                <a:solidFill>
                  <a:schemeClr val="tx2"/>
                </a:solidFill>
                <a:latin typeface="Times New Roman" panose="02020603050405020304" pitchFamily="18" charset="0"/>
                <a:cs typeface="Times New Roman" panose="02020603050405020304" pitchFamily="18" charset="0"/>
              </a:rPr>
              <a:t> against infections and foreign substances.</a:t>
            </a:r>
          </a:p>
          <a:p>
            <a:pPr marL="457200" indent="-457200">
              <a:buFont typeface="Wingdings" panose="05000000000000000000" pitchFamily="2" charset="2"/>
              <a:buChar char="Ø"/>
            </a:pPr>
            <a:r>
              <a:rPr lang="en-US" sz="2800" dirty="0">
                <a:solidFill>
                  <a:schemeClr val="tx2"/>
                </a:solidFill>
                <a:latin typeface="Times New Roman" panose="02020603050405020304" pitchFamily="18" charset="0"/>
                <a:cs typeface="Times New Roman" panose="02020603050405020304" pitchFamily="18" charset="0"/>
              </a:rPr>
              <a:t>Platelets: play an important role in the blood coagulation process.</a:t>
            </a:r>
          </a:p>
          <a:p>
            <a:pPr marL="457200" indent="-457200">
              <a:buFont typeface="Wingdings" panose="05000000000000000000" pitchFamily="2" charset="2"/>
              <a:buChar char="Ø"/>
            </a:pPr>
            <a:endParaRPr lang="en-US" sz="2800" dirty="0">
              <a:solidFill>
                <a:schemeClr val="tx2"/>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476C28D-F25D-7DCE-E06D-FE7309ED007D}"/>
              </a:ext>
            </a:extLst>
          </p:cNvPr>
          <p:cNvPicPr>
            <a:picLocks noChangeAspect="1"/>
          </p:cNvPicPr>
          <p:nvPr/>
        </p:nvPicPr>
        <p:blipFill>
          <a:blip r:embed="rId2"/>
          <a:stretch>
            <a:fillRect/>
          </a:stretch>
        </p:blipFill>
        <p:spPr>
          <a:xfrm>
            <a:off x="2757695" y="3429000"/>
            <a:ext cx="6915150" cy="3266661"/>
          </a:xfrm>
          <a:prstGeom prst="rect">
            <a:avLst/>
          </a:prstGeom>
        </p:spPr>
      </p:pic>
    </p:spTree>
    <p:extLst>
      <p:ext uri="{BB962C8B-B14F-4D97-AF65-F5344CB8AC3E}">
        <p14:creationId xmlns:p14="http://schemas.microsoft.com/office/powerpoint/2010/main" val="146202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070C-BFA2-87B5-04B9-5593EEE84E38}"/>
              </a:ext>
            </a:extLst>
          </p:cNvPr>
          <p:cNvSpPr>
            <a:spLocks noGrp="1"/>
          </p:cNvSpPr>
          <p:nvPr>
            <p:ph type="title"/>
          </p:nvPr>
        </p:nvSpPr>
        <p:spPr>
          <a:xfrm>
            <a:off x="1593852" y="177801"/>
            <a:ext cx="9785349" cy="835073"/>
          </a:xfrm>
        </p:spPr>
        <p:txBody>
          <a:bodyPr>
            <a:normAutofit/>
          </a:bodyPr>
          <a:lstStyle/>
          <a:p>
            <a:pPr algn="ctr" fontAlgn="ctr"/>
            <a:r>
              <a:rPr lang="en-US" sz="4000" b="1" dirty="0">
                <a:solidFill>
                  <a:srgbClr val="0068D3"/>
                </a:solidFill>
                <a:effectLst/>
                <a:latin typeface="Times New Roman" panose="02020603050405020304" pitchFamily="18" charset="0"/>
                <a:cs typeface="Times New Roman" panose="02020603050405020304" pitchFamily="18" charset="0"/>
              </a:rPr>
              <a:t>Methods of Counting of Blood Cells</a:t>
            </a:r>
          </a:p>
        </p:txBody>
      </p:sp>
      <p:sp>
        <p:nvSpPr>
          <p:cNvPr id="3" name="Content Placeholder 2">
            <a:extLst>
              <a:ext uri="{FF2B5EF4-FFF2-40B4-BE49-F238E27FC236}">
                <a16:creationId xmlns:a16="http://schemas.microsoft.com/office/drawing/2014/main" id="{DA1D07CD-D43D-BBEF-6C84-DB6FB4CD9B65}"/>
              </a:ext>
            </a:extLst>
          </p:cNvPr>
          <p:cNvSpPr>
            <a:spLocks noGrp="1"/>
          </p:cNvSpPr>
          <p:nvPr>
            <p:ph idx="1"/>
          </p:nvPr>
        </p:nvSpPr>
        <p:spPr>
          <a:xfrm>
            <a:off x="1219199" y="1012874"/>
            <a:ext cx="10515601" cy="5845126"/>
          </a:xfrm>
        </p:spPr>
        <p:txBody>
          <a:bodyPr>
            <a:normAutofit/>
          </a:bodyPr>
          <a:lstStyle/>
          <a:p>
            <a:pPr marL="514350" indent="-514350" algn="just">
              <a:buAutoNum type="arabicPeriod"/>
            </a:pPr>
            <a:r>
              <a:rPr lang="en-US" b="1" dirty="0">
                <a:solidFill>
                  <a:srgbClr val="FF0000"/>
                </a:solidFill>
                <a:latin typeface="Times New Roman" panose="02020603050405020304" pitchFamily="18" charset="0"/>
                <a:cs typeface="Times New Roman" panose="02020603050405020304" pitchFamily="18" charset="0"/>
              </a:rPr>
              <a:t>Microscopic Method</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The most common and routinely applied method of counting blood cells even today, particularly in small laboratories, is the microscopic method in which the diluted sample is visually examined under a microscope and the cells counted.</a:t>
            </a:r>
          </a:p>
          <a:p>
            <a:pPr marL="0" indent="0" algn="just">
              <a:buNone/>
            </a:pPr>
            <a:r>
              <a:rPr lang="en-US" dirty="0">
                <a:solidFill>
                  <a:schemeClr val="tx2"/>
                </a:solidFill>
                <a:latin typeface="Times New Roman" panose="02020603050405020304" pitchFamily="18" charset="0"/>
                <a:cs typeface="Times New Roman" panose="02020603050405020304" pitchFamily="18" charset="0"/>
              </a:rPr>
              <a:t>The method is time consuming and suffers from several common drawbacks. The increasing number of examinations carried out in large series in busy laboratories necessitated the development of automatic instruments for counting the blood particles, with the errors of counting significantly reduced compared to that of a counting chamber.</a:t>
            </a: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26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CEDE-2CAB-CCCD-AD88-FEAC56B60EF6}"/>
              </a:ext>
            </a:extLst>
          </p:cNvPr>
          <p:cNvSpPr>
            <a:spLocks noGrp="1"/>
          </p:cNvSpPr>
          <p:nvPr>
            <p:ph type="title"/>
          </p:nvPr>
        </p:nvSpPr>
        <p:spPr>
          <a:xfrm>
            <a:off x="1593852" y="177802"/>
            <a:ext cx="9785349" cy="891344"/>
          </a:xfrm>
        </p:spPr>
        <p:txBody>
          <a:bodyPr>
            <a:normAutofit fontScale="90000"/>
          </a:bodyPr>
          <a:lstStyle/>
          <a:p>
            <a:pPr algn="ctr"/>
            <a:r>
              <a:rPr lang="en-US" sz="4000" b="1" dirty="0">
                <a:solidFill>
                  <a:srgbClr val="0068D3"/>
                </a:solidFill>
                <a:effectLst/>
                <a:latin typeface="Times New Roman" panose="02020603050405020304" pitchFamily="18" charset="0"/>
                <a:cs typeface="Times New Roman" panose="02020603050405020304" pitchFamily="18" charset="0"/>
              </a:rPr>
              <a:t>Power</a:t>
            </a: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br>
              <a:rPr lang="en-US" sz="4000" b="1" dirty="0">
                <a:solidFill>
                  <a:srgbClr val="0068D3"/>
                </a:solidFill>
                <a:effectLst/>
                <a:latin typeface="Times New Roman" panose="02020603050405020304" pitchFamily="18" charset="0"/>
                <a:cs typeface="Times New Roman" panose="02020603050405020304" pitchFamily="18" charset="0"/>
              </a:rPr>
            </a:br>
            <a:r>
              <a:rPr lang="en-US" sz="4000" b="1" dirty="0">
                <a:solidFill>
                  <a:srgbClr val="0068D3"/>
                </a:solidFill>
                <a:effectLst/>
                <a:latin typeface="Times New Roman" panose="02020603050405020304" pitchFamily="18" charset="0"/>
                <a:cs typeface="Times New Roman" panose="02020603050405020304" pitchFamily="18" charset="0"/>
              </a:rPr>
              <a:t> Methods of Counting of Blood Cells</a:t>
            </a:r>
            <a:endParaRPr lang="en-US" sz="4000" dirty="0"/>
          </a:p>
        </p:txBody>
      </p:sp>
      <p:sp>
        <p:nvSpPr>
          <p:cNvPr id="4" name="TextBox 3">
            <a:extLst>
              <a:ext uri="{FF2B5EF4-FFF2-40B4-BE49-F238E27FC236}">
                <a16:creationId xmlns:a16="http://schemas.microsoft.com/office/drawing/2014/main" id="{78214DBA-6C15-CD32-BD97-B9AD82557FF7}"/>
              </a:ext>
            </a:extLst>
          </p:cNvPr>
          <p:cNvSpPr txBox="1"/>
          <p:nvPr/>
        </p:nvSpPr>
        <p:spPr>
          <a:xfrm>
            <a:off x="1237958" y="1417638"/>
            <a:ext cx="10621108" cy="3108543"/>
          </a:xfrm>
          <a:prstGeom prst="rect">
            <a:avLst/>
          </a:prstGeom>
          <a:noFill/>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2. Electrical Conductivity Method </a:t>
            </a:r>
          </a:p>
          <a:p>
            <a:pPr algn="just"/>
            <a:r>
              <a:rPr lang="en-US" sz="2800" dirty="0">
                <a:solidFill>
                  <a:schemeClr val="tx2"/>
                </a:solidFill>
                <a:latin typeface="Times New Roman" panose="02020603050405020304" pitchFamily="18" charset="0"/>
                <a:cs typeface="Times New Roman" panose="02020603050405020304" pitchFamily="18" charset="0"/>
              </a:rPr>
              <a:t>The most popular method for counting blood cells is electrical </a:t>
            </a:r>
          </a:p>
          <a:p>
            <a:pPr algn="just"/>
            <a:r>
              <a:rPr lang="en-US" sz="2800" dirty="0">
                <a:solidFill>
                  <a:schemeClr val="tx2"/>
                </a:solidFill>
                <a:latin typeface="Times New Roman" panose="02020603050405020304" pitchFamily="18" charset="0"/>
                <a:cs typeface="Times New Roman" panose="02020603050405020304" pitchFamily="18" charset="0"/>
              </a:rPr>
              <a:t>conductivity method. Due to its reliability, it is used in almost every </a:t>
            </a:r>
            <a:r>
              <a:rPr lang="en-US" sz="2800" dirty="0" err="1">
                <a:solidFill>
                  <a:schemeClr val="tx2"/>
                </a:solidFill>
                <a:latin typeface="Times New Roman" panose="02020603050405020304" pitchFamily="18" charset="0"/>
                <a:cs typeface="Times New Roman" panose="02020603050405020304" pitchFamily="18" charset="0"/>
              </a:rPr>
              <a:t>haematology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analyser</a:t>
            </a:r>
            <a:r>
              <a:rPr lang="en-US" sz="2800" dirty="0">
                <a:solidFill>
                  <a:schemeClr val="tx2"/>
                </a:solidFill>
                <a:latin typeface="Times New Roman" panose="02020603050405020304" pitchFamily="18" charset="0"/>
                <a:cs typeface="Times New Roman" panose="02020603050405020304" pitchFamily="18" charset="0"/>
              </a:rPr>
              <a:t>.</a:t>
            </a:r>
          </a:p>
          <a:p>
            <a:pPr algn="just"/>
            <a:r>
              <a:rPr lang="en-US" sz="2800" dirty="0">
                <a:solidFill>
                  <a:schemeClr val="tx2"/>
                </a:solidFill>
                <a:latin typeface="Times New Roman" panose="02020603050405020304" pitchFamily="18" charset="0"/>
                <a:cs typeface="Times New Roman" panose="02020603050405020304" pitchFamily="18" charset="0"/>
              </a:rPr>
              <a:t>Blood cell counters, which operate on this principle of conductivity change, which occurs each time a cell passes through an orifice, are generally known by the name Coulter counters. </a:t>
            </a:r>
          </a:p>
        </p:txBody>
      </p:sp>
    </p:spTree>
    <p:extLst>
      <p:ext uri="{BB962C8B-B14F-4D97-AF65-F5344CB8AC3E}">
        <p14:creationId xmlns:p14="http://schemas.microsoft.com/office/powerpoint/2010/main" val="393345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E10-4C7A-C2A9-349B-366A2388BC02}"/>
              </a:ext>
            </a:extLst>
          </p:cNvPr>
          <p:cNvSpPr>
            <a:spLocks noGrp="1"/>
          </p:cNvSpPr>
          <p:nvPr>
            <p:ph type="title"/>
          </p:nvPr>
        </p:nvSpPr>
        <p:spPr>
          <a:xfrm>
            <a:off x="1658025" y="425060"/>
            <a:ext cx="9785349" cy="609600"/>
          </a:xfrm>
        </p:spPr>
        <p:txBody>
          <a:bodyPr>
            <a:noAutofit/>
          </a:bodyPr>
          <a:lstStyle/>
          <a:p>
            <a:pPr algn="ctr"/>
            <a:r>
              <a:rPr lang="en-US" sz="4000" b="1" dirty="0">
                <a:solidFill>
                  <a:srgbClr val="0068D3"/>
                </a:solidFill>
                <a:latin typeface="Times New Roman" panose="02020603050405020304" pitchFamily="18" charset="0"/>
                <a:cs typeface="Times New Roman" panose="02020603050405020304" pitchFamily="18" charset="0"/>
              </a:rPr>
              <a:t>Components of a cell counter</a:t>
            </a:r>
          </a:p>
        </p:txBody>
      </p:sp>
      <p:sp>
        <p:nvSpPr>
          <p:cNvPr id="3" name="Content Placeholder 2">
            <a:extLst>
              <a:ext uri="{FF2B5EF4-FFF2-40B4-BE49-F238E27FC236}">
                <a16:creationId xmlns:a16="http://schemas.microsoft.com/office/drawing/2014/main" id="{C92077E5-0D27-97D5-9B7E-3F0A331D61C2}"/>
              </a:ext>
            </a:extLst>
          </p:cNvPr>
          <p:cNvSpPr>
            <a:spLocks noGrp="1"/>
          </p:cNvSpPr>
          <p:nvPr>
            <p:ph idx="1"/>
          </p:nvPr>
        </p:nvSpPr>
        <p:spPr>
          <a:xfrm>
            <a:off x="1244182" y="1330082"/>
            <a:ext cx="10628950" cy="6265691"/>
          </a:xfrm>
        </p:spPr>
        <p:txBody>
          <a:bodyPr>
            <a:normAutofit/>
          </a:bodyPr>
          <a:lstStyle/>
          <a:p>
            <a:pPr marL="0" indent="0" algn="just">
              <a:buNone/>
            </a:pPr>
            <a:r>
              <a:rPr lang="en-US" sz="3000" b="0" i="0" dirty="0">
                <a:solidFill>
                  <a:srgbClr val="0070C0"/>
                </a:solidFill>
                <a:effectLst/>
                <a:latin typeface="Times New Roman" panose="02020603050405020304" pitchFamily="18" charset="0"/>
                <a:cs typeface="Times New Roman" panose="02020603050405020304" pitchFamily="18" charset="0"/>
              </a:rPr>
              <a:t>3 Basic components</a:t>
            </a:r>
          </a:p>
          <a:p>
            <a:pPr marL="0" indent="0" algn="just">
              <a:buNone/>
            </a:pPr>
            <a:r>
              <a:rPr lang="en-US" sz="3000" b="1" i="0" dirty="0">
                <a:solidFill>
                  <a:srgbClr val="FF0000"/>
                </a:solidFill>
                <a:effectLst/>
                <a:latin typeface="Times New Roman" panose="02020603050405020304" pitchFamily="18" charset="0"/>
                <a:cs typeface="Times New Roman" panose="02020603050405020304" pitchFamily="18" charset="0"/>
              </a:rPr>
              <a:t>Hydraulics:</a:t>
            </a:r>
          </a:p>
          <a:p>
            <a:pPr marL="0" indent="0" algn="just">
              <a:buNone/>
            </a:pPr>
            <a:r>
              <a:rPr lang="en-US" sz="3000" b="0" i="0" dirty="0">
                <a:solidFill>
                  <a:schemeClr val="tx2"/>
                </a:solidFill>
                <a:effectLst/>
                <a:latin typeface="Times New Roman" panose="02020603050405020304" pitchFamily="18" charset="0"/>
                <a:cs typeface="Times New Roman" panose="02020603050405020304" pitchFamily="18" charset="0"/>
              </a:rPr>
              <a:t>Includes aspirating unit, </a:t>
            </a:r>
            <a:r>
              <a:rPr lang="en-US" sz="3000" b="0" i="0" dirty="0" err="1">
                <a:solidFill>
                  <a:schemeClr val="tx2"/>
                </a:solidFill>
                <a:effectLst/>
                <a:latin typeface="Times New Roman" panose="02020603050405020304" pitchFamily="18" charset="0"/>
                <a:cs typeface="Times New Roman" panose="02020603050405020304" pitchFamily="18" charset="0"/>
              </a:rPr>
              <a:t>dispencers</a:t>
            </a:r>
            <a:r>
              <a:rPr lang="en-US" sz="3000" b="0" i="0" dirty="0">
                <a:solidFill>
                  <a:schemeClr val="tx2"/>
                </a:solidFill>
                <a:effectLst/>
                <a:latin typeface="Times New Roman" panose="02020603050405020304" pitchFamily="18" charset="0"/>
                <a:cs typeface="Times New Roman" panose="02020603050405020304" pitchFamily="18" charset="0"/>
              </a:rPr>
              <a:t>, diluters, mixing chambers, aperture baths &amp; hemoglobinometer</a:t>
            </a:r>
          </a:p>
          <a:p>
            <a:pPr marL="0" indent="0" algn="just">
              <a:buNone/>
            </a:pPr>
            <a:r>
              <a:rPr lang="en-US" sz="3000" b="1" i="0" dirty="0">
                <a:solidFill>
                  <a:srgbClr val="FF0000"/>
                </a:solidFill>
                <a:effectLst/>
                <a:latin typeface="Times New Roman" panose="02020603050405020304" pitchFamily="18" charset="0"/>
                <a:cs typeface="Times New Roman" panose="02020603050405020304" pitchFamily="18" charset="0"/>
              </a:rPr>
              <a:t>Pneumatics :</a:t>
            </a:r>
          </a:p>
          <a:p>
            <a:pPr marL="0" indent="0" algn="just">
              <a:buNone/>
            </a:pPr>
            <a:r>
              <a:rPr lang="en-US" sz="3000" b="0" i="0" dirty="0">
                <a:solidFill>
                  <a:schemeClr val="tx2"/>
                </a:solidFill>
                <a:effectLst/>
                <a:latin typeface="Times New Roman" panose="02020603050405020304" pitchFamily="18" charset="0"/>
                <a:cs typeface="Times New Roman" panose="02020603050405020304" pitchFamily="18" charset="0"/>
              </a:rPr>
              <a:t>Vacuums &amp; pressure for operating valves</a:t>
            </a:r>
          </a:p>
          <a:p>
            <a:pPr marL="0" indent="0" algn="just">
              <a:buNone/>
            </a:pPr>
            <a:r>
              <a:rPr lang="en-US" sz="3000" b="1" i="0" dirty="0">
                <a:solidFill>
                  <a:srgbClr val="FF0000"/>
                </a:solidFill>
                <a:effectLst/>
                <a:latin typeface="Times New Roman" panose="02020603050405020304" pitchFamily="18" charset="0"/>
                <a:cs typeface="Times New Roman" panose="02020603050405020304" pitchFamily="18" charset="0"/>
              </a:rPr>
              <a:t>Electronics :</a:t>
            </a:r>
            <a:endParaRPr lang="en-US" sz="3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3000" b="0" i="0" dirty="0">
                <a:solidFill>
                  <a:schemeClr val="tx2"/>
                </a:solidFill>
                <a:effectLst/>
                <a:latin typeface="Times New Roman" panose="02020603050405020304" pitchFamily="18" charset="0"/>
                <a:cs typeface="Times New Roman" panose="02020603050405020304" pitchFamily="18" charset="0"/>
              </a:rPr>
              <a:t>Analyzer and computing circuit.</a:t>
            </a:r>
          </a:p>
          <a:p>
            <a:pPr marL="0" indent="0" algn="just">
              <a:buNone/>
            </a:pPr>
            <a:endParaRPr lang="en-US" sz="3000" dirty="0">
              <a:solidFill>
                <a:schemeClr val="tx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1A7C498-DD4E-D205-E4B5-828F6EC93C24}"/>
              </a:ext>
            </a:extLst>
          </p:cNvPr>
          <p:cNvPicPr>
            <a:picLocks noChangeAspect="1"/>
          </p:cNvPicPr>
          <p:nvPr/>
        </p:nvPicPr>
        <p:blipFill>
          <a:blip r:embed="rId2"/>
          <a:stretch>
            <a:fillRect/>
          </a:stretch>
        </p:blipFill>
        <p:spPr>
          <a:xfrm>
            <a:off x="8212633" y="3359684"/>
            <a:ext cx="3514725" cy="3343275"/>
          </a:xfrm>
          <a:prstGeom prst="rect">
            <a:avLst/>
          </a:prstGeom>
        </p:spPr>
      </p:pic>
    </p:spTree>
    <p:extLst>
      <p:ext uri="{BB962C8B-B14F-4D97-AF65-F5344CB8AC3E}">
        <p14:creationId xmlns:p14="http://schemas.microsoft.com/office/powerpoint/2010/main" val="1650432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36948</TotalTime>
  <Words>1004</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Euphemia</vt:lpstr>
      <vt:lpstr>Times New Roman</vt:lpstr>
      <vt:lpstr>Wingdings</vt:lpstr>
      <vt:lpstr>Theme1</vt:lpstr>
      <vt:lpstr>Al-Mustaqbal University. College of Engineering and Engineering Technologies. Biomedical Engineering Department.</vt:lpstr>
      <vt:lpstr>Haematology Analyzer </vt:lpstr>
      <vt:lpstr>PowerPoint Presentation</vt:lpstr>
      <vt:lpstr>Uses</vt:lpstr>
      <vt:lpstr>Principle </vt:lpstr>
      <vt:lpstr>Blood</vt:lpstr>
      <vt:lpstr>Methods of Counting of Blood Cells</vt:lpstr>
      <vt:lpstr>Power                 Methods of Counting of Blood Cells</vt:lpstr>
      <vt:lpstr>Components of a cell counter</vt:lpstr>
      <vt:lpstr>Electrical Conductivity Method </vt:lpstr>
      <vt:lpstr>Electrical Conductivity Method </vt:lpstr>
      <vt:lpstr>PowerPoint Presentation</vt:lpstr>
      <vt:lpstr>Electrical Impedance</vt:lpstr>
      <vt:lpstr>Electrical Impedance</vt:lpstr>
      <vt:lpstr>Components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524</cp:revision>
  <dcterms:created xsi:type="dcterms:W3CDTF">2021-10-31T09:31:15Z</dcterms:created>
  <dcterms:modified xsi:type="dcterms:W3CDTF">2024-04-16T06:00:12Z</dcterms:modified>
</cp:coreProperties>
</file>