
<file path=[Content_Types].xml><?xml version="1.0" encoding="utf-8"?>
<Types xmlns="http://schemas.openxmlformats.org/package/2006/content-types">
  <Default Extension="gif" ContentType="vide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0"/>
  </p:notesMasterIdLst>
  <p:sldIdLst>
    <p:sldId id="326" r:id="rId2"/>
    <p:sldId id="369" r:id="rId3"/>
    <p:sldId id="377" r:id="rId4"/>
    <p:sldId id="327" r:id="rId5"/>
    <p:sldId id="361" r:id="rId6"/>
    <p:sldId id="357" r:id="rId7"/>
    <p:sldId id="351" r:id="rId8"/>
    <p:sldId id="376" r:id="rId9"/>
    <p:sldId id="356" r:id="rId10"/>
    <p:sldId id="355" r:id="rId11"/>
    <p:sldId id="328" r:id="rId12"/>
    <p:sldId id="373" r:id="rId13"/>
    <p:sldId id="374" r:id="rId14"/>
    <p:sldId id="372" r:id="rId15"/>
    <p:sldId id="330" r:id="rId16"/>
    <p:sldId id="375" r:id="rId17"/>
    <p:sldId id="378" r:id="rId18"/>
    <p:sldId id="35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7" autoAdjust="0"/>
    <p:restoredTop sz="94660"/>
  </p:normalViewPr>
  <p:slideViewPr>
    <p:cSldViewPr snapToGrid="0">
      <p:cViewPr varScale="1">
        <p:scale>
          <a:sx n="68" d="100"/>
          <a:sy n="68" d="100"/>
        </p:scale>
        <p:origin x="2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3/30/2024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3/30/2024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3/30/2024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3/30/2024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3/30/2024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3/30/2024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3/30/2024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3/30/2024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3/30/2024</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3/30/2024</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2"/>
                </a:solidFill>
                <a:latin typeface="+mn-lt"/>
                <a:ea typeface="+mn-ea"/>
                <a:cs typeface="+mn-cs"/>
              </a:rPr>
              <a:t>Al-</a:t>
            </a:r>
            <a:r>
              <a:rPr lang="en-US" sz="2400" dirty="0" err="1">
                <a:solidFill>
                  <a:schemeClr val="tx2"/>
                </a:solidFill>
                <a:latin typeface="+mn-lt"/>
                <a:ea typeface="+mn-ea"/>
                <a:cs typeface="+mn-cs"/>
              </a:rPr>
              <a:t>Mustaqbal</a:t>
            </a:r>
            <a:r>
              <a:rPr lang="en-US" sz="2400" dirty="0">
                <a:solidFill>
                  <a:schemeClr val="tx2"/>
                </a:solidFill>
                <a:latin typeface="+mn-lt"/>
                <a:ea typeface="+mn-ea"/>
                <a:cs typeface="+mn-cs"/>
              </a:rPr>
              <a:t> University.</a:t>
            </a:r>
            <a:br>
              <a:rPr lang="en-US" sz="2400" dirty="0">
                <a:solidFill>
                  <a:schemeClr val="tx2"/>
                </a:solidFill>
                <a:latin typeface="+mn-lt"/>
                <a:ea typeface="+mn-ea"/>
                <a:cs typeface="+mn-cs"/>
              </a:rPr>
            </a:br>
            <a:r>
              <a:rPr lang="en-US" sz="2400" dirty="0">
                <a:solidFill>
                  <a:schemeClr val="tx2"/>
                </a:solidFill>
                <a:latin typeface="+mn-lt"/>
                <a:ea typeface="+mn-ea"/>
                <a:cs typeface="+mn-cs"/>
              </a:rPr>
              <a:t>College of Engineering and Engineering Technologies.</a:t>
            </a:r>
            <a:br>
              <a:rPr lang="en-US" sz="2400" dirty="0">
                <a:solidFill>
                  <a:schemeClr val="tx2"/>
                </a:solidFill>
                <a:latin typeface="+mn-lt"/>
                <a:ea typeface="+mn-ea"/>
                <a:cs typeface="+mn-cs"/>
              </a:rPr>
            </a:br>
            <a:r>
              <a:rPr lang="en-US" sz="2400" dirty="0">
                <a:solidFill>
                  <a:schemeClr val="tx2"/>
                </a:solidFill>
                <a:latin typeface="+mn-lt"/>
                <a:ea typeface="+mn-ea"/>
                <a:cs typeface="+mn-cs"/>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solidFill>
                  <a:schemeClr val="tx2"/>
                </a:solidFill>
              </a:rPr>
              <a:t>Subject: </a:t>
            </a:r>
            <a:r>
              <a:rPr lang="en-US" sz="2400" b="1" dirty="0">
                <a:solidFill>
                  <a:schemeClr val="tx2"/>
                </a:solidFill>
              </a:rPr>
              <a:t> </a:t>
            </a:r>
            <a:r>
              <a:rPr lang="en-US" sz="2400" dirty="0">
                <a:solidFill>
                  <a:schemeClr val="tx2"/>
                </a:solidFill>
              </a:rPr>
              <a:t>laboratory instrumentation </a:t>
            </a:r>
          </a:p>
          <a:p>
            <a:pPr algn="just">
              <a:lnSpc>
                <a:spcPct val="200000"/>
              </a:lnSpc>
            </a:pPr>
            <a:r>
              <a:rPr lang="en-US" sz="2400" b="1" i="1" u="sng" dirty="0">
                <a:solidFill>
                  <a:schemeClr val="tx2"/>
                </a:solidFill>
              </a:rPr>
              <a:t>Class (code): </a:t>
            </a:r>
            <a:r>
              <a:rPr lang="en-US" sz="2400" dirty="0">
                <a:solidFill>
                  <a:schemeClr val="tx2"/>
                </a:solidFill>
              </a:rPr>
              <a:t> </a:t>
            </a:r>
            <a:r>
              <a:rPr lang="ar-IQ" sz="2400" dirty="0">
                <a:solidFill>
                  <a:schemeClr val="tx2"/>
                </a:solidFill>
              </a:rPr>
              <a:t>4</a:t>
            </a:r>
            <a:r>
              <a:rPr lang="en-US" sz="2400" baseline="30000" dirty="0" err="1">
                <a:solidFill>
                  <a:schemeClr val="tx2"/>
                </a:solidFill>
              </a:rPr>
              <a:t>th</a:t>
            </a:r>
            <a:endParaRPr lang="en-US" sz="2400" dirty="0">
              <a:solidFill>
                <a:schemeClr val="tx2"/>
              </a:solidFill>
            </a:endParaRPr>
          </a:p>
          <a:p>
            <a:pPr algn="just">
              <a:lnSpc>
                <a:spcPct val="200000"/>
              </a:lnSpc>
            </a:pPr>
            <a:r>
              <a:rPr lang="en-US" sz="2400" b="1" i="1" u="sng" dirty="0">
                <a:solidFill>
                  <a:schemeClr val="tx2"/>
                </a:solidFill>
              </a:rPr>
              <a:t>Lecture: </a:t>
            </a:r>
            <a:r>
              <a:rPr lang="en-US" sz="2400" b="1" i="1" dirty="0">
                <a:solidFill>
                  <a:schemeClr val="tx2"/>
                </a:solidFill>
              </a:rPr>
              <a:t> 7</a:t>
            </a:r>
          </a:p>
          <a:p>
            <a:pPr algn="just">
              <a:lnSpc>
                <a:spcPct val="200000"/>
              </a:lnSpc>
            </a:pPr>
            <a:r>
              <a:rPr lang="en-US" sz="2400" b="1" i="1" dirty="0">
                <a:solidFill>
                  <a:schemeClr val="tx2"/>
                </a:solidFill>
              </a:rPr>
              <a:t>By: Zainab  Sattar  Jabbar    M.SC. IN BME</a:t>
            </a:r>
          </a:p>
          <a:p>
            <a:pPr algn="just">
              <a:lnSpc>
                <a:spcPct val="200000"/>
              </a:lnSpc>
            </a:pPr>
            <a:endParaRPr lang="en-US" sz="2400" dirty="0">
              <a:solidFill>
                <a:schemeClr val="tx2"/>
              </a:solidFill>
            </a:endParaRPr>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B798-9E5F-7436-12C6-E98A17906BA3}"/>
              </a:ext>
            </a:extLst>
          </p:cNvPr>
          <p:cNvSpPr>
            <a:spLocks noGrp="1"/>
          </p:cNvSpPr>
          <p:nvPr>
            <p:ph type="title"/>
          </p:nvPr>
        </p:nvSpPr>
        <p:spPr>
          <a:xfrm>
            <a:off x="1593852" y="177802"/>
            <a:ext cx="9785349" cy="749850"/>
          </a:xfrm>
        </p:spPr>
        <p:txBody>
          <a:bodyPr>
            <a:normAutofit/>
          </a:bodyPr>
          <a:lstStyle/>
          <a:p>
            <a:pPr algn="ctr"/>
            <a:r>
              <a:rPr lang="en-US" sz="4000" b="1" dirty="0">
                <a:solidFill>
                  <a:srgbClr val="0068D3"/>
                </a:solidFill>
                <a:effectLst/>
                <a:latin typeface="Times New Roman" panose="02020603050405020304" pitchFamily="18" charset="0"/>
                <a:cs typeface="Times New Roman" panose="02020603050405020304" pitchFamily="18" charset="0"/>
              </a:rPr>
              <a:t>Details of the syringe drive system</a:t>
            </a:r>
            <a:endParaRPr lang="en-US" sz="4000" dirty="0"/>
          </a:p>
        </p:txBody>
      </p:sp>
      <p:pic>
        <p:nvPicPr>
          <p:cNvPr id="4" name="Picture 3">
            <a:extLst>
              <a:ext uri="{FF2B5EF4-FFF2-40B4-BE49-F238E27FC236}">
                <a16:creationId xmlns:a16="http://schemas.microsoft.com/office/drawing/2014/main" id="{7B39B529-FF39-9CAC-C70F-4C86E706D223}"/>
              </a:ext>
            </a:extLst>
          </p:cNvPr>
          <p:cNvPicPr>
            <a:picLocks noChangeAspect="1"/>
          </p:cNvPicPr>
          <p:nvPr/>
        </p:nvPicPr>
        <p:blipFill>
          <a:blip r:embed="rId2"/>
          <a:stretch>
            <a:fillRect/>
          </a:stretch>
        </p:blipFill>
        <p:spPr>
          <a:xfrm>
            <a:off x="1988233" y="1684606"/>
            <a:ext cx="8215533" cy="3488788"/>
          </a:xfrm>
          <a:prstGeom prst="rect">
            <a:avLst/>
          </a:prstGeom>
        </p:spPr>
      </p:pic>
    </p:spTree>
    <p:extLst>
      <p:ext uri="{BB962C8B-B14F-4D97-AF65-F5344CB8AC3E}">
        <p14:creationId xmlns:p14="http://schemas.microsoft.com/office/powerpoint/2010/main" val="146202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E10-4C7A-C2A9-349B-366A2388BC02}"/>
              </a:ext>
            </a:extLst>
          </p:cNvPr>
          <p:cNvSpPr>
            <a:spLocks noGrp="1"/>
          </p:cNvSpPr>
          <p:nvPr>
            <p:ph type="title"/>
          </p:nvPr>
        </p:nvSpPr>
        <p:spPr>
          <a:xfrm>
            <a:off x="1658025" y="425060"/>
            <a:ext cx="9785349" cy="609600"/>
          </a:xfrm>
        </p:spPr>
        <p:txBody>
          <a:bodyPr>
            <a:noAutofit/>
          </a:bodyPr>
          <a:lstStyle/>
          <a:p>
            <a:pPr algn="ctr"/>
            <a:r>
              <a:rPr lang="en-US" sz="4000" b="1" dirty="0">
                <a:solidFill>
                  <a:srgbClr val="0068D3"/>
                </a:solidFill>
                <a:latin typeface="Times New Roman" panose="02020603050405020304" pitchFamily="18" charset="0"/>
                <a:cs typeface="Times New Roman" panose="02020603050405020304" pitchFamily="18" charset="0"/>
              </a:rPr>
              <a:t>Applications of syringe pump </a:t>
            </a:r>
          </a:p>
        </p:txBody>
      </p:sp>
      <p:sp>
        <p:nvSpPr>
          <p:cNvPr id="3" name="Content Placeholder 2">
            <a:extLst>
              <a:ext uri="{FF2B5EF4-FFF2-40B4-BE49-F238E27FC236}">
                <a16:creationId xmlns:a16="http://schemas.microsoft.com/office/drawing/2014/main" id="{C92077E5-0D27-97D5-9B7E-3F0A331D61C2}"/>
              </a:ext>
            </a:extLst>
          </p:cNvPr>
          <p:cNvSpPr>
            <a:spLocks noGrp="1"/>
          </p:cNvSpPr>
          <p:nvPr>
            <p:ph idx="1"/>
          </p:nvPr>
        </p:nvSpPr>
        <p:spPr>
          <a:xfrm>
            <a:off x="1244182" y="1330082"/>
            <a:ext cx="10628950" cy="6265691"/>
          </a:xfrm>
        </p:spPr>
        <p:txBody>
          <a:bodyPr>
            <a:normAutofit/>
          </a:bodyPr>
          <a:lstStyle/>
          <a:p>
            <a:pPr algn="just">
              <a:buFont typeface="Wingdings" panose="05000000000000000000" pitchFamily="2" charset="2"/>
              <a:buChar char="Ø"/>
            </a:pPr>
            <a:r>
              <a:rPr lang="en-US" sz="3000" b="0" i="0" dirty="0">
                <a:solidFill>
                  <a:schemeClr val="tx2"/>
                </a:solidFill>
                <a:effectLst/>
                <a:latin typeface="Times New Roman" panose="02020603050405020304" pitchFamily="18" charset="0"/>
                <a:cs typeface="Times New Roman" panose="02020603050405020304" pitchFamily="18" charset="0"/>
              </a:rPr>
              <a:t> The syringe pump finds applications where there is a requirement of precise dosing of medicine at the rate programmed by the operator. </a:t>
            </a:r>
          </a:p>
          <a:p>
            <a:pPr algn="just">
              <a:buFont typeface="Wingdings" panose="05000000000000000000" pitchFamily="2" charset="2"/>
              <a:buChar char="Ø"/>
            </a:pPr>
            <a:r>
              <a:rPr lang="en-US" sz="3000" dirty="0">
                <a:solidFill>
                  <a:schemeClr val="tx2"/>
                </a:solidFill>
                <a:latin typeface="Times New Roman" panose="02020603050405020304" pitchFamily="18" charset="0"/>
                <a:cs typeface="Times New Roman" panose="02020603050405020304" pitchFamily="18" charset="0"/>
              </a:rPr>
              <a:t> </a:t>
            </a:r>
            <a:r>
              <a:rPr lang="en-US" sz="3000" b="0" i="0" dirty="0">
                <a:solidFill>
                  <a:schemeClr val="tx2"/>
                </a:solidFill>
                <a:effectLst/>
                <a:latin typeface="Times New Roman" panose="02020603050405020304" pitchFamily="18" charset="0"/>
                <a:cs typeface="Times New Roman" panose="02020603050405020304" pitchFamily="18" charset="0"/>
              </a:rPr>
              <a:t>Since syringe pump can operate at low flow settings and flow resolution, they are especially suitable for neonatal, infant, and critical care applications in which small volumes of concentrated drugs are to be delivered over an extended period. Syringe pumps find applications in intensive care unit, radiology department, emergencies, and operating theatres.</a:t>
            </a:r>
            <a:endParaRPr lang="en-US" sz="3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432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E10-4C7A-C2A9-349B-366A2388BC02}"/>
              </a:ext>
            </a:extLst>
          </p:cNvPr>
          <p:cNvSpPr>
            <a:spLocks noGrp="1"/>
          </p:cNvSpPr>
          <p:nvPr>
            <p:ph type="title"/>
          </p:nvPr>
        </p:nvSpPr>
        <p:spPr>
          <a:xfrm>
            <a:off x="1658025" y="270315"/>
            <a:ext cx="9785349" cy="609600"/>
          </a:xfrm>
        </p:spPr>
        <p:txBody>
          <a:bodyPr>
            <a:noAutofit/>
          </a:bodyPr>
          <a:lstStyle/>
          <a:p>
            <a:pPr algn="ctr"/>
            <a:r>
              <a:rPr lang="en-US" sz="4000" b="1" dirty="0">
                <a:solidFill>
                  <a:srgbClr val="0068D3"/>
                </a:solidFill>
                <a:latin typeface="Times New Roman" panose="02020603050405020304" pitchFamily="18" charset="0"/>
                <a:cs typeface="Times New Roman" panose="02020603050405020304" pitchFamily="18" charset="0"/>
              </a:rPr>
              <a:t>Infusion Pump, Volumetric</a:t>
            </a:r>
          </a:p>
        </p:txBody>
      </p:sp>
      <p:sp>
        <p:nvSpPr>
          <p:cNvPr id="3" name="Content Placeholder 2">
            <a:extLst>
              <a:ext uri="{FF2B5EF4-FFF2-40B4-BE49-F238E27FC236}">
                <a16:creationId xmlns:a16="http://schemas.microsoft.com/office/drawing/2014/main" id="{C92077E5-0D27-97D5-9B7E-3F0A331D61C2}"/>
              </a:ext>
            </a:extLst>
          </p:cNvPr>
          <p:cNvSpPr>
            <a:spLocks noGrp="1"/>
          </p:cNvSpPr>
          <p:nvPr>
            <p:ph idx="1"/>
          </p:nvPr>
        </p:nvSpPr>
        <p:spPr>
          <a:xfrm>
            <a:off x="1244182" y="1034660"/>
            <a:ext cx="6872876" cy="6164538"/>
          </a:xfrm>
        </p:spPr>
        <p:txBody>
          <a:bodyPr>
            <a:normAutofit/>
          </a:bodyPr>
          <a:lstStyle/>
          <a:p>
            <a:pPr algn="just">
              <a:buFont typeface="Wingdings" panose="05000000000000000000" pitchFamily="2" charset="2"/>
              <a:buChar char="Ø"/>
            </a:pPr>
            <a:r>
              <a:rPr lang="en-US" sz="3000" dirty="0">
                <a:solidFill>
                  <a:schemeClr val="tx2"/>
                </a:solidFill>
                <a:latin typeface="Times New Roman" panose="02020603050405020304" pitchFamily="18" charset="0"/>
                <a:cs typeface="Times New Roman" panose="02020603050405020304" pitchFamily="18" charset="0"/>
              </a:rPr>
              <a:t> Volumetric infusion pumps are designed for applications that require delivery of larger volumes of fluid at medium to high flow rates. </a:t>
            </a:r>
          </a:p>
          <a:p>
            <a:pPr algn="just">
              <a:buFont typeface="Wingdings" panose="05000000000000000000" pitchFamily="2" charset="2"/>
              <a:buChar char="Ø"/>
            </a:pPr>
            <a:r>
              <a:rPr lang="en-US" sz="3000" dirty="0">
                <a:solidFill>
                  <a:schemeClr val="tx2"/>
                </a:solidFill>
                <a:latin typeface="Times New Roman" panose="02020603050405020304" pitchFamily="18" charset="0"/>
                <a:cs typeface="Times New Roman" panose="02020603050405020304" pitchFamily="18" charset="0"/>
              </a:rPr>
              <a:t>They are used to accurately administer intravascular drugs, fluids, whole blood, and blood products. They can administer up to 2000ml of fluid, normally from a bag or bottle, at flow rates of 0.1–2000ml/h. </a:t>
            </a:r>
          </a:p>
          <a:p>
            <a:pPr algn="just">
              <a:buFont typeface="Wingdings" panose="05000000000000000000" pitchFamily="2" charset="2"/>
              <a:buChar char="Ø"/>
            </a:pPr>
            <a:r>
              <a:rPr lang="en-US" sz="3000" dirty="0">
                <a:solidFill>
                  <a:schemeClr val="tx2"/>
                </a:solidFill>
                <a:latin typeface="Times New Roman" panose="02020603050405020304" pitchFamily="18" charset="0"/>
                <a:cs typeface="Times New Roman" panose="02020603050405020304" pitchFamily="18" charset="0"/>
              </a:rPr>
              <a:t>The infusion of fluids uses a variety of designs providing the ability to feed, hydrate, medicate, or replace blood loss.</a:t>
            </a:r>
          </a:p>
        </p:txBody>
      </p:sp>
      <p:pic>
        <p:nvPicPr>
          <p:cNvPr id="5" name="Picture 4">
            <a:extLst>
              <a:ext uri="{FF2B5EF4-FFF2-40B4-BE49-F238E27FC236}">
                <a16:creationId xmlns:a16="http://schemas.microsoft.com/office/drawing/2014/main" id="{129129D9-C7B3-31E7-A532-70CD28EDC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736" y="1220863"/>
            <a:ext cx="3559126" cy="5366822"/>
          </a:xfrm>
          <a:prstGeom prst="rect">
            <a:avLst/>
          </a:prstGeom>
        </p:spPr>
      </p:pic>
    </p:spTree>
    <p:extLst>
      <p:ext uri="{BB962C8B-B14F-4D97-AF65-F5344CB8AC3E}">
        <p14:creationId xmlns:p14="http://schemas.microsoft.com/office/powerpoint/2010/main" val="2286379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E10-4C7A-C2A9-349B-366A2388BC02}"/>
              </a:ext>
            </a:extLst>
          </p:cNvPr>
          <p:cNvSpPr>
            <a:spLocks noGrp="1"/>
          </p:cNvSpPr>
          <p:nvPr>
            <p:ph type="title"/>
          </p:nvPr>
        </p:nvSpPr>
        <p:spPr>
          <a:xfrm>
            <a:off x="1637847" y="101503"/>
            <a:ext cx="9785349" cy="609600"/>
          </a:xfrm>
        </p:spPr>
        <p:txBody>
          <a:bodyPr>
            <a:noAutofit/>
          </a:bodyPr>
          <a:lstStyle/>
          <a:p>
            <a:pPr algn="ctr"/>
            <a:r>
              <a:rPr lang="en-US" sz="4000" b="1" dirty="0">
                <a:solidFill>
                  <a:srgbClr val="0068D3"/>
                </a:solidFill>
                <a:latin typeface="Times New Roman" panose="02020603050405020304" pitchFamily="18" charset="0"/>
                <a:cs typeface="Times New Roman" panose="02020603050405020304" pitchFamily="18" charset="0"/>
              </a:rPr>
              <a:t>Infusion Pump, Volumetric</a:t>
            </a:r>
          </a:p>
        </p:txBody>
      </p:sp>
      <p:sp>
        <p:nvSpPr>
          <p:cNvPr id="3" name="Content Placeholder 2">
            <a:extLst>
              <a:ext uri="{FF2B5EF4-FFF2-40B4-BE49-F238E27FC236}">
                <a16:creationId xmlns:a16="http://schemas.microsoft.com/office/drawing/2014/main" id="{C92077E5-0D27-97D5-9B7E-3F0A331D61C2}"/>
              </a:ext>
            </a:extLst>
          </p:cNvPr>
          <p:cNvSpPr>
            <a:spLocks noGrp="1"/>
          </p:cNvSpPr>
          <p:nvPr>
            <p:ph idx="1"/>
          </p:nvPr>
        </p:nvSpPr>
        <p:spPr>
          <a:xfrm>
            <a:off x="1244182" y="928468"/>
            <a:ext cx="10572680" cy="5929532"/>
          </a:xfrm>
        </p:spPr>
        <p:txBody>
          <a:bodyPr>
            <a:normAutofit lnSpcReduction="10000"/>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Any infusion device typically consists of three major components: the fluid reservoir, a catheter system for transferring the fluids into the body, and a device that integrates electronics with a suitable mechanism to generate and regulate fluid flow.</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In these pumps, the drop sensor is attached to the fluid administration set drip chamber. An improvement over drop rate counter pump is the volumetric pump that uses a stepper or DC motor to provide the driving force for the fluid by mechanized displacement of the contents in the volumetric chamber. The system consists of IV bag that is placed higher than the pump and patient.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The pump utilizes a linear peristaltic action or uses a special cassette, known as a piston cassette, to control the infusion fluid. A set of rollers pinch the flexible tubing to push the fluid towards the patient. Peristaltic action is a continuous rippling wave motion that can be linear or rotary.</a:t>
            </a:r>
          </a:p>
        </p:txBody>
      </p:sp>
    </p:spTree>
    <p:extLst>
      <p:ext uri="{BB962C8B-B14F-4D97-AF65-F5344CB8AC3E}">
        <p14:creationId xmlns:p14="http://schemas.microsoft.com/office/powerpoint/2010/main" val="211861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9">
            <a:extLst>
              <a:ext uri="{FF2B5EF4-FFF2-40B4-BE49-F238E27FC236}">
                <a16:creationId xmlns:a16="http://schemas.microsoft.com/office/drawing/2014/main" id="{B85BDF87-BBC3-E644-73C1-A66FB910AE0C}"/>
              </a:ext>
            </a:extLst>
          </p:cNvPr>
          <p:cNvPicPr>
            <a:picLocks noChangeAspect="1"/>
          </p:cNvPicPr>
          <p:nvPr/>
        </p:nvPicPr>
        <p:blipFill>
          <a:blip r:embed="rId4"/>
          <a:stretch>
            <a:fillRect/>
          </a:stretch>
        </p:blipFill>
        <p:spPr>
          <a:xfrm>
            <a:off x="6897518" y="1589650"/>
            <a:ext cx="4447667" cy="3601618"/>
          </a:xfrm>
          <a:prstGeom prst="rect">
            <a:avLst/>
          </a:prstGeom>
        </p:spPr>
      </p:pic>
      <p:pic>
        <p:nvPicPr>
          <p:cNvPr id="3" name="peristalticpump637e767fed2046b9af8ed34926d976d1">
            <a:hlinkClick r:id="" action="ppaction://media"/>
            <a:extLst>
              <a:ext uri="{FF2B5EF4-FFF2-40B4-BE49-F238E27FC236}">
                <a16:creationId xmlns:a16="http://schemas.microsoft.com/office/drawing/2014/main" id="{1F5F9CE9-C852-3B9F-C229-BFE0B0F86CB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59988" y="1589650"/>
            <a:ext cx="4853354" cy="3601618"/>
          </a:xfrm>
          <a:prstGeom prst="rect">
            <a:avLst/>
          </a:prstGeom>
        </p:spPr>
      </p:pic>
    </p:spTree>
    <p:extLst>
      <p:ext uri="{BB962C8B-B14F-4D97-AF65-F5344CB8AC3E}">
        <p14:creationId xmlns:p14="http://schemas.microsoft.com/office/powerpoint/2010/main" val="97498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9F57-163A-8A2E-541B-2C8D2619141B}"/>
              </a:ext>
            </a:extLst>
          </p:cNvPr>
          <p:cNvSpPr>
            <a:spLocks noGrp="1"/>
          </p:cNvSpPr>
          <p:nvPr>
            <p:ph type="title"/>
          </p:nvPr>
        </p:nvSpPr>
        <p:spPr>
          <a:xfrm>
            <a:off x="1553986" y="211015"/>
            <a:ext cx="9785349" cy="1249947"/>
          </a:xfrm>
        </p:spPr>
        <p:txBody>
          <a:bodyPr>
            <a:no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Block diagram of a volumetric infusion pump</a:t>
            </a:r>
          </a:p>
        </p:txBody>
      </p:sp>
      <p:pic>
        <p:nvPicPr>
          <p:cNvPr id="8" name="Picture 7">
            <a:extLst>
              <a:ext uri="{FF2B5EF4-FFF2-40B4-BE49-F238E27FC236}">
                <a16:creationId xmlns:a16="http://schemas.microsoft.com/office/drawing/2014/main" id="{9EFD3DA0-8920-17AC-DCE0-2FA0DDB16016}"/>
              </a:ext>
            </a:extLst>
          </p:cNvPr>
          <p:cNvPicPr>
            <a:picLocks noChangeAspect="1"/>
          </p:cNvPicPr>
          <p:nvPr/>
        </p:nvPicPr>
        <p:blipFill>
          <a:blip r:embed="rId2"/>
          <a:stretch>
            <a:fillRect/>
          </a:stretch>
        </p:blipFill>
        <p:spPr>
          <a:xfrm>
            <a:off x="1371106" y="1645920"/>
            <a:ext cx="9785349" cy="4853354"/>
          </a:xfrm>
          <a:prstGeom prst="rect">
            <a:avLst/>
          </a:prstGeom>
        </p:spPr>
      </p:pic>
    </p:spTree>
    <p:extLst>
      <p:ext uri="{BB962C8B-B14F-4D97-AF65-F5344CB8AC3E}">
        <p14:creationId xmlns:p14="http://schemas.microsoft.com/office/powerpoint/2010/main" val="12359940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9F57-163A-8A2E-541B-2C8D2619141B}"/>
              </a:ext>
            </a:extLst>
          </p:cNvPr>
          <p:cNvSpPr>
            <a:spLocks noGrp="1"/>
          </p:cNvSpPr>
          <p:nvPr>
            <p:ph type="title"/>
          </p:nvPr>
        </p:nvSpPr>
        <p:spPr>
          <a:xfrm>
            <a:off x="1553988" y="429530"/>
            <a:ext cx="9785349" cy="699475"/>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Applications of volumetric  pump </a:t>
            </a:r>
          </a:p>
        </p:txBody>
      </p:sp>
      <p:sp>
        <p:nvSpPr>
          <p:cNvPr id="7" name="Content Placeholder 6">
            <a:extLst>
              <a:ext uri="{FF2B5EF4-FFF2-40B4-BE49-F238E27FC236}">
                <a16:creationId xmlns:a16="http://schemas.microsoft.com/office/drawing/2014/main" id="{434CC546-2B8F-0E86-AA8B-A3E9313066BC}"/>
              </a:ext>
            </a:extLst>
          </p:cNvPr>
          <p:cNvSpPr>
            <a:spLocks noGrp="1"/>
          </p:cNvSpPr>
          <p:nvPr>
            <p:ph idx="1"/>
          </p:nvPr>
        </p:nvSpPr>
        <p:spPr>
          <a:xfrm>
            <a:off x="1237957" y="1561514"/>
            <a:ext cx="10556478" cy="5296486"/>
          </a:xfrm>
        </p:spPr>
        <p:txBody>
          <a:bodyPr>
            <a:noAutofit/>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 Volumetric pumps are mostly indicated for the infusion of general fluids, medications, parenteral nutrition, blood transfusion, and drug therapy. </a:t>
            </a:r>
            <a:endParaRPr lang="ar-IQ"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They are used in hospital and clinical environments, other than domestic purposes. They are specially used in intensive care unit (ICU), emergencies, and operating theatres and are indicated for use, both on adults and </a:t>
            </a:r>
            <a:r>
              <a:rPr lang="en-US" b="0" i="0" dirty="0" err="1">
                <a:solidFill>
                  <a:schemeClr val="tx2"/>
                </a:solidFill>
                <a:effectLst/>
                <a:latin typeface="Times New Roman" panose="02020603050405020304" pitchFamily="18" charset="0"/>
                <a:cs typeface="Times New Roman" panose="02020603050405020304" pitchFamily="18" charset="0"/>
              </a:rPr>
              <a:t>paediatrics</a:t>
            </a:r>
            <a:r>
              <a:rPr lang="en-US" dirty="0">
                <a:solidFill>
                  <a:schemeClr val="tx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66875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9F57-163A-8A2E-541B-2C8D2619141B}"/>
              </a:ext>
            </a:extLst>
          </p:cNvPr>
          <p:cNvSpPr>
            <a:spLocks noGrp="1"/>
          </p:cNvSpPr>
          <p:nvPr>
            <p:ph type="title"/>
          </p:nvPr>
        </p:nvSpPr>
        <p:spPr>
          <a:xfrm>
            <a:off x="1553988" y="429530"/>
            <a:ext cx="9785349" cy="1033510"/>
          </a:xfrm>
        </p:spPr>
        <p:txBody>
          <a:bodyPr>
            <a:normAutofit fontScale="90000"/>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What are the major problems of infusion pumps &amp;syringe pumps?</a:t>
            </a:r>
          </a:p>
        </p:txBody>
      </p:sp>
      <p:sp>
        <p:nvSpPr>
          <p:cNvPr id="7" name="Content Placeholder 6">
            <a:extLst>
              <a:ext uri="{FF2B5EF4-FFF2-40B4-BE49-F238E27FC236}">
                <a16:creationId xmlns:a16="http://schemas.microsoft.com/office/drawing/2014/main" id="{434CC546-2B8F-0E86-AA8B-A3E9313066BC}"/>
              </a:ext>
            </a:extLst>
          </p:cNvPr>
          <p:cNvSpPr>
            <a:spLocks noGrp="1"/>
          </p:cNvSpPr>
          <p:nvPr>
            <p:ph idx="1"/>
          </p:nvPr>
        </p:nvSpPr>
        <p:spPr>
          <a:xfrm>
            <a:off x="1237957" y="1561514"/>
            <a:ext cx="10556478" cy="5296486"/>
          </a:xfrm>
        </p:spPr>
        <p:txBody>
          <a:bodyPr>
            <a:noAutofit/>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Software problems</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Alarm errors</a:t>
            </a: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Broken components</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Battery failures</a:t>
            </a: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17316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BCE21A-6D0C-2E6D-9822-D1F14AADC70D}"/>
              </a:ext>
            </a:extLst>
          </p:cNvPr>
          <p:cNvSpPr>
            <a:spLocks noGrp="1"/>
          </p:cNvSpPr>
          <p:nvPr>
            <p:ph idx="1"/>
          </p:nvPr>
        </p:nvSpPr>
        <p:spPr>
          <a:xfrm>
            <a:off x="1593852" y="304800"/>
            <a:ext cx="9785349" cy="5867400"/>
          </a:xfrm>
        </p:spPr>
        <p:txBody>
          <a:bodyPr>
            <a:normAutofit/>
          </a:bodyPr>
          <a:lstStyle/>
          <a:p>
            <a:pPr marL="0" indent="0" algn="ctr">
              <a:buNone/>
            </a:pPr>
            <a:endParaRPr lang="en-US" sz="8000" b="1" dirty="0">
              <a:solidFill>
                <a:srgbClr val="0070C0"/>
              </a:solidFill>
              <a:latin typeface="Times New Roman" panose="02020603050405020304" pitchFamily="18" charset="0"/>
              <a:cs typeface="Times New Roman" panose="02020603050405020304" pitchFamily="18" charset="0"/>
            </a:endParaRPr>
          </a:p>
          <a:p>
            <a:pPr marL="0" indent="0" algn="ctr">
              <a:buNone/>
            </a:pPr>
            <a:r>
              <a:rPr lang="en-US" sz="8000" b="1" dirty="0">
                <a:solidFill>
                  <a:srgbClr val="0070C0"/>
                </a:solidFill>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276413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D22F-19C1-91DD-CB24-3065E2D2CFCE}"/>
              </a:ext>
            </a:extLst>
          </p:cNvPr>
          <p:cNvSpPr>
            <a:spLocks noGrp="1"/>
          </p:cNvSpPr>
          <p:nvPr>
            <p:ph type="title"/>
          </p:nvPr>
        </p:nvSpPr>
        <p:spPr>
          <a:xfrm>
            <a:off x="1537581" y="627967"/>
            <a:ext cx="9785349" cy="1239837"/>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Infusion Pump</a:t>
            </a:r>
            <a:br>
              <a:rPr lang="en-US" sz="4000" b="1" dirty="0">
                <a:solidFill>
                  <a:srgbClr val="0070C0"/>
                </a:solidFill>
                <a:latin typeface="Times New Roman" panose="02020603050405020304" pitchFamily="18" charset="0"/>
                <a:cs typeface="Times New Roman" panose="02020603050405020304" pitchFamily="18" charset="0"/>
              </a:rPr>
            </a:b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صورة 2">
            <a:extLst>
              <a:ext uri="{FF2B5EF4-FFF2-40B4-BE49-F238E27FC236}">
                <a16:creationId xmlns:a16="http://schemas.microsoft.com/office/drawing/2014/main" id="{95247FC5-6AD3-E211-CAD8-6584E897B7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0255" y="1673798"/>
            <a:ext cx="4376245" cy="4556235"/>
          </a:xfrm>
          <a:prstGeom prst="rect">
            <a:avLst/>
          </a:prstGeom>
        </p:spPr>
      </p:pic>
      <p:pic>
        <p:nvPicPr>
          <p:cNvPr id="6" name="Picture 5">
            <a:extLst>
              <a:ext uri="{FF2B5EF4-FFF2-40B4-BE49-F238E27FC236}">
                <a16:creationId xmlns:a16="http://schemas.microsoft.com/office/drawing/2014/main" id="{4861350D-0AA6-5467-586B-81C4C8168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212" y="2184591"/>
            <a:ext cx="3141931" cy="3639699"/>
          </a:xfrm>
          <a:prstGeom prst="rect">
            <a:avLst/>
          </a:prstGeom>
        </p:spPr>
      </p:pic>
    </p:spTree>
    <p:extLst>
      <p:ext uri="{BB962C8B-B14F-4D97-AF65-F5344CB8AC3E}">
        <p14:creationId xmlns:p14="http://schemas.microsoft.com/office/powerpoint/2010/main" val="415382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93FD1-F76F-03F5-D5BF-B3A1CDB41CB3}"/>
              </a:ext>
            </a:extLst>
          </p:cNvPr>
          <p:cNvSpPr>
            <a:spLocks noGrp="1"/>
          </p:cNvSpPr>
          <p:nvPr>
            <p:ph idx="1"/>
          </p:nvPr>
        </p:nvSpPr>
        <p:spPr>
          <a:xfrm>
            <a:off x="1274162" y="1431750"/>
            <a:ext cx="10472361" cy="5282418"/>
          </a:xfrm>
        </p:spPr>
        <p:txBody>
          <a:bodyPr>
            <a:normAutofit/>
          </a:bodyPr>
          <a:lstStyle/>
          <a:p>
            <a:pPr algn="just">
              <a:buFont typeface="Wingdings" panose="05000000000000000000" pitchFamily="2" charset="2"/>
              <a:buChar char="Ø"/>
            </a:pPr>
            <a:r>
              <a:rPr lang="en-US" b="0" dirty="0">
                <a:solidFill>
                  <a:schemeClr val="tx2"/>
                </a:solidFill>
                <a:effectLst/>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It is estimated that 80% of hospitalized patients receive intravenous (IV) therapy and infusion devices are used extensively in clinical settings and patients’ homes as an essential tool for providing perioperative care, critical care and pain management. The infusion of fluids uses a variety of designs providing the ability to feed, hydrate, medicate or replace blood loss.</a:t>
            </a: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29A9C9A-703D-D8A8-9D05-4362E70177C7}"/>
              </a:ext>
            </a:extLst>
          </p:cNvPr>
          <p:cNvGraphicFramePr>
            <a:graphicFrameLocks noGrp="1"/>
          </p:cNvGraphicFramePr>
          <p:nvPr>
            <p:extLst>
              <p:ext uri="{D42A27DB-BD31-4B8C-83A1-F6EECF244321}">
                <p14:modId xmlns:p14="http://schemas.microsoft.com/office/powerpoint/2010/main" val="517691409"/>
              </p:ext>
            </p:extLst>
          </p:nvPr>
        </p:nvGraphicFramePr>
        <p:xfrm>
          <a:off x="2365115" y="329781"/>
          <a:ext cx="8332657" cy="609600"/>
        </p:xfrm>
        <a:graphic>
          <a:graphicData uri="http://schemas.openxmlformats.org/drawingml/2006/table">
            <a:tbl>
              <a:tblPr/>
              <a:tblGrid>
                <a:gridCol w="8332657">
                  <a:extLst>
                    <a:ext uri="{9D8B030D-6E8A-4147-A177-3AD203B41FA5}">
                      <a16:colId xmlns:a16="http://schemas.microsoft.com/office/drawing/2014/main" val="2115241005"/>
                    </a:ext>
                  </a:extLst>
                </a:gridCol>
              </a:tblGrid>
              <a:tr h="0">
                <a:tc>
                  <a:txBody>
                    <a:bodyPr/>
                    <a:lstStyle/>
                    <a:p>
                      <a:pPr algn="ctr" fontAlgn="ctr"/>
                      <a:r>
                        <a:rPr lang="en-US" sz="4000" b="1" dirty="0">
                          <a:solidFill>
                            <a:srgbClr val="0068D3"/>
                          </a:solidFill>
                          <a:effectLst/>
                          <a:latin typeface="Times New Roman" panose="02020603050405020304" pitchFamily="18" charset="0"/>
                          <a:cs typeface="Times New Roman" panose="02020603050405020304" pitchFamily="18" charset="0"/>
                        </a:rPr>
                        <a:t>Introduction</a:t>
                      </a:r>
                    </a:p>
                  </a:txBody>
                  <a:tcPr marL="0" marR="0" marT="0" marB="0" anchor="ctr">
                    <a:lnL>
                      <a:noFill/>
                    </a:lnL>
                    <a:lnR>
                      <a:noFill/>
                    </a:lnR>
                    <a:lnT>
                      <a:noFill/>
                    </a:lnT>
                    <a:lnB>
                      <a:noFill/>
                    </a:lnB>
                    <a:noFill/>
                  </a:tcPr>
                </a:tc>
                <a:extLst>
                  <a:ext uri="{0D108BD9-81ED-4DB2-BD59-A6C34878D82A}">
                    <a16:rowId xmlns:a16="http://schemas.microsoft.com/office/drawing/2014/main" val="3772625490"/>
                  </a:ext>
                </a:extLst>
              </a:tr>
            </a:tbl>
          </a:graphicData>
        </a:graphic>
      </p:graphicFrame>
    </p:spTree>
    <p:extLst>
      <p:ext uri="{BB962C8B-B14F-4D97-AF65-F5344CB8AC3E}">
        <p14:creationId xmlns:p14="http://schemas.microsoft.com/office/powerpoint/2010/main" val="11235330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93FD1-F76F-03F5-D5BF-B3A1CDB41CB3}"/>
              </a:ext>
            </a:extLst>
          </p:cNvPr>
          <p:cNvSpPr>
            <a:spLocks noGrp="1"/>
          </p:cNvSpPr>
          <p:nvPr>
            <p:ph idx="1"/>
          </p:nvPr>
        </p:nvSpPr>
        <p:spPr>
          <a:xfrm>
            <a:off x="1274162" y="1431750"/>
            <a:ext cx="6280189" cy="5282418"/>
          </a:xfrm>
        </p:spPr>
        <p:txBody>
          <a:bodyPr>
            <a:normAutofit/>
          </a:bodyPr>
          <a:lstStyle/>
          <a:p>
            <a:pPr algn="just">
              <a:buFont typeface="Wingdings" panose="05000000000000000000" pitchFamily="2" charset="2"/>
              <a:buChar char="Ø"/>
            </a:pPr>
            <a:r>
              <a:rPr lang="en-US" b="0" dirty="0">
                <a:solidFill>
                  <a:schemeClr val="tx2"/>
                </a:solidFill>
                <a:effectLst/>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An infusion pump is an electronic device used to control the administration of intravenous (IV) fluids to deliver measured amounts in a predetermined and consistent manner. They are extensively used in the clinical settings and patients’ homes to infuse fluids and deliver medication such as insulin or hormones, antibiotics, chemotherapy drugs, nutrients, pain relief, and even for feeding. </a:t>
            </a: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29A9C9A-703D-D8A8-9D05-4362E70177C7}"/>
              </a:ext>
            </a:extLst>
          </p:cNvPr>
          <p:cNvGraphicFramePr>
            <a:graphicFrameLocks noGrp="1"/>
          </p:cNvGraphicFramePr>
          <p:nvPr>
            <p:extLst>
              <p:ext uri="{D42A27DB-BD31-4B8C-83A1-F6EECF244321}">
                <p14:modId xmlns:p14="http://schemas.microsoft.com/office/powerpoint/2010/main" val="1931853642"/>
              </p:ext>
            </p:extLst>
          </p:nvPr>
        </p:nvGraphicFramePr>
        <p:xfrm>
          <a:off x="2365115" y="329781"/>
          <a:ext cx="8332657" cy="609600"/>
        </p:xfrm>
        <a:graphic>
          <a:graphicData uri="http://schemas.openxmlformats.org/drawingml/2006/table">
            <a:tbl>
              <a:tblPr/>
              <a:tblGrid>
                <a:gridCol w="8332657">
                  <a:extLst>
                    <a:ext uri="{9D8B030D-6E8A-4147-A177-3AD203B41FA5}">
                      <a16:colId xmlns:a16="http://schemas.microsoft.com/office/drawing/2014/main" val="2115241005"/>
                    </a:ext>
                  </a:extLst>
                </a:gridCol>
              </a:tblGrid>
              <a:tr h="0">
                <a:tc>
                  <a:txBody>
                    <a:bodyPr/>
                    <a:lstStyle/>
                    <a:p>
                      <a:pPr algn="ctr" fontAlgn="ctr"/>
                      <a:r>
                        <a:rPr lang="en-US" sz="4000" b="1" dirty="0">
                          <a:solidFill>
                            <a:srgbClr val="0068D3"/>
                          </a:solidFill>
                          <a:effectLst/>
                          <a:latin typeface="Times New Roman" panose="02020603050405020304" pitchFamily="18" charset="0"/>
                          <a:cs typeface="Times New Roman" panose="02020603050405020304" pitchFamily="18" charset="0"/>
                        </a:rPr>
                        <a:t>Purpose</a:t>
                      </a:r>
                    </a:p>
                  </a:txBody>
                  <a:tcPr marL="0" marR="0" marT="0" marB="0" anchor="ctr">
                    <a:lnL>
                      <a:noFill/>
                    </a:lnL>
                    <a:lnR>
                      <a:noFill/>
                    </a:lnR>
                    <a:lnT>
                      <a:noFill/>
                    </a:lnT>
                    <a:lnB>
                      <a:noFill/>
                    </a:lnB>
                    <a:noFill/>
                  </a:tcPr>
                </a:tc>
                <a:extLst>
                  <a:ext uri="{0D108BD9-81ED-4DB2-BD59-A6C34878D82A}">
                    <a16:rowId xmlns:a16="http://schemas.microsoft.com/office/drawing/2014/main" val="3772625490"/>
                  </a:ext>
                </a:extLst>
              </a:tr>
            </a:tbl>
          </a:graphicData>
        </a:graphic>
      </p:graphicFrame>
      <p:pic>
        <p:nvPicPr>
          <p:cNvPr id="2" name="صورة 3">
            <a:extLst>
              <a:ext uri="{FF2B5EF4-FFF2-40B4-BE49-F238E27FC236}">
                <a16:creationId xmlns:a16="http://schemas.microsoft.com/office/drawing/2014/main" id="{89BF3FF0-6272-254B-24C0-A4CFF8C8C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411" y="1876824"/>
            <a:ext cx="2950871" cy="4067503"/>
          </a:xfrm>
          <a:prstGeom prst="rect">
            <a:avLst/>
          </a:prstGeom>
        </p:spPr>
      </p:pic>
    </p:spTree>
    <p:extLst>
      <p:ext uri="{BB962C8B-B14F-4D97-AF65-F5344CB8AC3E}">
        <p14:creationId xmlns:p14="http://schemas.microsoft.com/office/powerpoint/2010/main" val="1875819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BC4B-31DE-695A-8678-4E67CADA5D3B}"/>
              </a:ext>
            </a:extLst>
          </p:cNvPr>
          <p:cNvSpPr>
            <a:spLocks noGrp="1"/>
          </p:cNvSpPr>
          <p:nvPr>
            <p:ph type="title"/>
          </p:nvPr>
        </p:nvSpPr>
        <p:spPr>
          <a:xfrm>
            <a:off x="1670050" y="225465"/>
            <a:ext cx="9785349" cy="919479"/>
          </a:xfrm>
        </p:spPr>
        <p:txBody>
          <a:bodyPr>
            <a:no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Types of pumps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84A886-18A8-3034-AC70-13CC076B7F5E}"/>
              </a:ext>
            </a:extLst>
          </p:cNvPr>
          <p:cNvSpPr>
            <a:spLocks noGrp="1"/>
          </p:cNvSpPr>
          <p:nvPr>
            <p:ph idx="1"/>
          </p:nvPr>
        </p:nvSpPr>
        <p:spPr>
          <a:xfrm>
            <a:off x="1245138" y="1355959"/>
            <a:ext cx="10501385" cy="5758757"/>
          </a:xfrm>
        </p:spPr>
        <p:txBody>
          <a:bodyPr>
            <a:no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There are two basic types of powered infusion devices: </a:t>
            </a:r>
            <a:endParaRPr lang="ar-IQ" b="0" i="0" dirty="0">
              <a:solidFill>
                <a:schemeClr val="tx2"/>
              </a:solidFill>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b="0" i="0" dirty="0">
                <a:solidFill>
                  <a:schemeClr val="tx2"/>
                </a:solidFill>
                <a:effectLst/>
                <a:latin typeface="Times New Roman" panose="02020603050405020304" pitchFamily="18" charset="0"/>
                <a:cs typeface="Times New Roman" panose="02020603050405020304" pitchFamily="18" charset="0"/>
              </a:rPr>
              <a:t>The </a:t>
            </a:r>
            <a:r>
              <a:rPr lang="en-US" b="0" i="0" dirty="0">
                <a:solidFill>
                  <a:srgbClr val="FF0000"/>
                </a:solidFill>
                <a:effectLst/>
                <a:latin typeface="Times New Roman" panose="02020603050405020304" pitchFamily="18" charset="0"/>
                <a:cs typeface="Times New Roman" panose="02020603050405020304" pitchFamily="18" charset="0"/>
              </a:rPr>
              <a:t>syringe pump </a:t>
            </a:r>
            <a:r>
              <a:rPr lang="en-US" b="0" i="0" dirty="0">
                <a:solidFill>
                  <a:schemeClr val="tx2"/>
                </a:solidFill>
                <a:effectLst/>
                <a:latin typeface="Times New Roman" panose="02020603050405020304" pitchFamily="18" charset="0"/>
                <a:cs typeface="Times New Roman" panose="02020603050405020304" pitchFamily="18" charset="0"/>
              </a:rPr>
              <a:t>in which a mechanism pushes the syringe plunger down its barrel at a predetermined rate to deliver the fluid into the patients</a:t>
            </a:r>
            <a:r>
              <a:rPr lang="en-US" dirty="0">
                <a:solidFill>
                  <a:schemeClr val="tx2"/>
                </a:solidFill>
                <a:latin typeface="Times New Roman" panose="02020603050405020304" pitchFamily="18" charset="0"/>
                <a:cs typeface="Times New Roman" panose="02020603050405020304" pitchFamily="18" charset="0"/>
              </a:rPr>
              <a:t>.</a:t>
            </a:r>
            <a:endParaRPr lang="ar-IQ" b="0" i="0" dirty="0">
              <a:solidFill>
                <a:schemeClr val="tx2"/>
              </a:solidFill>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T</a:t>
            </a:r>
            <a:r>
              <a:rPr lang="en-US" b="0" i="0" dirty="0">
                <a:solidFill>
                  <a:schemeClr val="tx2"/>
                </a:solidFill>
                <a:effectLst/>
                <a:latin typeface="Times New Roman" panose="02020603050405020304" pitchFamily="18" charset="0"/>
                <a:cs typeface="Times New Roman" panose="02020603050405020304" pitchFamily="18" charset="0"/>
              </a:rPr>
              <a:t>he </a:t>
            </a:r>
            <a:r>
              <a:rPr lang="en-US" b="0" i="0" dirty="0">
                <a:solidFill>
                  <a:srgbClr val="FF0000"/>
                </a:solidFill>
                <a:effectLst/>
                <a:latin typeface="Times New Roman" panose="02020603050405020304" pitchFamily="18" charset="0"/>
                <a:cs typeface="Times New Roman" panose="02020603050405020304" pitchFamily="18" charset="0"/>
              </a:rPr>
              <a:t>peristaltic pump </a:t>
            </a:r>
            <a:r>
              <a:rPr lang="en-US" b="0" i="0" dirty="0">
                <a:solidFill>
                  <a:schemeClr val="tx2"/>
                </a:solidFill>
                <a:effectLst/>
                <a:latin typeface="Times New Roman" panose="02020603050405020304" pitchFamily="18" charset="0"/>
                <a:cs typeface="Times New Roman" panose="02020603050405020304" pitchFamily="18" charset="0"/>
              </a:rPr>
              <a:t>based infusion devices that essentially involves a rhythmic squeezing of the infusion set tubing, thus displacing fluid along the tube from bag or bottle to the patient. </a:t>
            </a:r>
          </a:p>
        </p:txBody>
      </p:sp>
    </p:spTree>
    <p:extLst>
      <p:ext uri="{BB962C8B-B14F-4D97-AF65-F5344CB8AC3E}">
        <p14:creationId xmlns:p14="http://schemas.microsoft.com/office/powerpoint/2010/main" val="1327935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AC5D-DA92-9C7F-E1D4-55076B24DAC4}"/>
              </a:ext>
            </a:extLst>
          </p:cNvPr>
          <p:cNvSpPr>
            <a:spLocks noGrp="1"/>
          </p:cNvSpPr>
          <p:nvPr>
            <p:ph type="title"/>
          </p:nvPr>
        </p:nvSpPr>
        <p:spPr>
          <a:xfrm>
            <a:off x="1514621" y="0"/>
            <a:ext cx="9785349" cy="961682"/>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Infusion Pump, Syringe</a:t>
            </a:r>
          </a:p>
        </p:txBody>
      </p:sp>
      <p:sp>
        <p:nvSpPr>
          <p:cNvPr id="12" name="TextBox 11">
            <a:extLst>
              <a:ext uri="{FF2B5EF4-FFF2-40B4-BE49-F238E27FC236}">
                <a16:creationId xmlns:a16="http://schemas.microsoft.com/office/drawing/2014/main" id="{9584A199-FD29-5C3C-665E-41B1DACB0DEF}"/>
              </a:ext>
            </a:extLst>
          </p:cNvPr>
          <p:cNvSpPr txBox="1"/>
          <p:nvPr/>
        </p:nvSpPr>
        <p:spPr>
          <a:xfrm>
            <a:off x="1195754" y="1139485"/>
            <a:ext cx="6288258" cy="5262979"/>
          </a:xfrm>
          <a:prstGeom prst="rect">
            <a:avLst/>
          </a:prstGeom>
          <a:noFill/>
        </p:spPr>
        <p:txBody>
          <a:bodyPr wrap="square">
            <a:spAutoFit/>
          </a:bodyPr>
          <a:lstStyle/>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Syringe pumps are highly accurate, low volume devices, particularly suitable for infusing at low flow rates. </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They are mostly designed to be programmed at a typical infusion rate of 0.1–99.9 ml/h.</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In construction, a syringe infusion pump is very simple. The rate of advance of the syringe plunger is controlled via program parameters that are entered via a keypad and displayed on the LCD.</a:t>
            </a:r>
          </a:p>
        </p:txBody>
      </p:sp>
      <p:pic>
        <p:nvPicPr>
          <p:cNvPr id="4" name="Picture 3">
            <a:extLst>
              <a:ext uri="{FF2B5EF4-FFF2-40B4-BE49-F238E27FC236}">
                <a16:creationId xmlns:a16="http://schemas.microsoft.com/office/drawing/2014/main" id="{64AE30E6-8EE9-41E1-8663-EF8A2B7C1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013" y="1636202"/>
            <a:ext cx="4249616" cy="4269545"/>
          </a:xfrm>
          <a:prstGeom prst="rect">
            <a:avLst/>
          </a:prstGeom>
        </p:spPr>
      </p:pic>
    </p:spTree>
    <p:extLst>
      <p:ext uri="{BB962C8B-B14F-4D97-AF65-F5344CB8AC3E}">
        <p14:creationId xmlns:p14="http://schemas.microsoft.com/office/powerpoint/2010/main" val="3260567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070C-BFA2-87B5-04B9-5593EEE84E38}"/>
              </a:ext>
            </a:extLst>
          </p:cNvPr>
          <p:cNvSpPr>
            <a:spLocks noGrp="1"/>
          </p:cNvSpPr>
          <p:nvPr>
            <p:ph type="title"/>
          </p:nvPr>
        </p:nvSpPr>
        <p:spPr>
          <a:xfrm>
            <a:off x="1593852" y="177801"/>
            <a:ext cx="9785349" cy="835073"/>
          </a:xfrm>
        </p:spPr>
        <p:txBody>
          <a:bodyPr>
            <a:normAutofit/>
          </a:bodyPr>
          <a:lstStyle/>
          <a:p>
            <a:pPr algn="ctr" fontAlgn="ctr"/>
            <a:r>
              <a:rPr lang="en-US" sz="4000" b="1" dirty="0">
                <a:solidFill>
                  <a:srgbClr val="0068D3"/>
                </a:solidFill>
                <a:effectLst/>
                <a:latin typeface="Times New Roman" panose="02020603050405020304" pitchFamily="18" charset="0"/>
                <a:cs typeface="Times New Roman" panose="02020603050405020304" pitchFamily="18" charset="0"/>
              </a:rPr>
              <a:t>Block diagram of a syringe pump</a:t>
            </a:r>
          </a:p>
        </p:txBody>
      </p:sp>
      <p:pic>
        <p:nvPicPr>
          <p:cNvPr id="7" name="Picture 6">
            <a:extLst>
              <a:ext uri="{FF2B5EF4-FFF2-40B4-BE49-F238E27FC236}">
                <a16:creationId xmlns:a16="http://schemas.microsoft.com/office/drawing/2014/main" id="{CEDAFA8C-9F3A-0821-7023-57A89405A451}"/>
              </a:ext>
            </a:extLst>
          </p:cNvPr>
          <p:cNvPicPr>
            <a:picLocks noChangeAspect="1"/>
          </p:cNvPicPr>
          <p:nvPr/>
        </p:nvPicPr>
        <p:blipFill>
          <a:blip r:embed="rId2"/>
          <a:stretch>
            <a:fillRect/>
          </a:stretch>
        </p:blipFill>
        <p:spPr>
          <a:xfrm>
            <a:off x="2195512" y="1360683"/>
            <a:ext cx="7800975" cy="4924425"/>
          </a:xfrm>
          <a:prstGeom prst="rect">
            <a:avLst/>
          </a:prstGeom>
        </p:spPr>
      </p:pic>
    </p:spTree>
    <p:extLst>
      <p:ext uri="{BB962C8B-B14F-4D97-AF65-F5344CB8AC3E}">
        <p14:creationId xmlns:p14="http://schemas.microsoft.com/office/powerpoint/2010/main" val="109326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02D37-D41D-9175-87CE-6574F5CD9D1F}"/>
              </a:ext>
            </a:extLst>
          </p:cNvPr>
          <p:cNvSpPr>
            <a:spLocks noGrp="1"/>
          </p:cNvSpPr>
          <p:nvPr>
            <p:ph type="title"/>
          </p:nvPr>
        </p:nvSpPr>
        <p:spPr>
          <a:xfrm>
            <a:off x="1593852" y="177802"/>
            <a:ext cx="9785349" cy="891344"/>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Details of the syringe drive system</a:t>
            </a:r>
          </a:p>
        </p:txBody>
      </p:sp>
      <p:sp>
        <p:nvSpPr>
          <p:cNvPr id="3" name="Content Placeholder 2">
            <a:extLst>
              <a:ext uri="{FF2B5EF4-FFF2-40B4-BE49-F238E27FC236}">
                <a16:creationId xmlns:a16="http://schemas.microsoft.com/office/drawing/2014/main" id="{E1F2F47A-64A8-123D-28C6-857510EED07B}"/>
              </a:ext>
            </a:extLst>
          </p:cNvPr>
          <p:cNvSpPr>
            <a:spLocks noGrp="1"/>
          </p:cNvSpPr>
          <p:nvPr>
            <p:ph idx="1"/>
          </p:nvPr>
        </p:nvSpPr>
        <p:spPr>
          <a:xfrm>
            <a:off x="1252025" y="1181686"/>
            <a:ext cx="10663309" cy="5676314"/>
          </a:xfrm>
        </p:spPr>
        <p:txBody>
          <a:bodyPr>
            <a:noAutofit/>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Syringe position is captured by three sensors.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The barrel sensor is made of two switches, both of which must be closed to detect the barrel presence. The progress of the infusion is monitored by a number of sensors. There are three separate sensors to monitor the advancement of the plunger.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The primary encoder measures the movement of the rotor of the DC motor that drives the lead screw. The second encoder monitors the rotation of the lead screw. The third encoder monitors the plunger drive potentiometer that determines if the plunger drive mechanism is advancing properly.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The occlusion pressure is determined indirectly by measuring the pressure applied to the plunger by measuring the reaction force on the lead screw using a strain gauge force measuring system.</a:t>
            </a:r>
          </a:p>
        </p:txBody>
      </p:sp>
    </p:spTree>
    <p:extLst>
      <p:ext uri="{BB962C8B-B14F-4D97-AF65-F5344CB8AC3E}">
        <p14:creationId xmlns:p14="http://schemas.microsoft.com/office/powerpoint/2010/main" val="29219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CEDE-2CAB-CCCD-AD88-FEAC56B60EF6}"/>
              </a:ext>
            </a:extLst>
          </p:cNvPr>
          <p:cNvSpPr>
            <a:spLocks noGrp="1"/>
          </p:cNvSpPr>
          <p:nvPr>
            <p:ph type="title"/>
          </p:nvPr>
        </p:nvSpPr>
        <p:spPr>
          <a:xfrm>
            <a:off x="1593852" y="177802"/>
            <a:ext cx="9785349" cy="891344"/>
          </a:xfrm>
        </p:spPr>
        <p:txBody>
          <a:bodyPr>
            <a:normAutofit fontScale="90000"/>
          </a:bodyPr>
          <a:lstStyle/>
          <a:p>
            <a:pPr algn="ctr"/>
            <a:r>
              <a:rPr lang="en-US" sz="4000" b="1" dirty="0">
                <a:solidFill>
                  <a:srgbClr val="0068D3"/>
                </a:solidFill>
                <a:effectLst/>
                <a:latin typeface="Times New Roman" panose="02020603050405020304" pitchFamily="18" charset="0"/>
                <a:cs typeface="Times New Roman" panose="02020603050405020304" pitchFamily="18" charset="0"/>
              </a:rPr>
              <a:t>Power</a:t>
            </a: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r>
              <a:rPr lang="en-US" sz="4000" b="1" dirty="0">
                <a:solidFill>
                  <a:srgbClr val="0068D3"/>
                </a:solidFill>
                <a:effectLst/>
                <a:latin typeface="Times New Roman" panose="02020603050405020304" pitchFamily="18" charset="0"/>
                <a:cs typeface="Times New Roman" panose="02020603050405020304" pitchFamily="18" charset="0"/>
              </a:rPr>
              <a:t> Details of the syringe drive system</a:t>
            </a:r>
            <a:endParaRPr lang="en-US" sz="4000" dirty="0"/>
          </a:p>
        </p:txBody>
      </p:sp>
      <p:sp>
        <p:nvSpPr>
          <p:cNvPr id="4" name="TextBox 3">
            <a:extLst>
              <a:ext uri="{FF2B5EF4-FFF2-40B4-BE49-F238E27FC236}">
                <a16:creationId xmlns:a16="http://schemas.microsoft.com/office/drawing/2014/main" id="{78214DBA-6C15-CD32-BD97-B9AD82557FF7}"/>
              </a:ext>
            </a:extLst>
          </p:cNvPr>
          <p:cNvSpPr txBox="1"/>
          <p:nvPr/>
        </p:nvSpPr>
        <p:spPr>
          <a:xfrm>
            <a:off x="1237958" y="1417638"/>
            <a:ext cx="10621108" cy="5262979"/>
          </a:xfrm>
          <a:prstGeom prst="rect">
            <a:avLst/>
          </a:prstGeom>
          <a:noFill/>
        </p:spPr>
        <p:txBody>
          <a:bodyPr wrap="square">
            <a:spAutoFit/>
          </a:bodyPr>
          <a:lstStyle/>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 barrel of the syringe is securely fixed on a rigid base. A stepper motor, through a gear‐reducing mechanism and a lead screw, applies force to the plunger of the syringe containing the drug. </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These pumps are usually of a reciprocating type wherein the plunger or piston delivers a fixed volume of fluid on each stroke.</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 The control of the motor drive mechanism is carried out using a microcontroller with the program held in the memory. The motor and gear arrangement slowly pushes the plastic syringe piston/plunger and drives the fluid into the patient at a predetermined rate. The microcomputer controls the speed (flow rate), the distance (volume infused), and the force (pressure) with which the syringe plunger is pushed.</a:t>
            </a:r>
          </a:p>
        </p:txBody>
      </p:sp>
    </p:spTree>
    <p:extLst>
      <p:ext uri="{BB962C8B-B14F-4D97-AF65-F5344CB8AC3E}">
        <p14:creationId xmlns:p14="http://schemas.microsoft.com/office/powerpoint/2010/main" val="393345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37085</TotalTime>
  <Words>1106</Words>
  <Application>Microsoft Office PowerPoint</Application>
  <PresentationFormat>Widescreen</PresentationFormat>
  <Paragraphs>52</Paragraphs>
  <Slides>18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Euphemia</vt:lpstr>
      <vt:lpstr>Times New Roman</vt:lpstr>
      <vt:lpstr>Wingdings</vt:lpstr>
      <vt:lpstr>Theme1</vt:lpstr>
      <vt:lpstr>Al-Mustaqbal University. College of Engineering and Engineering Technologies. Biomedical Engineering Department.</vt:lpstr>
      <vt:lpstr>Infusion Pump </vt:lpstr>
      <vt:lpstr>PowerPoint Presentation</vt:lpstr>
      <vt:lpstr>PowerPoint Presentation</vt:lpstr>
      <vt:lpstr>Types of pumps</vt:lpstr>
      <vt:lpstr>Infusion Pump, Syringe</vt:lpstr>
      <vt:lpstr>Block diagram of a syringe pump</vt:lpstr>
      <vt:lpstr>Details of the syringe drive system</vt:lpstr>
      <vt:lpstr>Power                 Details of the syringe drive system</vt:lpstr>
      <vt:lpstr>Details of the syringe drive system</vt:lpstr>
      <vt:lpstr>Applications of syringe pump </vt:lpstr>
      <vt:lpstr>Infusion Pump, Volumetric</vt:lpstr>
      <vt:lpstr>Infusion Pump, Volumetric</vt:lpstr>
      <vt:lpstr>PowerPoint Presentation</vt:lpstr>
      <vt:lpstr>Block diagram of a volumetric infusion pump</vt:lpstr>
      <vt:lpstr>Applications of volumetric  pump </vt:lpstr>
      <vt:lpstr>What are the major problems of infusion pumps &amp;syringe pumps?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zainab</cp:lastModifiedBy>
  <cp:revision>554</cp:revision>
  <dcterms:created xsi:type="dcterms:W3CDTF">2021-10-31T09:31:15Z</dcterms:created>
  <dcterms:modified xsi:type="dcterms:W3CDTF">2024-03-30T00:53:50Z</dcterms:modified>
</cp:coreProperties>
</file>