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5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3" d="100"/>
          <a:sy n="63" d="100"/>
        </p:scale>
        <p:origin x="-1320" y="-413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1" i="0" u="heavy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11/27/2023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11/27/2023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11/27/2023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2191999" cy="6857997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0" y="1600200"/>
            <a:ext cx="12192000" cy="51054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13003" y="439674"/>
            <a:ext cx="2899410" cy="3308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08203" y="2585720"/>
            <a:ext cx="11009630" cy="2964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 u="heavy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7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0" y="23456"/>
            <a:ext cx="12192000" cy="6858000"/>
            <a:chOff x="0" y="0"/>
            <a:chExt cx="12192000" cy="685800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2192000" cy="685799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1600200"/>
              <a:ext cx="12192000" cy="5105400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8958453" y="144900"/>
            <a:ext cx="3060065" cy="735201"/>
          </a:xfrm>
          <a:prstGeom prst="rect">
            <a:avLst/>
          </a:prstGeom>
        </p:spPr>
        <p:txBody>
          <a:bodyPr vert="horz" wrap="square" lIns="0" tIns="112395" rIns="0" bIns="0" rtlCol="0">
            <a:spAutoFit/>
          </a:bodyPr>
          <a:lstStyle/>
          <a:p>
            <a:pPr marL="12700" marR="5080" indent="286385">
              <a:lnSpc>
                <a:spcPct val="100600"/>
              </a:lnSpc>
              <a:spcBef>
                <a:spcPts val="85"/>
              </a:spcBef>
            </a:pPr>
            <a:r>
              <a:rPr lang="en-US" sz="2000" b="1" spc="-10" dirty="0" smtClean="0">
                <a:latin typeface="Palatino Linotype"/>
                <a:cs typeface="Palatino Linotype"/>
              </a:rPr>
              <a:t>AL-USTAQABAL </a:t>
            </a:r>
            <a:r>
              <a:rPr lang="en-US" sz="2000" b="1" spc="-5" dirty="0" smtClean="0">
                <a:latin typeface="Palatino Linotype"/>
                <a:cs typeface="Palatino Linotype"/>
              </a:rPr>
              <a:t> </a:t>
            </a:r>
            <a:r>
              <a:rPr lang="en-US" sz="2000" b="1" spc="-10" dirty="0" smtClean="0">
                <a:latin typeface="Palatino Linotype"/>
                <a:cs typeface="Palatino Linotype"/>
              </a:rPr>
              <a:t>UNVERSTY</a:t>
            </a:r>
            <a:r>
              <a:rPr lang="en-US" sz="2000" b="1" spc="-75" dirty="0" smtClean="0">
                <a:latin typeface="Palatino Linotype"/>
                <a:cs typeface="Palatino Linotype"/>
              </a:rPr>
              <a:t> </a:t>
            </a:r>
            <a:r>
              <a:rPr lang="en-US" sz="2000" b="1" spc="-10" dirty="0" smtClean="0">
                <a:latin typeface="Palatino Linotype"/>
                <a:cs typeface="Palatino Linotype"/>
              </a:rPr>
              <a:t>COLLEGE</a:t>
            </a:r>
            <a:endParaRPr lang="en-US" sz="2000" dirty="0">
              <a:latin typeface="Palatino Linotype"/>
              <a:cs typeface="Palatino Linotype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360290" y="651764"/>
            <a:ext cx="1562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1800" dirty="0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736975" y="1059259"/>
            <a:ext cx="3977004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en-US" sz="2000" b="1" dirty="0">
                <a:latin typeface="Times New Roman"/>
                <a:cs typeface="Times New Roman"/>
              </a:rPr>
              <a:t>Concrete Block Production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43538" y="1182370"/>
            <a:ext cx="11838941" cy="1415131"/>
          </a:xfrm>
          <a:prstGeom prst="rect">
            <a:avLst/>
          </a:prstGeom>
        </p:spPr>
        <p:txBody>
          <a:bodyPr vert="horz" wrap="square" lIns="0" tIns="13398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55"/>
              </a:spcBef>
            </a:pPr>
            <a:r>
              <a:rPr lang="en-US" sz="20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the Concrete Block?</a:t>
            </a:r>
          </a:p>
          <a:p>
            <a:pPr marL="12700" algn="just">
              <a:lnSpc>
                <a:spcPct val="100000"/>
              </a:lnSpc>
              <a:spcBef>
                <a:spcPts val="1055"/>
              </a:spcBef>
            </a:pPr>
            <a:r>
              <a:rPr lang="en-US" dirty="0"/>
              <a:t>The materials used in the construction of concrete blocks are generally powder cement, water, and aggregate consisting </a:t>
            </a:r>
            <a:r>
              <a:rPr lang="en-US" dirty="0" smtClean="0"/>
              <a:t>of </a:t>
            </a:r>
            <a:r>
              <a:rPr lang="en-US" dirty="0"/>
              <a:t>a mixture of sand and gravel ranging in size from 1 to 4 mm. The amount of concrete block types will vary depending </a:t>
            </a:r>
            <a:r>
              <a:rPr lang="en-US" dirty="0" smtClean="0"/>
              <a:t>on </a:t>
            </a:r>
            <a:r>
              <a:rPr lang="en-US" dirty="0"/>
              <a:t>the area to be used. For example, if it is to be used in general construction works, less water and more aggregates </a:t>
            </a:r>
            <a:r>
              <a:rPr lang="en-US" dirty="0" smtClean="0"/>
              <a:t>should </a:t>
            </a:r>
            <a:r>
              <a:rPr lang="en-US" dirty="0"/>
              <a:t>be used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16" name="عنوان 15"/>
          <p:cNvSpPr>
            <a:spLocks noGrp="1"/>
          </p:cNvSpPr>
          <p:nvPr>
            <p:ph type="title"/>
          </p:nvPr>
        </p:nvSpPr>
        <p:spPr>
          <a:xfrm>
            <a:off x="3657600" y="479039"/>
            <a:ext cx="3898582" cy="307777"/>
          </a:xfrm>
        </p:spPr>
        <p:txBody>
          <a:bodyPr/>
          <a:lstStyle/>
          <a:p>
            <a:pPr algn="ctr"/>
            <a:r>
              <a:rPr lang="en-US" dirty="0"/>
              <a:t>Constructional Technology</a:t>
            </a:r>
          </a:p>
        </p:txBody>
      </p:sp>
      <p:sp>
        <p:nvSpPr>
          <p:cNvPr id="76" name="عنوان 15"/>
          <p:cNvSpPr txBox="1">
            <a:spLocks/>
          </p:cNvSpPr>
          <p:nvPr/>
        </p:nvSpPr>
        <p:spPr>
          <a:xfrm>
            <a:off x="102264" y="936149"/>
            <a:ext cx="3898582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chemeClr val="tx1"/>
                </a:solidFill>
                <a:latin typeface="Times New Roman"/>
                <a:ea typeface="+mj-ea"/>
                <a:cs typeface="Times New Roman"/>
              </a:defRPr>
            </a:lvl1pPr>
          </a:lstStyle>
          <a:p>
            <a:r>
              <a:rPr lang="en-US" sz="1600" kern="0" dirty="0"/>
              <a:t> </a:t>
            </a:r>
            <a:r>
              <a:rPr lang="en-US" sz="1600" kern="0" dirty="0" err="1" smtClean="0"/>
              <a:t>Asst.lec.Fatin</a:t>
            </a:r>
            <a:r>
              <a:rPr lang="en-US" sz="1600" kern="0" dirty="0" smtClean="0"/>
              <a:t> </a:t>
            </a:r>
            <a:r>
              <a:rPr lang="en-US" sz="1600" kern="0" dirty="0" err="1" smtClean="0"/>
              <a:t>Hashim</a:t>
            </a:r>
            <a:endParaRPr lang="en-US" sz="1600" kern="0" dirty="0"/>
          </a:p>
        </p:txBody>
      </p:sp>
      <p:sp>
        <p:nvSpPr>
          <p:cNvPr id="8" name="مستطيل 7"/>
          <p:cNvSpPr/>
          <p:nvPr/>
        </p:nvSpPr>
        <p:spPr>
          <a:xfrm>
            <a:off x="143538" y="2690336"/>
            <a:ext cx="118749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/>
              <a:t>Standard concrete block, or "gray block," </a:t>
            </a:r>
            <a:r>
              <a:rPr lang="en-US" dirty="0"/>
              <a:t>is widely known as one of the most practical, long-lasting, and cost-effective </a:t>
            </a:r>
            <a:r>
              <a:rPr lang="en-US" dirty="0" smtClean="0"/>
              <a:t>materials </a:t>
            </a:r>
            <a:r>
              <a:rPr lang="en-US" dirty="0"/>
              <a:t>used in building. Due to its strength, durability, and excellent fire rating, concrete block provides a sensible </a:t>
            </a:r>
            <a:r>
              <a:rPr lang="en-US" dirty="0" smtClean="0"/>
              <a:t>alternative </a:t>
            </a:r>
            <a:r>
              <a:rPr lang="en-US" dirty="0"/>
              <a:t>to many other building materials.</a:t>
            </a:r>
          </a:p>
        </p:txBody>
      </p:sp>
      <p:sp>
        <p:nvSpPr>
          <p:cNvPr id="18" name="مستطيل 17"/>
          <p:cNvSpPr/>
          <p:nvPr/>
        </p:nvSpPr>
        <p:spPr>
          <a:xfrm>
            <a:off x="155570" y="3749115"/>
            <a:ext cx="8902204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/>
            <a:r>
              <a:rPr lang="en-US" sz="2000" b="1" dirty="0"/>
              <a:t>Concrete Block Types :</a:t>
            </a:r>
          </a:p>
          <a:p>
            <a:pPr algn="justLow"/>
            <a:r>
              <a:rPr lang="en-US" b="1" dirty="0" smtClean="0"/>
              <a:t>    Concrete </a:t>
            </a:r>
            <a:r>
              <a:rPr lang="en-US" b="1" dirty="0"/>
              <a:t>Block can be considered in six different groups in terms of their properties:</a:t>
            </a:r>
          </a:p>
          <a:p>
            <a:pPr algn="justLow"/>
            <a:r>
              <a:rPr lang="en-US" dirty="0"/>
              <a:t>1-Hollow Blocks: They are usually used in the construction industry. Lightweight aggregates are used in the mixture </a:t>
            </a:r>
            <a:r>
              <a:rPr lang="en-US" dirty="0" smtClean="0"/>
              <a:t>of </a:t>
            </a:r>
            <a:r>
              <a:rPr lang="en-US" dirty="0"/>
              <a:t>hollow blocks. One-quarter of the hollow blocks consist of cavities. </a:t>
            </a:r>
            <a:r>
              <a:rPr lang="en-US" dirty="0" smtClean="0"/>
              <a:t>In order </a:t>
            </a:r>
            <a:r>
              <a:rPr lang="en-US" dirty="0"/>
              <a:t>to reach the maximum load capacity, </a:t>
            </a:r>
            <a:r>
              <a:rPr lang="en-US" dirty="0" smtClean="0"/>
              <a:t>the </a:t>
            </a:r>
            <a:r>
              <a:rPr lang="en-US" dirty="0"/>
              <a:t>ratio of these gaps should not change. </a:t>
            </a:r>
          </a:p>
          <a:p>
            <a:pPr algn="justLow"/>
            <a:r>
              <a:rPr lang="en-US" dirty="0"/>
              <a:t>2-Autoclaved Aerated Concrete Blocks: This type of block is larger in size, they are lighter. The use of these blocks </a:t>
            </a:r>
            <a:r>
              <a:rPr lang="en-US" dirty="0" smtClean="0"/>
              <a:t>reduces </a:t>
            </a:r>
            <a:r>
              <a:rPr lang="en-US" dirty="0"/>
              <a:t>the total steel and concrete used in the structure by ten percent to fifteen percent. It outperforms bricks in </a:t>
            </a:r>
            <a:r>
              <a:rPr lang="en-US" dirty="0" smtClean="0"/>
              <a:t>terms </a:t>
            </a:r>
            <a:r>
              <a:rPr lang="en-US" dirty="0"/>
              <a:t>of cost-benefit, working time, and fire resistance.</a:t>
            </a:r>
          </a:p>
          <a:p>
            <a:pPr algn="justLow"/>
            <a:r>
              <a:rPr lang="en-US" dirty="0"/>
              <a:t>3-Concrete Brick: It is often preferred for building a hard wall. They are made of concrete. 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7774" y="3400924"/>
            <a:ext cx="3048000" cy="149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0" y="5073860"/>
            <a:ext cx="28575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50" y="223838"/>
            <a:ext cx="10904538" cy="6408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0248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8600" y="228600"/>
            <a:ext cx="11506200" cy="199541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8255" algn="just">
              <a:lnSpc>
                <a:spcPct val="100000"/>
              </a:lnSpc>
              <a:spcBef>
                <a:spcPts val="100"/>
              </a:spcBef>
            </a:pPr>
            <a:r>
              <a:rPr lang="en-US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Quality Control</a:t>
            </a:r>
          </a:p>
          <a:p>
            <a:pPr marL="12700" marR="8255" algn="just">
              <a:lnSpc>
                <a:spcPct val="100000"/>
              </a:lnSpc>
              <a:spcBef>
                <a:spcPts val="100"/>
              </a:spcBef>
            </a:pPr>
            <a:r>
              <a:rPr lang="en-US" dirty="0">
                <a:latin typeface="Times New Roman"/>
                <a:cs typeface="Times New Roman"/>
              </a:rPr>
              <a:t>The manufacture of concrete blocks requires constant monitoring to produce blocks that have the required properties. </a:t>
            </a:r>
            <a:r>
              <a:rPr lang="ar-IQ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The </a:t>
            </a:r>
            <a:r>
              <a:rPr lang="en-US" dirty="0">
                <a:latin typeface="Times New Roman"/>
                <a:cs typeface="Times New Roman"/>
              </a:rPr>
              <a:t>raw materials are weighed electronically before they are placed in the mixer. The amount of water to be added to </a:t>
            </a:r>
            <a:r>
              <a:rPr lang="en-US" dirty="0" smtClean="0">
                <a:latin typeface="Times New Roman"/>
                <a:cs typeface="Times New Roman"/>
              </a:rPr>
              <a:t>the </a:t>
            </a:r>
            <a:r>
              <a:rPr lang="en-US" dirty="0">
                <a:latin typeface="Times New Roman"/>
                <a:cs typeface="Times New Roman"/>
              </a:rPr>
              <a:t>mix is automatically adjusted to compensate. In areas with harsh temperature extremes, the water may pass </a:t>
            </a:r>
            <a:r>
              <a:rPr lang="en-US" dirty="0" smtClean="0">
                <a:latin typeface="Times New Roman"/>
                <a:cs typeface="Times New Roman"/>
              </a:rPr>
              <a:t>through </a:t>
            </a:r>
            <a:r>
              <a:rPr lang="en-US" dirty="0">
                <a:latin typeface="Times New Roman"/>
                <a:cs typeface="Times New Roman"/>
              </a:rPr>
              <a:t>a chiller </a:t>
            </a:r>
            <a:r>
              <a:rPr lang="en-US" dirty="0" err="1" smtClean="0">
                <a:latin typeface="Times New Roman"/>
                <a:cs typeface="Times New Roman"/>
              </a:rPr>
              <a:t>orheater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before it is </a:t>
            </a:r>
            <a:r>
              <a:rPr lang="en-US" dirty="0" err="1" smtClean="0">
                <a:latin typeface="Times New Roman"/>
                <a:cs typeface="Times New Roman"/>
              </a:rPr>
              <a:t>used.As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the blocks emerge from the block machine, their height may be checked with laser beam sensors. In the curing </a:t>
            </a:r>
            <a:r>
              <a:rPr lang="en-US" dirty="0" smtClean="0">
                <a:latin typeface="Times New Roman"/>
                <a:cs typeface="Times New Roman"/>
              </a:rPr>
              <a:t>kiln</a:t>
            </a:r>
            <a:r>
              <a:rPr lang="en-US" dirty="0">
                <a:latin typeface="Times New Roman"/>
                <a:cs typeface="Times New Roman"/>
              </a:rPr>
              <a:t>, the temperatures, pressures, and cycle times are all controlled and recorded automatically to ensure that the </a:t>
            </a:r>
            <a:r>
              <a:rPr lang="en-US" dirty="0" smtClean="0">
                <a:latin typeface="Times New Roman"/>
                <a:cs typeface="Times New Roman"/>
              </a:rPr>
              <a:t>blocks </a:t>
            </a:r>
            <a:r>
              <a:rPr lang="en-US" dirty="0">
                <a:latin typeface="Times New Roman"/>
                <a:cs typeface="Times New Roman"/>
              </a:rPr>
              <a:t>are cured properly, in order to achieve their required strength.</a:t>
            </a:r>
          </a:p>
        </p:txBody>
      </p:sp>
      <p:sp>
        <p:nvSpPr>
          <p:cNvPr id="3" name="مستطيل 2"/>
          <p:cNvSpPr/>
          <p:nvPr/>
        </p:nvSpPr>
        <p:spPr>
          <a:xfrm>
            <a:off x="228600" y="2551837"/>
            <a:ext cx="1150620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u="sng" dirty="0"/>
              <a:t>The future of concrete blocks industry :</a:t>
            </a:r>
          </a:p>
          <a:p>
            <a:r>
              <a:rPr lang="en-US" dirty="0"/>
              <a:t>The simple concrete block will continue to evolve as architects and block manufacturers develop new shapes and </a:t>
            </a:r>
            <a:r>
              <a:rPr lang="en-US" dirty="0" smtClean="0"/>
              <a:t>sizes.</a:t>
            </a:r>
            <a:r>
              <a:rPr lang="ar-IQ" dirty="0" smtClean="0"/>
              <a:t> </a:t>
            </a:r>
            <a:r>
              <a:rPr lang="en-US" dirty="0" smtClean="0"/>
              <a:t>These </a:t>
            </a:r>
            <a:r>
              <a:rPr lang="en-US" dirty="0"/>
              <a:t>new blocks promise to make building construction faster and less expensive, as well as result in structures that </a:t>
            </a:r>
            <a:r>
              <a:rPr lang="en-US" dirty="0" smtClean="0"/>
              <a:t>are</a:t>
            </a:r>
            <a:r>
              <a:rPr lang="ar-IQ" dirty="0" smtClean="0"/>
              <a:t> </a:t>
            </a:r>
            <a:r>
              <a:rPr lang="en-US" dirty="0" smtClean="0"/>
              <a:t>more </a:t>
            </a:r>
            <a:r>
              <a:rPr lang="en-US" dirty="0"/>
              <a:t>durable and energy-efficient.</a:t>
            </a:r>
          </a:p>
        </p:txBody>
      </p:sp>
    </p:spTree>
    <p:extLst>
      <p:ext uri="{BB962C8B-B14F-4D97-AF65-F5344CB8AC3E}">
        <p14:creationId xmlns:p14="http://schemas.microsoft.com/office/powerpoint/2010/main" val="146374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8600" y="457200"/>
            <a:ext cx="11506200" cy="188513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8255">
              <a:lnSpc>
                <a:spcPct val="100000"/>
              </a:lnSpc>
              <a:spcBef>
                <a:spcPts val="100"/>
              </a:spcBef>
            </a:pPr>
            <a:r>
              <a:rPr lang="en-US" sz="2000" dirty="0">
                <a:latin typeface="Times New Roman"/>
                <a:cs typeface="Times New Roman"/>
              </a:rPr>
              <a:t>4-Solid Concrete Blocks: These are large and dense blocks produced from dense aggregates. They are used in </a:t>
            </a:r>
            <a:r>
              <a:rPr lang="en-US" sz="2000" dirty="0" smtClean="0">
                <a:latin typeface="Times New Roman"/>
                <a:cs typeface="Times New Roman"/>
              </a:rPr>
              <a:t>the</a:t>
            </a:r>
            <a:r>
              <a:rPr lang="ar-IQ" sz="2000" dirty="0" smtClean="0"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latin typeface="Times New Roman"/>
                <a:cs typeface="Times New Roman"/>
              </a:rPr>
              <a:t>construction </a:t>
            </a:r>
            <a:r>
              <a:rPr lang="en-US" sz="2000" dirty="0">
                <a:latin typeface="Times New Roman"/>
                <a:cs typeface="Times New Roman"/>
              </a:rPr>
              <a:t>of structures that will carry very heavy loads. Its strength is very high. Also, the cost is </a:t>
            </a:r>
            <a:r>
              <a:rPr lang="en-US" sz="2000" dirty="0" smtClean="0">
                <a:latin typeface="Times New Roman"/>
                <a:cs typeface="Times New Roman"/>
              </a:rPr>
              <a:t>high.</a:t>
            </a:r>
            <a:r>
              <a:rPr lang="ar-IQ" sz="2000" dirty="0" smtClean="0">
                <a:latin typeface="Times New Roman"/>
                <a:cs typeface="Times New Roman"/>
              </a:rPr>
              <a:t> </a:t>
            </a:r>
          </a:p>
          <a:p>
            <a:pPr marL="12700" marR="8255">
              <a:lnSpc>
                <a:spcPct val="100000"/>
              </a:lnSpc>
              <a:spcBef>
                <a:spcPts val="100"/>
              </a:spcBef>
            </a:pPr>
            <a:r>
              <a:rPr lang="en-US" sz="2000" dirty="0" smtClean="0">
                <a:latin typeface="Times New Roman"/>
                <a:cs typeface="Times New Roman"/>
              </a:rPr>
              <a:t>5-Lintel </a:t>
            </a:r>
            <a:r>
              <a:rPr lang="en-US" sz="2000" dirty="0">
                <a:latin typeface="Times New Roman"/>
                <a:cs typeface="Times New Roman"/>
              </a:rPr>
              <a:t>Blocks: It is used in the construction of lintels which should be on the door and window openings in buildings. </a:t>
            </a:r>
            <a:r>
              <a:rPr lang="ar-IQ" sz="2000" dirty="0" smtClean="0"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latin typeface="Times New Roman"/>
                <a:cs typeface="Times New Roman"/>
              </a:rPr>
              <a:t>They </a:t>
            </a:r>
            <a:r>
              <a:rPr lang="en-US" sz="2000" dirty="0">
                <a:latin typeface="Times New Roman"/>
                <a:cs typeface="Times New Roman"/>
              </a:rPr>
              <a:t>act as a permanent formwork system for beams. It is widely preferred for its versatile </a:t>
            </a:r>
            <a:r>
              <a:rPr lang="en-US" sz="2000" dirty="0" smtClean="0">
                <a:latin typeface="Times New Roman"/>
                <a:cs typeface="Times New Roman"/>
              </a:rPr>
              <a:t>functions.</a:t>
            </a:r>
            <a:r>
              <a:rPr lang="ar-IQ" sz="2000" dirty="0" smtClean="0">
                <a:latin typeface="Times New Roman"/>
                <a:cs typeface="Times New Roman"/>
              </a:rPr>
              <a:t> </a:t>
            </a:r>
          </a:p>
          <a:p>
            <a:pPr marL="12700" marR="8255">
              <a:lnSpc>
                <a:spcPct val="100000"/>
              </a:lnSpc>
              <a:spcBef>
                <a:spcPts val="100"/>
              </a:spcBef>
            </a:pPr>
            <a:r>
              <a:rPr lang="en-US" sz="2000" dirty="0" smtClean="0">
                <a:latin typeface="Times New Roman"/>
                <a:cs typeface="Times New Roman"/>
              </a:rPr>
              <a:t>6-Pavement </a:t>
            </a:r>
            <a:r>
              <a:rPr lang="en-US" sz="2000" dirty="0">
                <a:latin typeface="Times New Roman"/>
                <a:cs typeface="Times New Roman"/>
              </a:rPr>
              <a:t>Blocks: They are usually rectangular or square. They are used on pavements and at the intersection of </a:t>
            </a:r>
            <a:r>
              <a:rPr lang="en-US" sz="2000" dirty="0" smtClean="0">
                <a:latin typeface="Times New Roman"/>
                <a:cs typeface="Times New Roman"/>
              </a:rPr>
              <a:t>pavement </a:t>
            </a:r>
            <a:r>
              <a:rPr lang="en-US" sz="2000" dirty="0">
                <a:latin typeface="Times New Roman"/>
                <a:cs typeface="Times New Roman"/>
              </a:rPr>
              <a:t>with the road. It is frequently used in car parks, walkways, and parks.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260684" y="3105835"/>
            <a:ext cx="11506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Concrete Block Types And Uses:</a:t>
            </a:r>
          </a:p>
          <a:p>
            <a:r>
              <a:rPr lang="en-US" sz="2000" dirty="0"/>
              <a:t>There are many concrete blocks types and uses for many different purposes, such as starting a construction </a:t>
            </a:r>
            <a:r>
              <a:rPr lang="en-US" sz="2000" dirty="0" smtClean="0"/>
              <a:t>project,</a:t>
            </a:r>
            <a:r>
              <a:rPr lang="ar-IQ" sz="2000" dirty="0"/>
              <a:t> </a:t>
            </a:r>
            <a:r>
              <a:rPr lang="en-US" sz="2000" dirty="0" smtClean="0"/>
              <a:t>renovating </a:t>
            </a:r>
            <a:r>
              <a:rPr lang="en-US" sz="2000" dirty="0"/>
              <a:t>the house, or arranging a garden. Each type has important functions in its field of use. They perform well </a:t>
            </a:r>
            <a:r>
              <a:rPr lang="en-US" sz="2000" dirty="0" smtClean="0"/>
              <a:t>in</a:t>
            </a:r>
            <a:r>
              <a:rPr lang="ar-IQ" sz="2000" dirty="0" smtClean="0"/>
              <a:t> </a:t>
            </a:r>
            <a:r>
              <a:rPr lang="en-US" sz="2000" dirty="0" smtClean="0"/>
              <a:t>residential</a:t>
            </a:r>
            <a:r>
              <a:rPr lang="en-US" sz="2000" dirty="0"/>
              <a:t>, public projects, and industrial </a:t>
            </a:r>
            <a:r>
              <a:rPr lang="en-US" sz="2000" dirty="0" err="1" smtClean="0"/>
              <a:t>applications.Concrete</a:t>
            </a:r>
            <a:r>
              <a:rPr lang="en-US" sz="2000" dirty="0" smtClean="0"/>
              <a:t> </a:t>
            </a:r>
            <a:r>
              <a:rPr lang="en-US" sz="2000" dirty="0"/>
              <a:t>blocks, which are used to build long-lasting and robust buildings, must go through the right production </a:t>
            </a:r>
            <a:r>
              <a:rPr lang="en-US" sz="2000" dirty="0" smtClean="0"/>
              <a:t>processes </a:t>
            </a:r>
            <a:r>
              <a:rPr lang="en-US" sz="2000" dirty="0"/>
              <a:t>in order to comply with international standards.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38" y="1001713"/>
            <a:ext cx="11483975" cy="485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8989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201" y="88602"/>
            <a:ext cx="12039599" cy="49757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8255">
              <a:lnSpc>
                <a:spcPct val="100000"/>
              </a:lnSpc>
              <a:spcBef>
                <a:spcPts val="100"/>
              </a:spcBef>
            </a:pPr>
            <a:r>
              <a:rPr lang="en-US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Raw Materials:</a:t>
            </a:r>
          </a:p>
          <a:p>
            <a:pPr marL="12700" marR="8255" algn="just">
              <a:lnSpc>
                <a:spcPct val="100000"/>
              </a:lnSpc>
              <a:spcBef>
                <a:spcPts val="100"/>
              </a:spcBef>
            </a:pPr>
            <a:r>
              <a:rPr lang="en-US" sz="2000" dirty="0">
                <a:latin typeface="Times New Roman"/>
                <a:cs typeface="Times New Roman"/>
              </a:rPr>
              <a:t>The concrete, commonly used to make concrete blocks is a mixture of powdered Portland cement, water, </a:t>
            </a:r>
            <a:r>
              <a:rPr lang="en-US" sz="2000" dirty="0" err="1" smtClean="0">
                <a:latin typeface="Times New Roman"/>
                <a:cs typeface="Times New Roman"/>
              </a:rPr>
              <a:t>sand,and</a:t>
            </a:r>
            <a:r>
              <a:rPr lang="en-US" sz="2000" dirty="0" smtClean="0">
                <a:latin typeface="Times New Roman"/>
                <a:cs typeface="Times New Roman"/>
              </a:rPr>
              <a:t> gravel</a:t>
            </a:r>
            <a:r>
              <a:rPr lang="en-US" sz="2000" dirty="0">
                <a:latin typeface="Times New Roman"/>
                <a:cs typeface="Times New Roman"/>
              </a:rPr>
              <a:t>. This produces a light gray block with a fine surface texture and a high compressive strength. </a:t>
            </a:r>
            <a:r>
              <a:rPr lang="en-US" sz="2000" dirty="0" smtClean="0">
                <a:latin typeface="Times New Roman"/>
                <a:cs typeface="Times New Roman"/>
              </a:rPr>
              <a:t>A</a:t>
            </a:r>
            <a:r>
              <a:rPr lang="ar-IQ" sz="2000" dirty="0" smtClean="0"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latin typeface="Times New Roman"/>
                <a:cs typeface="Times New Roman"/>
              </a:rPr>
              <a:t>typical </a:t>
            </a:r>
            <a:r>
              <a:rPr lang="en-US" sz="2000" dirty="0">
                <a:latin typeface="Times New Roman"/>
                <a:cs typeface="Times New Roman"/>
              </a:rPr>
              <a:t>concrete </a:t>
            </a:r>
            <a:r>
              <a:rPr lang="en-US" sz="2000" dirty="0" smtClean="0">
                <a:latin typeface="Times New Roman"/>
                <a:cs typeface="Times New Roman"/>
              </a:rPr>
              <a:t>block </a:t>
            </a:r>
            <a:r>
              <a:rPr lang="en-US" sz="2000" dirty="0">
                <a:latin typeface="Times New Roman"/>
                <a:cs typeface="Times New Roman"/>
              </a:rPr>
              <a:t>weighs (17.2-19.5 kg). In general, the concrete mixture used for blocks has a </a:t>
            </a:r>
            <a:r>
              <a:rPr lang="en-US" sz="2000" dirty="0" smtClean="0">
                <a:latin typeface="Times New Roman"/>
                <a:cs typeface="Times New Roman"/>
              </a:rPr>
              <a:t>higher</a:t>
            </a:r>
            <a:r>
              <a:rPr lang="ar-IQ" sz="2000" dirty="0" smtClean="0"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latin typeface="Times New Roman"/>
                <a:cs typeface="Times New Roman"/>
              </a:rPr>
              <a:t>percentage </a:t>
            </a:r>
            <a:r>
              <a:rPr lang="en-US" sz="2000" dirty="0">
                <a:latin typeface="Times New Roman"/>
                <a:cs typeface="Times New Roman"/>
              </a:rPr>
              <a:t>of sand and a </a:t>
            </a:r>
            <a:r>
              <a:rPr lang="en-US" sz="2000" dirty="0" smtClean="0">
                <a:latin typeface="Times New Roman"/>
                <a:cs typeface="Times New Roman"/>
              </a:rPr>
              <a:t>lower </a:t>
            </a:r>
            <a:r>
              <a:rPr lang="en-US" sz="2000" dirty="0">
                <a:latin typeface="Times New Roman"/>
                <a:cs typeface="Times New Roman"/>
              </a:rPr>
              <a:t>percentage of gravel and water than the concrete mixtures used for </a:t>
            </a:r>
            <a:r>
              <a:rPr lang="en-US" sz="2000" dirty="0" smtClean="0">
                <a:latin typeface="Times New Roman"/>
                <a:cs typeface="Times New Roman"/>
              </a:rPr>
              <a:t>general</a:t>
            </a:r>
            <a:r>
              <a:rPr lang="ar-IQ" sz="2000" dirty="0" smtClean="0"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latin typeface="Times New Roman"/>
                <a:cs typeface="Times New Roman"/>
              </a:rPr>
              <a:t>construction </a:t>
            </a:r>
            <a:r>
              <a:rPr lang="en-US" sz="2000" dirty="0">
                <a:latin typeface="Times New Roman"/>
                <a:cs typeface="Times New Roman"/>
              </a:rPr>
              <a:t>purposes. This produces a </a:t>
            </a:r>
            <a:r>
              <a:rPr lang="en-US" sz="2000" dirty="0" smtClean="0">
                <a:latin typeface="Times New Roman"/>
                <a:cs typeface="Times New Roman"/>
              </a:rPr>
              <a:t>very </a:t>
            </a:r>
            <a:r>
              <a:rPr lang="en-US" sz="2000" dirty="0">
                <a:latin typeface="Times New Roman"/>
                <a:cs typeface="Times New Roman"/>
              </a:rPr>
              <a:t>dry, stiff mixture that holds its shape when it is removed from </a:t>
            </a:r>
            <a:r>
              <a:rPr lang="en-US" sz="2000" dirty="0" smtClean="0">
                <a:latin typeface="Times New Roman"/>
                <a:cs typeface="Times New Roman"/>
              </a:rPr>
              <a:t>the</a:t>
            </a:r>
            <a:r>
              <a:rPr lang="ar-IQ" sz="2000" dirty="0" smtClean="0"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latin typeface="Times New Roman"/>
                <a:cs typeface="Times New Roman"/>
              </a:rPr>
              <a:t>block </a:t>
            </a:r>
            <a:r>
              <a:rPr lang="en-US" sz="2000" dirty="0" err="1" smtClean="0">
                <a:latin typeface="Times New Roman"/>
                <a:cs typeface="Times New Roman"/>
              </a:rPr>
              <a:t>mold.Light</a:t>
            </a:r>
            <a:r>
              <a:rPr lang="ar-IQ" sz="2000" dirty="0" smtClean="0"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latin typeface="Times New Roman"/>
                <a:cs typeface="Times New Roman"/>
              </a:rPr>
              <a:t>weight </a:t>
            </a:r>
            <a:r>
              <a:rPr lang="en-US" sz="2000" dirty="0">
                <a:latin typeface="Times New Roman"/>
                <a:cs typeface="Times New Roman"/>
              </a:rPr>
              <a:t>concrete blocks are made by replacing the sand and gravel with expanded clay, shale, </a:t>
            </a:r>
            <a:r>
              <a:rPr lang="en-US" sz="2000" dirty="0" smtClean="0">
                <a:latin typeface="Times New Roman"/>
                <a:cs typeface="Times New Roman"/>
              </a:rPr>
              <a:t>or</a:t>
            </a:r>
            <a:r>
              <a:rPr lang="ar-IQ" sz="2000" dirty="0" smtClean="0"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latin typeface="Times New Roman"/>
                <a:cs typeface="Times New Roman"/>
              </a:rPr>
              <a:t>slate</a:t>
            </a:r>
            <a:r>
              <a:rPr lang="en-US" sz="2000" dirty="0">
                <a:latin typeface="Times New Roman"/>
                <a:cs typeface="Times New Roman"/>
              </a:rPr>
              <a:t>. Expanded </a:t>
            </a:r>
            <a:r>
              <a:rPr lang="en-US" sz="2000" dirty="0" smtClean="0">
                <a:latin typeface="Times New Roman"/>
                <a:cs typeface="Times New Roman"/>
              </a:rPr>
              <a:t>clay</a:t>
            </a:r>
            <a:r>
              <a:rPr lang="en-US" sz="2000" dirty="0">
                <a:latin typeface="Times New Roman"/>
                <a:cs typeface="Times New Roman"/>
              </a:rPr>
              <a:t>, shale, and slate are produced by crushing the raw materials and heating them to </a:t>
            </a:r>
            <a:r>
              <a:rPr lang="en-US" sz="2000" dirty="0" smtClean="0">
                <a:latin typeface="Times New Roman"/>
                <a:cs typeface="Times New Roman"/>
              </a:rPr>
              <a:t>about</a:t>
            </a:r>
            <a:r>
              <a:rPr lang="ar-IQ" sz="2000" dirty="0" smtClean="0"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latin typeface="Times New Roman"/>
                <a:cs typeface="Times New Roman"/>
              </a:rPr>
              <a:t>(1093°C</a:t>
            </a:r>
            <a:r>
              <a:rPr lang="en-US" sz="2000" dirty="0">
                <a:latin typeface="Times New Roman"/>
                <a:cs typeface="Times New Roman"/>
              </a:rPr>
              <a:t>). At this </a:t>
            </a:r>
            <a:r>
              <a:rPr lang="en-US" sz="2000" dirty="0" smtClean="0">
                <a:latin typeface="Times New Roman"/>
                <a:cs typeface="Times New Roman"/>
              </a:rPr>
              <a:t>temperature</a:t>
            </a:r>
            <a:r>
              <a:rPr lang="en-US" sz="2000" dirty="0">
                <a:latin typeface="Times New Roman"/>
                <a:cs typeface="Times New Roman"/>
              </a:rPr>
              <a:t>, the material bloats, because of the rapid generation of gases caused by </a:t>
            </a:r>
            <a:r>
              <a:rPr lang="en-US" sz="2000" dirty="0" smtClean="0">
                <a:latin typeface="Times New Roman"/>
                <a:cs typeface="Times New Roman"/>
              </a:rPr>
              <a:t>the</a:t>
            </a:r>
            <a:r>
              <a:rPr lang="ar-IQ" sz="2000" dirty="0" smtClean="0"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latin typeface="Times New Roman"/>
                <a:cs typeface="Times New Roman"/>
              </a:rPr>
              <a:t>combustion </a:t>
            </a:r>
            <a:r>
              <a:rPr lang="en-US" sz="2000" dirty="0">
                <a:latin typeface="Times New Roman"/>
                <a:cs typeface="Times New Roman"/>
              </a:rPr>
              <a:t>of small quantities of </a:t>
            </a:r>
            <a:r>
              <a:rPr lang="ar-IQ" sz="2000" dirty="0" smtClean="0"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latin typeface="Times New Roman"/>
                <a:cs typeface="Times New Roman"/>
              </a:rPr>
              <a:t>organic </a:t>
            </a:r>
            <a:r>
              <a:rPr lang="en-US" sz="2000" dirty="0">
                <a:latin typeface="Times New Roman"/>
                <a:cs typeface="Times New Roman"/>
              </a:rPr>
              <a:t>material trapped inside. A typical light-weight block weighs (</a:t>
            </a:r>
            <a:r>
              <a:rPr lang="en-US" sz="2000" dirty="0" smtClean="0">
                <a:latin typeface="Times New Roman"/>
                <a:cs typeface="Times New Roman"/>
              </a:rPr>
              <a:t>10.0</a:t>
            </a:r>
            <a:r>
              <a:rPr lang="ar-IQ" sz="2000" dirty="0" smtClean="0"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latin typeface="Times New Roman"/>
                <a:cs typeface="Times New Roman"/>
              </a:rPr>
              <a:t>12.7 </a:t>
            </a:r>
            <a:r>
              <a:rPr lang="en-US" sz="2000" dirty="0">
                <a:latin typeface="Times New Roman"/>
                <a:cs typeface="Times New Roman"/>
              </a:rPr>
              <a:t>kg), and is used to build </a:t>
            </a:r>
            <a:r>
              <a:rPr lang="en-US" sz="2000" dirty="0" smtClean="0">
                <a:latin typeface="Times New Roman"/>
                <a:cs typeface="Times New Roman"/>
              </a:rPr>
              <a:t>non-load</a:t>
            </a:r>
            <a:r>
              <a:rPr lang="ar-IQ" sz="2000" dirty="0" smtClean="0"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latin typeface="Times New Roman"/>
                <a:cs typeface="Times New Roman"/>
              </a:rPr>
              <a:t>bearing</a:t>
            </a:r>
            <a:r>
              <a:rPr lang="ar-IQ" sz="2000" dirty="0" smtClean="0"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latin typeface="Times New Roman"/>
                <a:cs typeface="Times New Roman"/>
              </a:rPr>
              <a:t> </a:t>
            </a:r>
            <a:r>
              <a:rPr lang="en-US" sz="2000" dirty="0">
                <a:latin typeface="Times New Roman"/>
                <a:cs typeface="Times New Roman"/>
              </a:rPr>
              <a:t>walls and partitions. Also expanded blast furnace slag used </a:t>
            </a:r>
            <a:r>
              <a:rPr lang="en-US" sz="2000" dirty="0" smtClean="0">
                <a:latin typeface="Times New Roman"/>
                <a:cs typeface="Times New Roman"/>
              </a:rPr>
              <a:t>to</a:t>
            </a:r>
            <a:r>
              <a:rPr lang="ar-IQ" sz="2000" dirty="0" smtClean="0"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latin typeface="Times New Roman"/>
                <a:cs typeface="Times New Roman"/>
              </a:rPr>
              <a:t>make </a:t>
            </a:r>
            <a:r>
              <a:rPr lang="en-US" sz="2000" dirty="0">
                <a:latin typeface="Times New Roman"/>
                <a:cs typeface="Times New Roman"/>
              </a:rPr>
              <a:t>lightweight </a:t>
            </a:r>
            <a:r>
              <a:rPr lang="en-US" sz="2000" dirty="0" smtClean="0">
                <a:latin typeface="Times New Roman"/>
                <a:cs typeface="Times New Roman"/>
              </a:rPr>
              <a:t>blocks</a:t>
            </a:r>
            <a:r>
              <a:rPr lang="ar-IQ" sz="2000" dirty="0" smtClean="0">
                <a:latin typeface="Times New Roman"/>
                <a:cs typeface="Times New Roman"/>
              </a:rPr>
              <a:t>,</a:t>
            </a:r>
          </a:p>
          <a:p>
            <a:pPr marL="12700" marR="8255" algn="just">
              <a:lnSpc>
                <a:spcPct val="100000"/>
              </a:lnSpc>
              <a:spcBef>
                <a:spcPts val="100"/>
              </a:spcBef>
            </a:pPr>
            <a:r>
              <a:rPr lang="ar-IQ" sz="2000" b="1" dirty="0" smtClean="0">
                <a:latin typeface="Times New Roman"/>
                <a:cs typeface="Times New Roman"/>
              </a:rPr>
              <a:t>   </a:t>
            </a:r>
            <a:r>
              <a:rPr lang="en-US" sz="2000" b="1" dirty="0" smtClean="0">
                <a:latin typeface="Times New Roman"/>
                <a:cs typeface="Times New Roman"/>
              </a:rPr>
              <a:t>In </a:t>
            </a:r>
            <a:r>
              <a:rPr lang="en-US" sz="2000" b="1" dirty="0">
                <a:latin typeface="Times New Roman"/>
                <a:cs typeface="Times New Roman"/>
              </a:rPr>
              <a:t>addition</a:t>
            </a:r>
            <a:r>
              <a:rPr lang="en-US" sz="2000" dirty="0">
                <a:latin typeface="Times New Roman"/>
                <a:cs typeface="Times New Roman"/>
              </a:rPr>
              <a:t> to the basic components, the concrete mixture used to make blocks may also contain various chemicals, called </a:t>
            </a:r>
            <a:r>
              <a:rPr lang="en-US" sz="2000" dirty="0" smtClean="0">
                <a:latin typeface="Times New Roman"/>
                <a:cs typeface="Times New Roman"/>
              </a:rPr>
              <a:t>admixtures</a:t>
            </a:r>
            <a:r>
              <a:rPr lang="en-US" sz="2000" dirty="0">
                <a:latin typeface="Times New Roman"/>
                <a:cs typeface="Times New Roman"/>
              </a:rPr>
              <a:t>, to alter curing time, increase compressive strength, or improve workability. </a:t>
            </a:r>
            <a:r>
              <a:rPr lang="en-US" sz="2000" dirty="0" smtClean="0">
                <a:latin typeface="Times New Roman"/>
                <a:cs typeface="Times New Roman"/>
              </a:rPr>
              <a:t>The</a:t>
            </a:r>
            <a:r>
              <a:rPr lang="ar-IQ" sz="2000" dirty="0" smtClean="0"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latin typeface="Times New Roman"/>
                <a:cs typeface="Times New Roman"/>
              </a:rPr>
              <a:t>mixture </a:t>
            </a:r>
            <a:r>
              <a:rPr lang="en-US" sz="2000" dirty="0">
                <a:latin typeface="Times New Roman"/>
                <a:cs typeface="Times New Roman"/>
              </a:rPr>
              <a:t>may have pigments </a:t>
            </a:r>
            <a:endParaRPr lang="ar-IQ" sz="2000" dirty="0" smtClean="0">
              <a:latin typeface="Times New Roman"/>
              <a:cs typeface="Times New Roman"/>
            </a:endParaRPr>
          </a:p>
          <a:p>
            <a:pPr marL="12700" marR="8255" algn="just">
              <a:lnSpc>
                <a:spcPct val="100000"/>
              </a:lnSpc>
              <a:spcBef>
                <a:spcPts val="100"/>
              </a:spcBef>
            </a:pPr>
            <a:r>
              <a:rPr lang="en-US" sz="2000" dirty="0" smtClean="0">
                <a:latin typeface="Times New Roman"/>
                <a:cs typeface="Times New Roman"/>
              </a:rPr>
              <a:t>added </a:t>
            </a:r>
            <a:r>
              <a:rPr lang="en-US" sz="2000" dirty="0">
                <a:latin typeface="Times New Roman"/>
                <a:cs typeface="Times New Roman"/>
              </a:rPr>
              <a:t>to give the blocks a uniform color throughout, or the surface of the blocks may be coated with a </a:t>
            </a:r>
            <a:r>
              <a:rPr lang="en-US" sz="2000" dirty="0" smtClean="0">
                <a:latin typeface="Times New Roman"/>
                <a:cs typeface="Times New Roman"/>
              </a:rPr>
              <a:t>baked-</a:t>
            </a:r>
            <a:r>
              <a:rPr lang="en-US" sz="2000" dirty="0" err="1" smtClean="0">
                <a:latin typeface="Times New Roman"/>
                <a:cs typeface="Times New Roman"/>
              </a:rPr>
              <a:t>onglaze</a:t>
            </a:r>
            <a:r>
              <a:rPr lang="en-US" sz="2000" dirty="0" smtClean="0">
                <a:latin typeface="Times New Roman"/>
                <a:cs typeface="Times New Roman"/>
              </a:rPr>
              <a:t> </a:t>
            </a:r>
            <a:r>
              <a:rPr lang="en-US" sz="2000" dirty="0">
                <a:latin typeface="Times New Roman"/>
                <a:cs typeface="Times New Roman"/>
              </a:rPr>
              <a:t>to </a:t>
            </a:r>
            <a:r>
              <a:rPr lang="en-US" sz="2000" dirty="0" smtClean="0">
                <a:latin typeface="Times New Roman"/>
                <a:cs typeface="Times New Roman"/>
              </a:rPr>
              <a:t>give </a:t>
            </a:r>
            <a:r>
              <a:rPr lang="en-US" sz="2000" dirty="0">
                <a:latin typeface="Times New Roman"/>
                <a:cs typeface="Times New Roman"/>
              </a:rPr>
              <a:t>a decorative effect or to provide protection against chemical attack. </a:t>
            </a:r>
            <a:endParaRPr sz="2000" dirty="0">
              <a:latin typeface="Times New Roman"/>
              <a:cs typeface="Times New Roman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4800600"/>
            <a:ext cx="4181475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5165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8600" y="457200"/>
            <a:ext cx="11506200" cy="37446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8255" algn="just">
              <a:lnSpc>
                <a:spcPct val="100000"/>
              </a:lnSpc>
              <a:spcBef>
                <a:spcPts val="100"/>
              </a:spcBef>
            </a:pPr>
            <a:r>
              <a:rPr lang="en-US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Design of Blocks:</a:t>
            </a:r>
          </a:p>
          <a:p>
            <a:pPr marL="12700" marR="8255" algn="just">
              <a:lnSpc>
                <a:spcPct val="100000"/>
              </a:lnSpc>
              <a:spcBef>
                <a:spcPts val="100"/>
              </a:spcBef>
            </a:pPr>
            <a:r>
              <a:rPr lang="en-US" sz="2000" dirty="0">
                <a:latin typeface="Times New Roman"/>
                <a:cs typeface="Times New Roman"/>
              </a:rPr>
              <a:t>The shapes and sizes of the most common concrete blocks have been standardized to ensure uniform building </a:t>
            </a:r>
            <a:r>
              <a:rPr lang="ar-IQ" sz="2000" dirty="0" smtClean="0"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latin typeface="Times New Roman"/>
                <a:cs typeface="Times New Roman"/>
              </a:rPr>
              <a:t>construction</a:t>
            </a:r>
            <a:r>
              <a:rPr lang="en-US" sz="2000" dirty="0">
                <a:latin typeface="Times New Roman"/>
                <a:cs typeface="Times New Roman"/>
              </a:rPr>
              <a:t>. The most common block size in the United States is referred to as an 8-by-8-by-16 block, with </a:t>
            </a:r>
            <a:r>
              <a:rPr lang="en-US" sz="2000" dirty="0" smtClean="0">
                <a:latin typeface="Times New Roman"/>
                <a:cs typeface="Times New Roman"/>
              </a:rPr>
              <a:t>the</a:t>
            </a:r>
            <a:r>
              <a:rPr lang="ar-IQ" sz="2000" dirty="0" smtClean="0"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latin typeface="Times New Roman"/>
                <a:cs typeface="Times New Roman"/>
              </a:rPr>
              <a:t>nominal </a:t>
            </a:r>
            <a:r>
              <a:rPr lang="ar-IQ" sz="2000" dirty="0" smtClean="0">
                <a:latin typeface="Times New Roman"/>
                <a:cs typeface="Times New Roman"/>
              </a:rPr>
              <a:t>، </a:t>
            </a:r>
            <a:r>
              <a:rPr lang="en-US" sz="2000" dirty="0" smtClean="0">
                <a:latin typeface="Times New Roman"/>
                <a:cs typeface="Times New Roman"/>
              </a:rPr>
              <a:t>measurements </a:t>
            </a:r>
            <a:r>
              <a:rPr lang="en-US" sz="2000" dirty="0">
                <a:latin typeface="Times New Roman"/>
                <a:cs typeface="Times New Roman"/>
              </a:rPr>
              <a:t>of 8 in (20.3 cm) high by 8 in (20.3 cm) deep by 16 in (40.6 cm) wide. </a:t>
            </a:r>
            <a:r>
              <a:rPr lang="ar-IQ" sz="2000" dirty="0" smtClean="0">
                <a:latin typeface="Times New Roman"/>
                <a:cs typeface="Times New Roman"/>
              </a:rPr>
              <a:t> </a:t>
            </a:r>
          </a:p>
          <a:p>
            <a:pPr marL="12700" marR="8255" algn="just">
              <a:lnSpc>
                <a:spcPct val="100000"/>
              </a:lnSpc>
              <a:spcBef>
                <a:spcPts val="100"/>
              </a:spcBef>
            </a:pPr>
            <a:r>
              <a:rPr lang="en-US" sz="2000" dirty="0" smtClean="0">
                <a:latin typeface="Times New Roman"/>
                <a:cs typeface="Times New Roman"/>
              </a:rPr>
              <a:t>Many </a:t>
            </a:r>
            <a:r>
              <a:rPr lang="en-US" sz="2000" dirty="0">
                <a:latin typeface="Times New Roman"/>
                <a:cs typeface="Times New Roman"/>
              </a:rPr>
              <a:t>progressive block manufacturers offer variations on the basic block to achieve unique visual effects or to provide </a:t>
            </a:r>
            <a:r>
              <a:rPr lang="en-US" sz="2000" dirty="0" smtClean="0">
                <a:latin typeface="Times New Roman"/>
                <a:cs typeface="Times New Roman"/>
              </a:rPr>
              <a:t>desirable </a:t>
            </a:r>
            <a:r>
              <a:rPr lang="en-US" sz="2000" dirty="0">
                <a:latin typeface="Times New Roman"/>
                <a:cs typeface="Times New Roman"/>
              </a:rPr>
              <a:t>structural features for specialized applications. For example, one manufacturer offers a block specifically </a:t>
            </a:r>
            <a:r>
              <a:rPr lang="en-US" sz="2000" dirty="0" smtClean="0">
                <a:latin typeface="Times New Roman"/>
                <a:cs typeface="Times New Roman"/>
              </a:rPr>
              <a:t>designed </a:t>
            </a:r>
            <a:r>
              <a:rPr lang="en-US" sz="2000" dirty="0">
                <a:latin typeface="Times New Roman"/>
                <a:cs typeface="Times New Roman"/>
              </a:rPr>
              <a:t>to resist water leakage through exterior walls. The block incorporates a water repellent admixture to reduce the </a:t>
            </a:r>
            <a:r>
              <a:rPr lang="ar-IQ" sz="2000" dirty="0" smtClean="0"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latin typeface="Times New Roman"/>
                <a:cs typeface="Times New Roman"/>
              </a:rPr>
              <a:t>concrete's </a:t>
            </a:r>
            <a:r>
              <a:rPr lang="en-US" sz="2000" dirty="0">
                <a:latin typeface="Times New Roman"/>
                <a:cs typeface="Times New Roman"/>
              </a:rPr>
              <a:t>absorption and permeability, a beveled upper edge to shed water away </a:t>
            </a:r>
            <a:r>
              <a:rPr lang="en-US" sz="2000" dirty="0" smtClean="0">
                <a:latin typeface="Times New Roman"/>
                <a:cs typeface="Times New Roman"/>
              </a:rPr>
              <a:t>from</a:t>
            </a:r>
            <a:r>
              <a:rPr lang="ar-IQ" sz="2000" dirty="0" smtClean="0"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latin typeface="Times New Roman"/>
                <a:cs typeface="Times New Roman"/>
              </a:rPr>
              <a:t>the </a:t>
            </a:r>
            <a:r>
              <a:rPr lang="en-US" sz="2000" dirty="0">
                <a:latin typeface="Times New Roman"/>
                <a:cs typeface="Times New Roman"/>
              </a:rPr>
              <a:t>horizontal mortar joint, and a </a:t>
            </a:r>
            <a:r>
              <a:rPr lang="ar-IQ" sz="2000" dirty="0" smtClean="0"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latin typeface="Times New Roman"/>
                <a:cs typeface="Times New Roman"/>
              </a:rPr>
              <a:t>series </a:t>
            </a:r>
            <a:r>
              <a:rPr lang="en-US" sz="2000" dirty="0">
                <a:latin typeface="Times New Roman"/>
                <a:cs typeface="Times New Roman"/>
              </a:rPr>
              <a:t>of internal grooves and channels to direct the flow of any </a:t>
            </a:r>
            <a:r>
              <a:rPr lang="en-US" sz="2000" dirty="0" smtClean="0">
                <a:latin typeface="Times New Roman"/>
                <a:cs typeface="Times New Roman"/>
              </a:rPr>
              <a:t>crack-induced</a:t>
            </a:r>
            <a:r>
              <a:rPr lang="ar-IQ" sz="2000" dirty="0" smtClean="0"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latin typeface="Times New Roman"/>
                <a:cs typeface="Times New Roman"/>
              </a:rPr>
              <a:t>leakage </a:t>
            </a:r>
            <a:r>
              <a:rPr lang="en-US" sz="2000" dirty="0">
                <a:latin typeface="Times New Roman"/>
                <a:cs typeface="Times New Roman"/>
              </a:rPr>
              <a:t>away from the interior </a:t>
            </a:r>
            <a:r>
              <a:rPr lang="en-US" sz="2000" dirty="0" smtClean="0">
                <a:latin typeface="Times New Roman"/>
                <a:cs typeface="Times New Roman"/>
              </a:rPr>
              <a:t>surface.</a:t>
            </a:r>
            <a:r>
              <a:rPr lang="ar-IQ" sz="2000" dirty="0" smtClean="0"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latin typeface="Times New Roman"/>
                <a:cs typeface="Times New Roman"/>
              </a:rPr>
              <a:t>Another </a:t>
            </a:r>
            <a:r>
              <a:rPr lang="en-US" sz="2000" dirty="0">
                <a:latin typeface="Times New Roman"/>
                <a:cs typeface="Times New Roman"/>
              </a:rPr>
              <a:t>block design, called a split-faced block, includes a rough, </a:t>
            </a:r>
            <a:r>
              <a:rPr lang="en-US" sz="2000" dirty="0" smtClean="0">
                <a:latin typeface="Times New Roman"/>
                <a:cs typeface="Times New Roman"/>
              </a:rPr>
              <a:t>stone</a:t>
            </a:r>
            <a:r>
              <a:rPr lang="ar-IQ" sz="2000" dirty="0" smtClean="0"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latin typeface="Times New Roman"/>
                <a:cs typeface="Times New Roman"/>
              </a:rPr>
              <a:t>like </a:t>
            </a:r>
            <a:r>
              <a:rPr lang="en-US" sz="2000" dirty="0">
                <a:latin typeface="Times New Roman"/>
                <a:cs typeface="Times New Roman"/>
              </a:rPr>
              <a:t>texture on one face of the block instead of a </a:t>
            </a:r>
            <a:r>
              <a:rPr lang="en-US" sz="2000" dirty="0" smtClean="0">
                <a:latin typeface="Times New Roman"/>
                <a:cs typeface="Times New Roman"/>
              </a:rPr>
              <a:t>smooth </a:t>
            </a:r>
            <a:r>
              <a:rPr lang="en-US" sz="2000" dirty="0">
                <a:latin typeface="Times New Roman"/>
                <a:cs typeface="Times New Roman"/>
              </a:rPr>
              <a:t>face. This gives the block the architectural appearance of a cut stone.</a:t>
            </a:r>
          </a:p>
        </p:txBody>
      </p:sp>
      <p:sp>
        <p:nvSpPr>
          <p:cNvPr id="3" name="مستطيل 2"/>
          <p:cNvSpPr/>
          <p:nvPr/>
        </p:nvSpPr>
        <p:spPr>
          <a:xfrm>
            <a:off x="228600" y="4201815"/>
            <a:ext cx="115062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Manufacturing Process:</a:t>
            </a:r>
          </a:p>
          <a:p>
            <a:r>
              <a:rPr lang="en-US" dirty="0"/>
              <a:t>The production of concrete blocks consists of four basic processes: mixing, molding, curing, and cubing. Some </a:t>
            </a:r>
          </a:p>
          <a:p>
            <a:r>
              <a:rPr lang="en-US" dirty="0"/>
              <a:t>manufacturing plants produce only concrete blocks, while others may produce a wide variety of precast concrete </a:t>
            </a:r>
          </a:p>
          <a:p>
            <a:r>
              <a:rPr lang="en-US" dirty="0"/>
              <a:t>products including blocks, flat paver stones, and decorative landscaping pieces such as lawn edging. Some plants are </a:t>
            </a:r>
          </a:p>
          <a:p>
            <a:r>
              <a:rPr lang="en-US" dirty="0"/>
              <a:t>capable of producing 2,000 or more blocks per hour.</a:t>
            </a:r>
          </a:p>
          <a:p>
            <a:r>
              <a:rPr lang="en-US" sz="2000" b="1" u="sng" dirty="0"/>
              <a:t>The following steps are commonly used to manufacture concrete blocks:</a:t>
            </a:r>
          </a:p>
        </p:txBody>
      </p:sp>
    </p:spTree>
    <p:extLst>
      <p:ext uri="{BB962C8B-B14F-4D97-AF65-F5344CB8AC3E}">
        <p14:creationId xmlns:p14="http://schemas.microsoft.com/office/powerpoint/2010/main" val="1370063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8600" y="457200"/>
            <a:ext cx="11506200" cy="34188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8255" algn="just">
              <a:lnSpc>
                <a:spcPct val="100000"/>
              </a:lnSpc>
              <a:spcBef>
                <a:spcPts val="100"/>
              </a:spcBef>
            </a:pPr>
            <a:r>
              <a:rPr lang="en-US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1-Mixing process:</a:t>
            </a:r>
          </a:p>
          <a:p>
            <a:pPr marL="12700" marR="8255" algn="just">
              <a:lnSpc>
                <a:spcPct val="100000"/>
              </a:lnSpc>
              <a:spcBef>
                <a:spcPts val="100"/>
              </a:spcBef>
            </a:pPr>
            <a:r>
              <a:rPr lang="en-US" dirty="0">
                <a:latin typeface="Times New Roman"/>
                <a:cs typeface="Times New Roman"/>
              </a:rPr>
              <a:t>1- The sand and gravel are stored outside in piles and are transferred into storage bins in the plant by a conveyor belt as </a:t>
            </a:r>
            <a:r>
              <a:rPr lang="en-US" dirty="0" smtClean="0">
                <a:latin typeface="Times New Roman"/>
                <a:cs typeface="Times New Roman"/>
              </a:rPr>
              <a:t>they </a:t>
            </a:r>
            <a:r>
              <a:rPr lang="en-US" dirty="0">
                <a:latin typeface="Times New Roman"/>
                <a:cs typeface="Times New Roman"/>
              </a:rPr>
              <a:t>are needed. The Portland cement is stored outside in large vertical silos to protect it from moisture.</a:t>
            </a:r>
          </a:p>
          <a:p>
            <a:pPr marL="12700" marR="8255" algn="just">
              <a:lnSpc>
                <a:spcPct val="100000"/>
              </a:lnSpc>
              <a:spcBef>
                <a:spcPts val="100"/>
              </a:spcBef>
            </a:pPr>
            <a:r>
              <a:rPr lang="en-US" dirty="0">
                <a:latin typeface="Times New Roman"/>
                <a:cs typeface="Times New Roman"/>
              </a:rPr>
              <a:t>2- As a production run starts, the required amounts of sand, gravel, and cement are transferred by gravity or by </a:t>
            </a:r>
            <a:r>
              <a:rPr lang="en-US" dirty="0" smtClean="0">
                <a:latin typeface="Times New Roman"/>
                <a:cs typeface="Times New Roman"/>
              </a:rPr>
              <a:t>mechanical means </a:t>
            </a:r>
            <a:r>
              <a:rPr lang="en-US" dirty="0">
                <a:latin typeface="Times New Roman"/>
                <a:cs typeface="Times New Roman"/>
              </a:rPr>
              <a:t>to a weigh batcher which measures the proper amounts of each material</a:t>
            </a:r>
            <a:r>
              <a:rPr lang="en-US" dirty="0" smtClean="0">
                <a:latin typeface="Times New Roman"/>
                <a:cs typeface="Times New Roman"/>
              </a:rPr>
              <a:t>.</a:t>
            </a:r>
            <a:endParaRPr lang="ar-IQ" dirty="0" smtClean="0">
              <a:latin typeface="Times New Roman"/>
              <a:cs typeface="Times New Roman"/>
            </a:endParaRPr>
          </a:p>
          <a:p>
            <a:pPr marL="12700" marR="8255" algn="just">
              <a:lnSpc>
                <a:spcPct val="100000"/>
              </a:lnSpc>
              <a:spcBef>
                <a:spcPts val="100"/>
              </a:spcBef>
            </a:pPr>
            <a:r>
              <a:rPr lang="en-US" dirty="0">
                <a:latin typeface="Times New Roman"/>
                <a:cs typeface="Times New Roman"/>
              </a:rPr>
              <a:t>3- The dry materials, then flow into a stationary mixer where they are blended together for several minutes. There are </a:t>
            </a:r>
            <a:r>
              <a:rPr lang="en-US" dirty="0" smtClean="0">
                <a:latin typeface="Times New Roman"/>
                <a:cs typeface="Times New Roman"/>
              </a:rPr>
              <a:t>two </a:t>
            </a:r>
            <a:r>
              <a:rPr lang="en-US" dirty="0">
                <a:latin typeface="Times New Roman"/>
                <a:cs typeface="Times New Roman"/>
              </a:rPr>
              <a:t>types of mixers commonly used. One type, called a pan mixer, resembles a shallow pan with a lid. Mixing blades </a:t>
            </a:r>
            <a:r>
              <a:rPr lang="en-US" dirty="0" smtClean="0">
                <a:latin typeface="Times New Roman"/>
                <a:cs typeface="Times New Roman"/>
              </a:rPr>
              <a:t>are</a:t>
            </a:r>
            <a:r>
              <a:rPr lang="ar-IQ" dirty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attached </a:t>
            </a:r>
            <a:r>
              <a:rPr lang="en-US" dirty="0">
                <a:latin typeface="Times New Roman"/>
                <a:cs typeface="Times New Roman"/>
              </a:rPr>
              <a:t>to a vertical rotating shaft inside the mixer. The other type is called a horizontal drum mixer and has </a:t>
            </a:r>
            <a:r>
              <a:rPr lang="ar-IQ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mixing </a:t>
            </a:r>
            <a:r>
              <a:rPr lang="en-US" dirty="0">
                <a:latin typeface="Times New Roman"/>
                <a:cs typeface="Times New Roman"/>
              </a:rPr>
              <a:t>blades attached to a horizontal rotating shaft inside the mixer.</a:t>
            </a:r>
          </a:p>
          <a:p>
            <a:pPr marL="12700" marR="8255" algn="just">
              <a:lnSpc>
                <a:spcPct val="100000"/>
              </a:lnSpc>
              <a:spcBef>
                <a:spcPts val="100"/>
              </a:spcBef>
            </a:pPr>
            <a:r>
              <a:rPr lang="en-US" dirty="0">
                <a:latin typeface="Times New Roman"/>
                <a:cs typeface="Times New Roman"/>
              </a:rPr>
              <a:t>4- After the dry materials are blended, a small amount of water is added to the mixer. If the plant is located in a climate </a:t>
            </a:r>
            <a:r>
              <a:rPr lang="ar-IQ" dirty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subject </a:t>
            </a:r>
            <a:r>
              <a:rPr lang="en-US" dirty="0">
                <a:latin typeface="Times New Roman"/>
                <a:cs typeface="Times New Roman"/>
              </a:rPr>
              <a:t>to temperature extremes, the water may first pass through a heater or chiller to regulate its temperature. </a:t>
            </a:r>
            <a:r>
              <a:rPr lang="en-US" dirty="0" smtClean="0">
                <a:latin typeface="Times New Roman"/>
                <a:cs typeface="Times New Roman"/>
              </a:rPr>
              <a:t>Admixture </a:t>
            </a:r>
            <a:r>
              <a:rPr lang="en-US" dirty="0">
                <a:latin typeface="Times New Roman"/>
                <a:cs typeface="Times New Roman"/>
              </a:rPr>
              <a:t>chemicals and coloring pigments may also be added at this time. The concrete is then mixed for six to eight </a:t>
            </a:r>
            <a:r>
              <a:rPr lang="en-US" dirty="0" smtClean="0">
                <a:latin typeface="Times New Roman"/>
                <a:cs typeface="Times New Roman"/>
              </a:rPr>
              <a:t>minutes</a:t>
            </a:r>
            <a:r>
              <a:rPr lang="en-US" dirty="0">
                <a:latin typeface="Times New Roman"/>
                <a:cs typeface="Times New Roman"/>
              </a:rPr>
              <a:t>.</a:t>
            </a: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20534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8600" y="457200"/>
            <a:ext cx="11506200" cy="411907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8255" algn="just">
              <a:lnSpc>
                <a:spcPct val="100000"/>
              </a:lnSpc>
              <a:spcBef>
                <a:spcPts val="100"/>
              </a:spcBef>
            </a:pPr>
            <a:r>
              <a:rPr lang="en-US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2-Molding process</a:t>
            </a:r>
            <a:r>
              <a:rPr lang="en-US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:</a:t>
            </a:r>
            <a:endParaRPr lang="ar-IQ" sz="20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  <a:p>
            <a:pPr marL="12700" marR="8255" algn="just">
              <a:lnSpc>
                <a:spcPct val="100000"/>
              </a:lnSpc>
              <a:spcBef>
                <a:spcPts val="100"/>
              </a:spcBef>
            </a:pPr>
            <a:endParaRPr lang="en-US" sz="2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  <a:p>
            <a:pPr marL="12700" marR="8255" algn="just">
              <a:lnSpc>
                <a:spcPct val="100000"/>
              </a:lnSpc>
              <a:spcBef>
                <a:spcPts val="100"/>
              </a:spcBef>
            </a:pPr>
            <a:r>
              <a:rPr lang="en-US" dirty="0">
                <a:latin typeface="Times New Roman"/>
                <a:cs typeface="Times New Roman"/>
              </a:rPr>
              <a:t>1- Once a load of concrete is thoroughly mixed, it is dumped into an inclined bucket conveyor and transported to </a:t>
            </a:r>
          </a:p>
          <a:p>
            <a:pPr marL="12700" marR="8255" algn="just">
              <a:lnSpc>
                <a:spcPct val="100000"/>
              </a:lnSpc>
              <a:spcBef>
                <a:spcPts val="100"/>
              </a:spcBef>
            </a:pPr>
            <a:r>
              <a:rPr lang="en-US" dirty="0">
                <a:latin typeface="Times New Roman"/>
                <a:cs typeface="Times New Roman"/>
              </a:rPr>
              <a:t>an elevated hopper. The mixing cycle begins again for the next load.</a:t>
            </a:r>
          </a:p>
          <a:p>
            <a:pPr marL="12700" marR="8255" algn="just">
              <a:lnSpc>
                <a:spcPct val="100000"/>
              </a:lnSpc>
              <a:spcBef>
                <a:spcPts val="100"/>
              </a:spcBef>
            </a:pPr>
            <a:r>
              <a:rPr lang="en-US" dirty="0">
                <a:latin typeface="Times New Roman"/>
                <a:cs typeface="Times New Roman"/>
              </a:rPr>
              <a:t>2- From the hopper, the concrete is conveyed to another hopper on top of the block machine at a measured flow </a:t>
            </a:r>
          </a:p>
          <a:p>
            <a:pPr marL="12700" marR="8255" algn="just">
              <a:lnSpc>
                <a:spcPct val="100000"/>
              </a:lnSpc>
              <a:spcBef>
                <a:spcPts val="100"/>
              </a:spcBef>
            </a:pPr>
            <a:r>
              <a:rPr lang="en-US" dirty="0">
                <a:latin typeface="Times New Roman"/>
                <a:cs typeface="Times New Roman"/>
              </a:rPr>
              <a:t>rate. In the block machine, the concrete is forced downward into molds. The molds consist of an outer mold box </a:t>
            </a:r>
          </a:p>
          <a:p>
            <a:pPr marL="12700" marR="8255" algn="just">
              <a:lnSpc>
                <a:spcPct val="100000"/>
              </a:lnSpc>
              <a:spcBef>
                <a:spcPts val="100"/>
              </a:spcBef>
            </a:pPr>
            <a:r>
              <a:rPr lang="en-US" dirty="0">
                <a:latin typeface="Times New Roman"/>
                <a:cs typeface="Times New Roman"/>
              </a:rPr>
              <a:t>containing several mold liners. The liners determine the outer shape of the block and the inner shape of the block </a:t>
            </a:r>
          </a:p>
          <a:p>
            <a:pPr marL="12700" marR="8255" algn="just">
              <a:lnSpc>
                <a:spcPct val="100000"/>
              </a:lnSpc>
              <a:spcBef>
                <a:spcPts val="100"/>
              </a:spcBef>
            </a:pPr>
            <a:r>
              <a:rPr lang="en-US" dirty="0">
                <a:latin typeface="Times New Roman"/>
                <a:cs typeface="Times New Roman"/>
              </a:rPr>
              <a:t>cavities. As many as 15 blocks may be molded at one time.</a:t>
            </a:r>
          </a:p>
          <a:p>
            <a:pPr marL="12700" marR="8255" algn="just">
              <a:lnSpc>
                <a:spcPct val="100000"/>
              </a:lnSpc>
              <a:spcBef>
                <a:spcPts val="100"/>
              </a:spcBef>
            </a:pPr>
            <a:r>
              <a:rPr lang="en-US" dirty="0">
                <a:latin typeface="Times New Roman"/>
                <a:cs typeface="Times New Roman"/>
              </a:rPr>
              <a:t>3- When the molds are full, the concrete is compacted by the weight of the upper mold head coming down on the </a:t>
            </a:r>
          </a:p>
          <a:p>
            <a:pPr marL="12700" marR="8255" algn="just">
              <a:lnSpc>
                <a:spcPct val="100000"/>
              </a:lnSpc>
              <a:spcBef>
                <a:spcPts val="100"/>
              </a:spcBef>
            </a:pPr>
            <a:r>
              <a:rPr lang="en-US" dirty="0">
                <a:latin typeface="Times New Roman"/>
                <a:cs typeface="Times New Roman"/>
              </a:rPr>
              <a:t>mold cavities. This compaction may be supplemented by air or hydraulic pressure cylinders acting on the mold </a:t>
            </a:r>
          </a:p>
          <a:p>
            <a:pPr marL="12700" marR="8255" algn="just">
              <a:lnSpc>
                <a:spcPct val="100000"/>
              </a:lnSpc>
              <a:spcBef>
                <a:spcPts val="100"/>
              </a:spcBef>
            </a:pPr>
            <a:r>
              <a:rPr lang="en-US" dirty="0">
                <a:latin typeface="Times New Roman"/>
                <a:cs typeface="Times New Roman"/>
              </a:rPr>
              <a:t>head. Most block machines also use a short burst of mechanical vibration to further aid compaction.</a:t>
            </a:r>
          </a:p>
          <a:p>
            <a:pPr marL="12700" marR="8255" algn="just">
              <a:lnSpc>
                <a:spcPct val="100000"/>
              </a:lnSpc>
              <a:spcBef>
                <a:spcPts val="100"/>
              </a:spcBef>
            </a:pPr>
            <a:r>
              <a:rPr lang="en-US" dirty="0">
                <a:latin typeface="Times New Roman"/>
                <a:cs typeface="Times New Roman"/>
              </a:rPr>
              <a:t>4-The compacted blocks are pushed down and out of the molds onto a flat steel pallet. The pallet and blocks are </a:t>
            </a:r>
          </a:p>
          <a:p>
            <a:pPr marL="12700" marR="8255" algn="just">
              <a:lnSpc>
                <a:spcPct val="100000"/>
              </a:lnSpc>
              <a:spcBef>
                <a:spcPts val="100"/>
              </a:spcBef>
            </a:pPr>
            <a:r>
              <a:rPr lang="en-US" dirty="0">
                <a:latin typeface="Times New Roman"/>
                <a:cs typeface="Times New Roman"/>
              </a:rPr>
              <a:t>pushed out of the machine and onto a chain conveyor. In some operations, the blocks then pass under a rotating </a:t>
            </a:r>
          </a:p>
          <a:p>
            <a:pPr marL="12700" marR="8255" algn="just">
              <a:lnSpc>
                <a:spcPct val="100000"/>
              </a:lnSpc>
              <a:spcBef>
                <a:spcPts val="100"/>
              </a:spcBef>
            </a:pPr>
            <a:r>
              <a:rPr lang="en-US" dirty="0">
                <a:latin typeface="Times New Roman"/>
                <a:cs typeface="Times New Roman"/>
              </a:rPr>
              <a:t>brush which removes loose material from the top of the blocks.</a:t>
            </a:r>
          </a:p>
        </p:txBody>
      </p:sp>
    </p:spTree>
    <p:extLst>
      <p:ext uri="{BB962C8B-B14F-4D97-AF65-F5344CB8AC3E}">
        <p14:creationId xmlns:p14="http://schemas.microsoft.com/office/powerpoint/2010/main" val="4046054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8600" y="228600"/>
            <a:ext cx="11506200" cy="396005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8255" algn="just">
              <a:lnSpc>
                <a:spcPct val="100000"/>
              </a:lnSpc>
              <a:spcBef>
                <a:spcPts val="100"/>
              </a:spcBef>
            </a:pPr>
            <a:r>
              <a:rPr lang="en-US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3-Curing process:</a:t>
            </a:r>
          </a:p>
          <a:p>
            <a:pPr marL="12700" marR="8255" algn="just">
              <a:lnSpc>
                <a:spcPct val="100000"/>
              </a:lnSpc>
              <a:spcBef>
                <a:spcPts val="100"/>
              </a:spcBef>
            </a:pPr>
            <a:r>
              <a:rPr lang="en-US" dirty="0">
                <a:latin typeface="Times New Roman"/>
                <a:cs typeface="Times New Roman"/>
              </a:rPr>
              <a:t>1- The pallets of blocks are conveyed to an automated stacker or loader which places them in a curing rack. Each rack </a:t>
            </a:r>
            <a:r>
              <a:rPr lang="en-US" dirty="0" smtClean="0">
                <a:latin typeface="Times New Roman"/>
                <a:cs typeface="Times New Roman"/>
              </a:rPr>
              <a:t>holds</a:t>
            </a:r>
            <a:r>
              <a:rPr lang="ar-IQ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several</a:t>
            </a:r>
            <a:r>
              <a:rPr lang="ar-IQ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hundred </a:t>
            </a:r>
            <a:r>
              <a:rPr lang="en-US" dirty="0">
                <a:latin typeface="Times New Roman"/>
                <a:cs typeface="Times New Roman"/>
              </a:rPr>
              <a:t>blocks. When a rack is full, it is rolled onto a set of rails and moved into a curing kiln.</a:t>
            </a:r>
          </a:p>
          <a:p>
            <a:pPr marL="12700" marR="8255" algn="just">
              <a:lnSpc>
                <a:spcPct val="100000"/>
              </a:lnSpc>
              <a:spcBef>
                <a:spcPts val="100"/>
              </a:spcBef>
            </a:pPr>
            <a:r>
              <a:rPr lang="en-US" dirty="0">
                <a:latin typeface="Times New Roman"/>
                <a:cs typeface="Times New Roman"/>
              </a:rPr>
              <a:t>2- The kiln is an enclosed room with the capacity to hold several racks of blocks at a time. There are two basic types </a:t>
            </a:r>
            <a:r>
              <a:rPr lang="en-US" dirty="0" smtClean="0">
                <a:latin typeface="Times New Roman"/>
                <a:cs typeface="Times New Roman"/>
              </a:rPr>
              <a:t>of</a:t>
            </a:r>
            <a:r>
              <a:rPr lang="ar-IQ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curing </a:t>
            </a:r>
            <a:r>
              <a:rPr lang="en-US" dirty="0">
                <a:latin typeface="Times New Roman"/>
                <a:cs typeface="Times New Roman"/>
              </a:rPr>
              <a:t>kilns. The </a:t>
            </a:r>
            <a:r>
              <a:rPr lang="en-US" dirty="0" smtClean="0">
                <a:latin typeface="Times New Roman"/>
                <a:cs typeface="Times New Roman"/>
              </a:rPr>
              <a:t>most </a:t>
            </a:r>
            <a:r>
              <a:rPr lang="en-US" dirty="0">
                <a:latin typeface="Times New Roman"/>
                <a:cs typeface="Times New Roman"/>
              </a:rPr>
              <a:t>common type is a low-pressure steam kiln. In this type, the blocks are held in the kiln for one to </a:t>
            </a:r>
            <a:r>
              <a:rPr lang="en-US" dirty="0" smtClean="0">
                <a:latin typeface="Times New Roman"/>
                <a:cs typeface="Times New Roman"/>
              </a:rPr>
              <a:t>three</a:t>
            </a:r>
            <a:r>
              <a:rPr lang="ar-IQ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hours </a:t>
            </a:r>
            <a:r>
              <a:rPr lang="en-US" dirty="0">
                <a:latin typeface="Times New Roman"/>
                <a:cs typeface="Times New Roman"/>
              </a:rPr>
              <a:t>at room temperature to </a:t>
            </a:r>
            <a:r>
              <a:rPr lang="en-US" dirty="0" smtClean="0">
                <a:latin typeface="Times New Roman"/>
                <a:cs typeface="Times New Roman"/>
              </a:rPr>
              <a:t>allow </a:t>
            </a:r>
            <a:r>
              <a:rPr lang="en-US" dirty="0">
                <a:latin typeface="Times New Roman"/>
                <a:cs typeface="Times New Roman"/>
              </a:rPr>
              <a:t>them to harden slightly. Steam is then gradually introduced to raise the temperature at </a:t>
            </a:r>
            <a:r>
              <a:rPr lang="en-US" dirty="0" smtClean="0">
                <a:latin typeface="Times New Roman"/>
                <a:cs typeface="Times New Roman"/>
              </a:rPr>
              <a:t>a</a:t>
            </a:r>
            <a:r>
              <a:rPr lang="ar-IQ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controlled </a:t>
            </a:r>
            <a:r>
              <a:rPr lang="en-US" dirty="0">
                <a:latin typeface="Times New Roman"/>
                <a:cs typeface="Times New Roman"/>
              </a:rPr>
              <a:t>rate of not more than (16°C per </a:t>
            </a:r>
            <a:r>
              <a:rPr lang="en-US" dirty="0" smtClean="0">
                <a:latin typeface="Times New Roman"/>
                <a:cs typeface="Times New Roman"/>
              </a:rPr>
              <a:t>hour</a:t>
            </a:r>
            <a:r>
              <a:rPr lang="en-US" dirty="0">
                <a:latin typeface="Times New Roman"/>
                <a:cs typeface="Times New Roman"/>
              </a:rPr>
              <a:t>). Standard weight blocks are usually cured at a temperature of (66-74°C</a:t>
            </a:r>
            <a:r>
              <a:rPr lang="en-US" dirty="0" smtClean="0">
                <a:latin typeface="Times New Roman"/>
                <a:cs typeface="Times New Roman"/>
              </a:rPr>
              <a:t>),</a:t>
            </a:r>
            <a:r>
              <a:rPr lang="ar-IQ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while </a:t>
            </a:r>
            <a:r>
              <a:rPr lang="en-US" dirty="0">
                <a:latin typeface="Times New Roman"/>
                <a:cs typeface="Times New Roman"/>
              </a:rPr>
              <a:t>lightweight blocks are cured at (77-85°C). When the </a:t>
            </a:r>
            <a:r>
              <a:rPr lang="en-US" dirty="0" smtClean="0">
                <a:latin typeface="Times New Roman"/>
                <a:cs typeface="Times New Roman"/>
              </a:rPr>
              <a:t>curing </a:t>
            </a:r>
            <a:r>
              <a:rPr lang="en-US" dirty="0">
                <a:latin typeface="Times New Roman"/>
                <a:cs typeface="Times New Roman"/>
              </a:rPr>
              <a:t>temperature has been reached, the steam is shut off, and the blocks are allowed to soak in the hot, moist air for 12-18 hours. After </a:t>
            </a:r>
            <a:r>
              <a:rPr lang="en-US" dirty="0" smtClean="0">
                <a:latin typeface="Times New Roman"/>
                <a:cs typeface="Times New Roman"/>
              </a:rPr>
              <a:t>soaking</a:t>
            </a:r>
            <a:r>
              <a:rPr lang="en-US" dirty="0">
                <a:latin typeface="Times New Roman"/>
                <a:cs typeface="Times New Roman"/>
              </a:rPr>
              <a:t>, the blocks are dried by exhausting </a:t>
            </a:r>
            <a:r>
              <a:rPr lang="en-US" dirty="0" smtClean="0">
                <a:latin typeface="Times New Roman"/>
                <a:cs typeface="Times New Roman"/>
              </a:rPr>
              <a:t>the</a:t>
            </a:r>
            <a:r>
              <a:rPr lang="ar-IQ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moist </a:t>
            </a:r>
            <a:r>
              <a:rPr lang="en-US" dirty="0">
                <a:latin typeface="Times New Roman"/>
                <a:cs typeface="Times New Roman"/>
              </a:rPr>
              <a:t>air and further raising the temperature in the kiln. The whole curing cycle takes </a:t>
            </a:r>
            <a:r>
              <a:rPr lang="en-US" dirty="0" smtClean="0">
                <a:latin typeface="Times New Roman"/>
                <a:cs typeface="Times New Roman"/>
              </a:rPr>
              <a:t>about </a:t>
            </a:r>
            <a:r>
              <a:rPr lang="en-US" dirty="0">
                <a:latin typeface="Times New Roman"/>
                <a:cs typeface="Times New Roman"/>
              </a:rPr>
              <a:t>24 hours.</a:t>
            </a:r>
          </a:p>
          <a:p>
            <a:pPr marL="12700" marR="8255" algn="just">
              <a:lnSpc>
                <a:spcPct val="100000"/>
              </a:lnSpc>
              <a:spcBef>
                <a:spcPts val="100"/>
              </a:spcBef>
            </a:pPr>
            <a:r>
              <a:rPr lang="en-US" dirty="0">
                <a:latin typeface="Times New Roman"/>
                <a:cs typeface="Times New Roman"/>
              </a:rPr>
              <a:t>•</a:t>
            </a:r>
            <a:r>
              <a:rPr lang="en-US" b="1" dirty="0">
                <a:latin typeface="Times New Roman"/>
                <a:cs typeface="Times New Roman"/>
              </a:rPr>
              <a:t>Another type of kiln is the high-pressure steam kiln, sometimes called an autoclave. In this type, the temperature is raised to (</a:t>
            </a:r>
            <a:r>
              <a:rPr lang="en-US" b="1" dirty="0" smtClean="0">
                <a:latin typeface="Times New Roman"/>
                <a:cs typeface="Times New Roman"/>
              </a:rPr>
              <a:t>149-191°C</a:t>
            </a:r>
            <a:r>
              <a:rPr lang="en-US" b="1" dirty="0">
                <a:latin typeface="Times New Roman"/>
                <a:cs typeface="Times New Roman"/>
              </a:rPr>
              <a:t>), and the pressure is raised to 80-185 psi (5.5-12.8 bar). The blocks are allowed to soak for five </a:t>
            </a:r>
            <a:r>
              <a:rPr lang="en-US" b="1" dirty="0" smtClean="0">
                <a:latin typeface="Times New Roman"/>
                <a:cs typeface="Times New Roman"/>
              </a:rPr>
              <a:t>to</a:t>
            </a:r>
            <a:r>
              <a:rPr lang="ar-IQ" b="1" dirty="0" smtClean="0">
                <a:latin typeface="Times New Roman"/>
                <a:cs typeface="Times New Roman"/>
              </a:rPr>
              <a:t> </a:t>
            </a:r>
            <a:r>
              <a:rPr lang="en-US" b="1" dirty="0" smtClean="0">
                <a:latin typeface="Times New Roman"/>
                <a:cs typeface="Times New Roman"/>
              </a:rPr>
              <a:t>10 </a:t>
            </a:r>
            <a:r>
              <a:rPr lang="en-US" b="1" dirty="0">
                <a:latin typeface="Times New Roman"/>
                <a:cs typeface="Times New Roman"/>
              </a:rPr>
              <a:t>hours. The pressure is then </a:t>
            </a:r>
            <a:r>
              <a:rPr lang="en-US" b="1" dirty="0" smtClean="0">
                <a:latin typeface="Times New Roman"/>
                <a:cs typeface="Times New Roman"/>
              </a:rPr>
              <a:t>rapidly </a:t>
            </a:r>
            <a:r>
              <a:rPr lang="en-US" b="1" dirty="0">
                <a:latin typeface="Times New Roman"/>
                <a:cs typeface="Times New Roman"/>
              </a:rPr>
              <a:t>vented, which causes the blocks to quickly release their trapped moisture. </a:t>
            </a:r>
            <a:r>
              <a:rPr lang="en-US" b="1" dirty="0" smtClean="0">
                <a:latin typeface="Times New Roman"/>
                <a:cs typeface="Times New Roman"/>
              </a:rPr>
              <a:t>The</a:t>
            </a:r>
            <a:r>
              <a:rPr lang="ar-IQ" b="1" dirty="0" smtClean="0">
                <a:latin typeface="Times New Roman"/>
                <a:cs typeface="Times New Roman"/>
              </a:rPr>
              <a:t> </a:t>
            </a:r>
            <a:r>
              <a:rPr lang="en-US" b="1" dirty="0" smtClean="0">
                <a:latin typeface="Times New Roman"/>
                <a:cs typeface="Times New Roman"/>
              </a:rPr>
              <a:t>autoclave </a:t>
            </a:r>
            <a:r>
              <a:rPr lang="en-US" b="1" dirty="0">
                <a:latin typeface="Times New Roman"/>
                <a:cs typeface="Times New Roman"/>
              </a:rPr>
              <a:t>curing process requires more energy and </a:t>
            </a:r>
            <a:r>
              <a:rPr lang="en-US" b="1" dirty="0" smtClean="0">
                <a:latin typeface="Times New Roman"/>
                <a:cs typeface="Times New Roman"/>
              </a:rPr>
              <a:t>a </a:t>
            </a:r>
            <a:r>
              <a:rPr lang="en-US" b="1" dirty="0">
                <a:latin typeface="Times New Roman"/>
                <a:cs typeface="Times New Roman"/>
              </a:rPr>
              <a:t>more expensive kiln, but it can produce blocks in less time.</a:t>
            </a:r>
          </a:p>
        </p:txBody>
      </p:sp>
    </p:spTree>
    <p:extLst>
      <p:ext uri="{BB962C8B-B14F-4D97-AF65-F5344CB8AC3E}">
        <p14:creationId xmlns:p14="http://schemas.microsoft.com/office/powerpoint/2010/main" val="871094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8600" y="228600"/>
            <a:ext cx="11506200" cy="344966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8255" algn="just">
              <a:lnSpc>
                <a:spcPct val="100000"/>
              </a:lnSpc>
              <a:spcBef>
                <a:spcPts val="100"/>
              </a:spcBef>
            </a:pPr>
            <a:r>
              <a:rPr lang="en-US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4-Cubing process:</a:t>
            </a:r>
          </a:p>
          <a:p>
            <a:pPr marL="12700" marR="8255" algn="just">
              <a:lnSpc>
                <a:spcPct val="100000"/>
              </a:lnSpc>
              <a:spcBef>
                <a:spcPts val="100"/>
              </a:spcBef>
            </a:pPr>
            <a:r>
              <a:rPr lang="en-US" sz="2000" dirty="0">
                <a:latin typeface="Times New Roman"/>
                <a:cs typeface="Times New Roman"/>
              </a:rPr>
              <a:t>1- The racks of cured blocks are rolled out of the kiln, and the pallets of blocks are unstacked and placed on </a:t>
            </a:r>
            <a:r>
              <a:rPr lang="en-US" sz="2000" dirty="0" smtClean="0">
                <a:latin typeface="Times New Roman"/>
                <a:cs typeface="Times New Roman"/>
              </a:rPr>
              <a:t>a</a:t>
            </a:r>
            <a:r>
              <a:rPr lang="ar-IQ" sz="2000" dirty="0" smtClean="0"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latin typeface="Times New Roman"/>
                <a:cs typeface="Times New Roman"/>
              </a:rPr>
              <a:t>chain conveyor</a:t>
            </a:r>
            <a:r>
              <a:rPr lang="en-US" sz="2000" dirty="0">
                <a:latin typeface="Times New Roman"/>
                <a:cs typeface="Times New Roman"/>
              </a:rPr>
              <a:t>. The blocks are pushed off the steel pallets, and the empty pallets are fed back into the </a:t>
            </a:r>
            <a:r>
              <a:rPr lang="en-US" sz="2000" dirty="0" smtClean="0">
                <a:latin typeface="Times New Roman"/>
                <a:cs typeface="Times New Roman"/>
              </a:rPr>
              <a:t>block</a:t>
            </a:r>
            <a:r>
              <a:rPr lang="ar-IQ" sz="2000" dirty="0" smtClean="0"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latin typeface="Times New Roman"/>
                <a:cs typeface="Times New Roman"/>
              </a:rPr>
              <a:t>machine </a:t>
            </a:r>
            <a:r>
              <a:rPr lang="en-US" sz="2000" dirty="0">
                <a:latin typeface="Times New Roman"/>
                <a:cs typeface="Times New Roman"/>
              </a:rPr>
              <a:t>to </a:t>
            </a:r>
            <a:r>
              <a:rPr lang="en-US" sz="2000" dirty="0" smtClean="0">
                <a:latin typeface="Times New Roman"/>
                <a:cs typeface="Times New Roman"/>
              </a:rPr>
              <a:t>receive </a:t>
            </a:r>
            <a:r>
              <a:rPr lang="en-US" sz="2000" dirty="0">
                <a:latin typeface="Times New Roman"/>
                <a:cs typeface="Times New Roman"/>
              </a:rPr>
              <a:t>a new set of molded blocks.</a:t>
            </a:r>
          </a:p>
          <a:p>
            <a:pPr marL="12700" marR="8255" algn="just">
              <a:lnSpc>
                <a:spcPct val="100000"/>
              </a:lnSpc>
              <a:spcBef>
                <a:spcPts val="100"/>
              </a:spcBef>
            </a:pPr>
            <a:r>
              <a:rPr lang="en-US" sz="2000" dirty="0">
                <a:latin typeface="Times New Roman"/>
                <a:cs typeface="Times New Roman"/>
              </a:rPr>
              <a:t>2- If the blocks are to be made into split-face blocks, they are first molded as two blocks joined together. </a:t>
            </a:r>
            <a:r>
              <a:rPr lang="en-US" sz="2000" dirty="0" smtClean="0">
                <a:latin typeface="Times New Roman"/>
                <a:cs typeface="Times New Roman"/>
              </a:rPr>
              <a:t>Once</a:t>
            </a:r>
            <a:r>
              <a:rPr lang="ar-IQ" sz="2000" dirty="0" smtClean="0"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latin typeface="Times New Roman"/>
                <a:cs typeface="Times New Roman"/>
              </a:rPr>
              <a:t>these double </a:t>
            </a:r>
            <a:r>
              <a:rPr lang="en-US" sz="2000" dirty="0">
                <a:latin typeface="Times New Roman"/>
                <a:cs typeface="Times New Roman"/>
              </a:rPr>
              <a:t>blocks are cured, they pass through a splitter, which strikes them with a heavy blade along </a:t>
            </a:r>
            <a:r>
              <a:rPr lang="en-US" sz="2000" dirty="0" smtClean="0">
                <a:latin typeface="Times New Roman"/>
                <a:cs typeface="Times New Roman"/>
              </a:rPr>
              <a:t>the</a:t>
            </a:r>
            <a:r>
              <a:rPr lang="ar-IQ" sz="2000" dirty="0" smtClean="0"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latin typeface="Times New Roman"/>
                <a:cs typeface="Times New Roman"/>
              </a:rPr>
              <a:t>section </a:t>
            </a:r>
            <a:r>
              <a:rPr lang="en-US" sz="2000" dirty="0">
                <a:latin typeface="Times New Roman"/>
                <a:cs typeface="Times New Roman"/>
              </a:rPr>
              <a:t>between </a:t>
            </a:r>
            <a:r>
              <a:rPr lang="en-US" sz="2000" dirty="0" smtClean="0">
                <a:latin typeface="Times New Roman"/>
                <a:cs typeface="Times New Roman"/>
              </a:rPr>
              <a:t>the </a:t>
            </a:r>
            <a:r>
              <a:rPr lang="en-US" sz="2000" dirty="0">
                <a:latin typeface="Times New Roman"/>
                <a:cs typeface="Times New Roman"/>
              </a:rPr>
              <a:t>two halves. This causes the double block to fracture and form a rough, stone-like texture </a:t>
            </a:r>
            <a:r>
              <a:rPr lang="en-US" sz="2000" dirty="0" smtClean="0">
                <a:latin typeface="Times New Roman"/>
                <a:cs typeface="Times New Roman"/>
              </a:rPr>
              <a:t>on</a:t>
            </a:r>
            <a:r>
              <a:rPr lang="ar-IQ" sz="2000" dirty="0" smtClean="0"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latin typeface="Times New Roman"/>
                <a:cs typeface="Times New Roman"/>
              </a:rPr>
              <a:t>one </a:t>
            </a:r>
            <a:r>
              <a:rPr lang="en-US" sz="2000" dirty="0">
                <a:latin typeface="Times New Roman"/>
                <a:cs typeface="Times New Roman"/>
              </a:rPr>
              <a:t>face of each piece.</a:t>
            </a:r>
          </a:p>
          <a:p>
            <a:pPr marL="12700" marR="8255" algn="just">
              <a:lnSpc>
                <a:spcPct val="100000"/>
              </a:lnSpc>
              <a:spcBef>
                <a:spcPts val="100"/>
              </a:spcBef>
            </a:pPr>
            <a:r>
              <a:rPr lang="en-US" sz="2000" dirty="0">
                <a:latin typeface="Times New Roman"/>
                <a:cs typeface="Times New Roman"/>
              </a:rPr>
              <a:t>3- The blocks pass through a </a:t>
            </a:r>
            <a:r>
              <a:rPr lang="en-US" sz="2000" dirty="0" err="1">
                <a:latin typeface="Times New Roman"/>
                <a:cs typeface="Times New Roman"/>
              </a:rPr>
              <a:t>cuber</a:t>
            </a:r>
            <a:r>
              <a:rPr lang="en-US" sz="2000" dirty="0">
                <a:latin typeface="Times New Roman"/>
                <a:cs typeface="Times New Roman"/>
              </a:rPr>
              <a:t> which aligns each block and then stacks them into a cube three blocks </a:t>
            </a:r>
            <a:r>
              <a:rPr lang="en-US" sz="2000" dirty="0" smtClean="0">
                <a:latin typeface="Times New Roman"/>
                <a:cs typeface="Times New Roman"/>
              </a:rPr>
              <a:t>across</a:t>
            </a:r>
            <a:r>
              <a:rPr lang="ar-IQ" sz="2000" dirty="0" smtClean="0"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latin typeface="Times New Roman"/>
                <a:cs typeface="Times New Roman"/>
              </a:rPr>
              <a:t>by </a:t>
            </a:r>
            <a:r>
              <a:rPr lang="en-US" sz="2000" dirty="0">
                <a:latin typeface="Times New Roman"/>
                <a:cs typeface="Times New Roman"/>
              </a:rPr>
              <a:t>six </a:t>
            </a:r>
            <a:r>
              <a:rPr lang="en-US" sz="2000" dirty="0" smtClean="0">
                <a:latin typeface="Times New Roman"/>
                <a:cs typeface="Times New Roman"/>
              </a:rPr>
              <a:t>blocks </a:t>
            </a:r>
            <a:r>
              <a:rPr lang="en-US" sz="2000" dirty="0">
                <a:latin typeface="Times New Roman"/>
                <a:cs typeface="Times New Roman"/>
              </a:rPr>
              <a:t>deep by three or four blocks high. These cubes are carried outside with a forklift and placed in storage.</a:t>
            </a:r>
          </a:p>
        </p:txBody>
      </p:sp>
    </p:spTree>
    <p:extLst>
      <p:ext uri="{BB962C8B-B14F-4D97-AF65-F5344CB8AC3E}">
        <p14:creationId xmlns:p14="http://schemas.microsoft.com/office/powerpoint/2010/main" val="2658202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796</TotalTime>
  <Words>2197</Words>
  <Application>Microsoft Office PowerPoint</Application>
  <PresentationFormat>مخصص</PresentationFormat>
  <Paragraphs>61</Paragraphs>
  <Slides>11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11</vt:i4>
      </vt:variant>
    </vt:vector>
  </HeadingPairs>
  <TitlesOfParts>
    <vt:vector size="12" baseType="lpstr">
      <vt:lpstr>Office Theme</vt:lpstr>
      <vt:lpstr>Constructional Technology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ISAM</dc:creator>
  <cp:lastModifiedBy>DR.Ahmed Saker 2O11</cp:lastModifiedBy>
  <cp:revision>46</cp:revision>
  <dcterms:created xsi:type="dcterms:W3CDTF">2023-10-24T20:21:49Z</dcterms:created>
  <dcterms:modified xsi:type="dcterms:W3CDTF">2023-11-27T19:40:42Z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2020-12-17T00:00:00Z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2023-10-24T00:00:00Z</vt:filetime>
  </property>
</Properties>
</file>