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6" r:id="rId3"/>
    <p:sldId id="282"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p:cViewPr>
        <p:scale>
          <a:sx n="58" d="100"/>
          <a:sy n="58" d="100"/>
        </p:scale>
        <p:origin x="-1536" y="-629"/>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1" i="0" u="heavy">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1999" cy="6857997"/>
          </a:xfrm>
          <a:prstGeom prst="rect">
            <a:avLst/>
          </a:prstGeom>
        </p:spPr>
      </p:pic>
      <p:pic>
        <p:nvPicPr>
          <p:cNvPr id="17" name="bg object 17"/>
          <p:cNvPicPr/>
          <p:nvPr/>
        </p:nvPicPr>
        <p:blipFill>
          <a:blip r:embed="rId8" cstate="print"/>
          <a:stretch>
            <a:fillRect/>
          </a:stretch>
        </p:blipFill>
        <p:spPr>
          <a:xfrm>
            <a:off x="0" y="0"/>
            <a:ext cx="12192000" cy="6857999"/>
          </a:xfrm>
          <a:prstGeom prst="rect">
            <a:avLst/>
          </a:prstGeom>
        </p:spPr>
      </p:pic>
      <p:pic>
        <p:nvPicPr>
          <p:cNvPr id="18" name="bg object 18"/>
          <p:cNvPicPr/>
          <p:nvPr/>
        </p:nvPicPr>
        <p:blipFill>
          <a:blip r:embed="rId9" cstate="print"/>
          <a:stretch>
            <a:fillRect/>
          </a:stretch>
        </p:blipFill>
        <p:spPr>
          <a:xfrm>
            <a:off x="0" y="1600200"/>
            <a:ext cx="12192000" cy="5105400"/>
          </a:xfrm>
          <a:prstGeom prst="rect">
            <a:avLst/>
          </a:prstGeom>
        </p:spPr>
      </p:pic>
      <p:sp>
        <p:nvSpPr>
          <p:cNvPr id="2" name="Holder 2"/>
          <p:cNvSpPr>
            <a:spLocks noGrp="1"/>
          </p:cNvSpPr>
          <p:nvPr>
            <p:ph type="title"/>
          </p:nvPr>
        </p:nvSpPr>
        <p:spPr>
          <a:xfrm>
            <a:off x="813003" y="439674"/>
            <a:ext cx="2899410" cy="330834"/>
          </a:xfrm>
          <a:prstGeom prst="rect">
            <a:avLst/>
          </a:prstGeom>
        </p:spPr>
        <p:txBody>
          <a:bodyPr wrap="square" lIns="0" tIns="0" rIns="0" bIns="0">
            <a:spAutoFit/>
          </a:bodyPr>
          <a:lstStyle>
            <a:lvl1pPr>
              <a:defRPr sz="200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508203" y="2585720"/>
            <a:ext cx="11009630" cy="2964179"/>
          </a:xfrm>
          <a:prstGeom prst="rect">
            <a:avLst/>
          </a:prstGeom>
        </p:spPr>
        <p:txBody>
          <a:bodyPr wrap="square" lIns="0" tIns="0" rIns="0" bIns="0">
            <a:spAutoFit/>
          </a:bodyPr>
          <a:lstStyle>
            <a:lvl1pPr>
              <a:defRPr sz="1800" b="1" i="0" u="heavy">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11/10/2023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7"/>
          </a:xfrm>
          <a:prstGeom prst="rect">
            <a:avLst/>
          </a:prstGeom>
        </p:spPr>
      </p:pic>
      <p:grpSp>
        <p:nvGrpSpPr>
          <p:cNvPr id="3" name="object 3"/>
          <p:cNvGrpSpPr/>
          <p:nvPr/>
        </p:nvGrpSpPr>
        <p:grpSpPr>
          <a:xfrm>
            <a:off x="0" y="0"/>
            <a:ext cx="12192000" cy="6858000"/>
            <a:chOff x="0" y="0"/>
            <a:chExt cx="12192000" cy="6858000"/>
          </a:xfrm>
        </p:grpSpPr>
        <p:pic>
          <p:nvPicPr>
            <p:cNvPr id="4" name="object 4"/>
            <p:cNvPicPr/>
            <p:nvPr/>
          </p:nvPicPr>
          <p:blipFill>
            <a:blip r:embed="rId3" cstate="print"/>
            <a:stretch>
              <a:fillRect/>
            </a:stretch>
          </p:blipFill>
          <p:spPr>
            <a:xfrm>
              <a:off x="0" y="0"/>
              <a:ext cx="12192000" cy="6857999"/>
            </a:xfrm>
            <a:prstGeom prst="rect">
              <a:avLst/>
            </a:prstGeom>
          </p:spPr>
        </p:pic>
        <p:pic>
          <p:nvPicPr>
            <p:cNvPr id="5" name="object 5"/>
            <p:cNvPicPr/>
            <p:nvPr/>
          </p:nvPicPr>
          <p:blipFill>
            <a:blip r:embed="rId4" cstate="print"/>
            <a:stretch>
              <a:fillRect/>
            </a:stretch>
          </p:blipFill>
          <p:spPr>
            <a:xfrm>
              <a:off x="0" y="1600200"/>
              <a:ext cx="12192000" cy="5105400"/>
            </a:xfrm>
            <a:prstGeom prst="rect">
              <a:avLst/>
            </a:prstGeom>
          </p:spPr>
        </p:pic>
      </p:grpSp>
      <p:sp>
        <p:nvSpPr>
          <p:cNvPr id="6" name="object 6"/>
          <p:cNvSpPr txBox="1"/>
          <p:nvPr/>
        </p:nvSpPr>
        <p:spPr>
          <a:xfrm>
            <a:off x="8958453" y="144900"/>
            <a:ext cx="3060065" cy="735201"/>
          </a:xfrm>
          <a:prstGeom prst="rect">
            <a:avLst/>
          </a:prstGeom>
        </p:spPr>
        <p:txBody>
          <a:bodyPr vert="horz" wrap="square" lIns="0" tIns="112395" rIns="0" bIns="0" rtlCol="0">
            <a:spAutoFit/>
          </a:bodyPr>
          <a:lstStyle/>
          <a:p>
            <a:pPr marL="12700" marR="5080" indent="286385">
              <a:lnSpc>
                <a:spcPct val="100600"/>
              </a:lnSpc>
              <a:spcBef>
                <a:spcPts val="85"/>
              </a:spcBef>
            </a:pPr>
            <a:r>
              <a:rPr lang="en-US" sz="2000" b="1" spc="-10" dirty="0" smtClean="0">
                <a:latin typeface="Palatino Linotype"/>
                <a:cs typeface="Palatino Linotype"/>
              </a:rPr>
              <a:t>AL-USTAQABAL </a:t>
            </a:r>
            <a:r>
              <a:rPr lang="en-US" sz="2000" b="1" spc="-5" dirty="0" smtClean="0">
                <a:latin typeface="Palatino Linotype"/>
                <a:cs typeface="Palatino Linotype"/>
              </a:rPr>
              <a:t> </a:t>
            </a:r>
            <a:r>
              <a:rPr lang="en-US" sz="2000" b="1" spc="-10" dirty="0" smtClean="0">
                <a:latin typeface="Palatino Linotype"/>
                <a:cs typeface="Palatino Linotype"/>
              </a:rPr>
              <a:t>UNVERSTY</a:t>
            </a:r>
            <a:r>
              <a:rPr lang="en-US" sz="2000" b="1" spc="-75" dirty="0" smtClean="0">
                <a:latin typeface="Palatino Linotype"/>
                <a:cs typeface="Palatino Linotype"/>
              </a:rPr>
              <a:t> </a:t>
            </a:r>
            <a:r>
              <a:rPr lang="en-US" sz="2000" b="1" spc="-10" dirty="0" smtClean="0">
                <a:latin typeface="Palatino Linotype"/>
                <a:cs typeface="Palatino Linotype"/>
              </a:rPr>
              <a:t>COLLEGE</a:t>
            </a:r>
            <a:endParaRPr lang="en-US" sz="2000" dirty="0">
              <a:latin typeface="Palatino Linotype"/>
              <a:cs typeface="Palatino Linotype"/>
            </a:endParaRPr>
          </a:p>
        </p:txBody>
      </p:sp>
      <p:sp>
        <p:nvSpPr>
          <p:cNvPr id="11" name="object 11"/>
          <p:cNvSpPr txBox="1"/>
          <p:nvPr/>
        </p:nvSpPr>
        <p:spPr>
          <a:xfrm>
            <a:off x="4360290" y="651764"/>
            <a:ext cx="156210" cy="299720"/>
          </a:xfrm>
          <a:prstGeom prst="rect">
            <a:avLst/>
          </a:prstGeom>
        </p:spPr>
        <p:txBody>
          <a:bodyPr vert="horz" wrap="square" lIns="0" tIns="12700" rIns="0" bIns="0" rtlCol="0">
            <a:spAutoFit/>
          </a:bodyPr>
          <a:lstStyle/>
          <a:p>
            <a:pPr marL="12700">
              <a:lnSpc>
                <a:spcPct val="100000"/>
              </a:lnSpc>
              <a:spcBef>
                <a:spcPts val="100"/>
              </a:spcBef>
            </a:pPr>
            <a:endParaRPr sz="1800" dirty="0">
              <a:latin typeface="Tahoma"/>
              <a:cs typeface="Tahoma"/>
            </a:endParaRPr>
          </a:p>
        </p:txBody>
      </p:sp>
      <p:sp>
        <p:nvSpPr>
          <p:cNvPr id="12" name="object 12"/>
          <p:cNvSpPr txBox="1"/>
          <p:nvPr/>
        </p:nvSpPr>
        <p:spPr>
          <a:xfrm>
            <a:off x="3766885" y="893525"/>
            <a:ext cx="4081779" cy="331470"/>
          </a:xfrm>
          <a:prstGeom prst="rect">
            <a:avLst/>
          </a:prstGeom>
        </p:spPr>
        <p:txBody>
          <a:bodyPr vert="horz" wrap="square" lIns="0" tIns="13335" rIns="0" bIns="0" rtlCol="0">
            <a:spAutoFit/>
          </a:bodyPr>
          <a:lstStyle/>
          <a:p>
            <a:pPr marL="12700">
              <a:lnSpc>
                <a:spcPct val="100000"/>
              </a:lnSpc>
              <a:spcBef>
                <a:spcPts val="105"/>
              </a:spcBef>
            </a:pPr>
            <a:r>
              <a:rPr sz="2000" b="1" spc="-5" dirty="0" smtClean="0">
                <a:latin typeface="Times New Roman"/>
                <a:cs typeface="Times New Roman"/>
              </a:rPr>
              <a:t>Production</a:t>
            </a:r>
            <a:r>
              <a:rPr sz="2000" b="1" spc="-50" dirty="0" smtClean="0">
                <a:latin typeface="Times New Roman"/>
                <a:cs typeface="Times New Roman"/>
              </a:rPr>
              <a:t> </a:t>
            </a:r>
            <a:r>
              <a:rPr sz="2000" b="1" spc="5" dirty="0">
                <a:latin typeface="Times New Roman"/>
                <a:cs typeface="Times New Roman"/>
              </a:rPr>
              <a:t>&amp;</a:t>
            </a:r>
            <a:r>
              <a:rPr sz="2000" b="1" dirty="0">
                <a:latin typeface="Times New Roman"/>
                <a:cs typeface="Times New Roman"/>
              </a:rPr>
              <a:t> industry</a:t>
            </a:r>
            <a:r>
              <a:rPr sz="2000" b="1" spc="-45" dirty="0">
                <a:latin typeface="Times New Roman"/>
                <a:cs typeface="Times New Roman"/>
              </a:rPr>
              <a:t> </a:t>
            </a:r>
            <a:r>
              <a:rPr sz="2000" b="1" dirty="0">
                <a:latin typeface="Times New Roman"/>
                <a:cs typeface="Times New Roman"/>
              </a:rPr>
              <a:t>operations</a:t>
            </a:r>
            <a:r>
              <a:rPr sz="2000" b="1" spc="-45" dirty="0">
                <a:latin typeface="Times New Roman"/>
                <a:cs typeface="Times New Roman"/>
              </a:rPr>
              <a:t> </a:t>
            </a:r>
            <a:r>
              <a:rPr sz="2000" b="1" dirty="0">
                <a:latin typeface="Times New Roman"/>
                <a:cs typeface="Times New Roman"/>
              </a:rPr>
              <a:t>for</a:t>
            </a:r>
            <a:endParaRPr sz="2000" dirty="0">
              <a:latin typeface="Times New Roman"/>
              <a:cs typeface="Times New Roman"/>
            </a:endParaRPr>
          </a:p>
        </p:txBody>
      </p:sp>
      <p:sp>
        <p:nvSpPr>
          <p:cNvPr id="13" name="object 13"/>
          <p:cNvSpPr txBox="1"/>
          <p:nvPr/>
        </p:nvSpPr>
        <p:spPr>
          <a:xfrm>
            <a:off x="3736975" y="1320164"/>
            <a:ext cx="3977004" cy="330835"/>
          </a:xfrm>
          <a:prstGeom prst="rect">
            <a:avLst/>
          </a:prstGeom>
        </p:spPr>
        <p:txBody>
          <a:bodyPr vert="horz" wrap="square" lIns="0" tIns="13335" rIns="0" bIns="0" rtlCol="0">
            <a:spAutoFit/>
          </a:bodyPr>
          <a:lstStyle/>
          <a:p>
            <a:pPr marL="12700">
              <a:lnSpc>
                <a:spcPct val="100000"/>
              </a:lnSpc>
              <a:spcBef>
                <a:spcPts val="105"/>
              </a:spcBef>
            </a:pPr>
            <a:r>
              <a:rPr sz="2000" b="1" dirty="0">
                <a:latin typeface="Times New Roman"/>
                <a:cs typeface="Times New Roman"/>
              </a:rPr>
              <a:t>several</a:t>
            </a:r>
            <a:r>
              <a:rPr sz="2000" b="1" spc="-35" dirty="0">
                <a:latin typeface="Times New Roman"/>
                <a:cs typeface="Times New Roman"/>
              </a:rPr>
              <a:t> </a:t>
            </a:r>
            <a:r>
              <a:rPr sz="2000" b="1" dirty="0">
                <a:latin typeface="Times New Roman"/>
                <a:cs typeface="Times New Roman"/>
              </a:rPr>
              <a:t>types</a:t>
            </a:r>
            <a:r>
              <a:rPr sz="2000" b="1" spc="-40" dirty="0">
                <a:latin typeface="Times New Roman"/>
                <a:cs typeface="Times New Roman"/>
              </a:rPr>
              <a:t> </a:t>
            </a:r>
            <a:r>
              <a:rPr sz="2000" b="1" dirty="0">
                <a:latin typeface="Times New Roman"/>
                <a:cs typeface="Times New Roman"/>
              </a:rPr>
              <a:t>of</a:t>
            </a:r>
            <a:r>
              <a:rPr sz="2000" b="1" spc="-20" dirty="0">
                <a:latin typeface="Times New Roman"/>
                <a:cs typeface="Times New Roman"/>
              </a:rPr>
              <a:t> </a:t>
            </a:r>
            <a:r>
              <a:rPr sz="2000" b="1" spc="-5" dirty="0">
                <a:latin typeface="Times New Roman"/>
                <a:cs typeface="Times New Roman"/>
              </a:rPr>
              <a:t>clay</a:t>
            </a:r>
            <a:r>
              <a:rPr sz="2000" b="1" spc="-15" dirty="0">
                <a:latin typeface="Times New Roman"/>
                <a:cs typeface="Times New Roman"/>
              </a:rPr>
              <a:t> </a:t>
            </a:r>
            <a:r>
              <a:rPr sz="2000" b="1" dirty="0">
                <a:latin typeface="Times New Roman"/>
                <a:cs typeface="Times New Roman"/>
              </a:rPr>
              <a:t>bricks</a:t>
            </a:r>
            <a:r>
              <a:rPr sz="2000" b="1" spc="-10" dirty="0">
                <a:latin typeface="Times New Roman"/>
                <a:cs typeface="Times New Roman"/>
              </a:rPr>
              <a:t> </a:t>
            </a:r>
            <a:r>
              <a:rPr sz="2000" b="1" dirty="0">
                <a:latin typeface="Times New Roman"/>
                <a:cs typeface="Times New Roman"/>
              </a:rPr>
              <a:t>/</a:t>
            </a:r>
            <a:r>
              <a:rPr sz="2000" b="1" spc="-20" dirty="0">
                <a:latin typeface="Times New Roman"/>
                <a:cs typeface="Times New Roman"/>
              </a:rPr>
              <a:t> </a:t>
            </a:r>
            <a:r>
              <a:rPr sz="2000" b="1" spc="-50" dirty="0">
                <a:latin typeface="Times New Roman"/>
                <a:cs typeface="Times New Roman"/>
              </a:rPr>
              <a:t>PART</a:t>
            </a:r>
            <a:r>
              <a:rPr sz="2000" b="1" spc="-45" dirty="0">
                <a:latin typeface="Times New Roman"/>
                <a:cs typeface="Times New Roman"/>
              </a:rPr>
              <a:t> </a:t>
            </a:r>
            <a:r>
              <a:rPr lang="en-US" sz="2000" b="1" dirty="0" smtClean="0">
                <a:latin typeface="Times New Roman"/>
                <a:cs typeface="Times New Roman"/>
              </a:rPr>
              <a:t>2</a:t>
            </a:r>
            <a:endParaRPr sz="2000" dirty="0">
              <a:latin typeface="Times New Roman"/>
              <a:cs typeface="Times New Roman"/>
            </a:endParaRPr>
          </a:p>
        </p:txBody>
      </p:sp>
      <p:sp>
        <p:nvSpPr>
          <p:cNvPr id="14" name="object 14"/>
          <p:cNvSpPr txBox="1"/>
          <p:nvPr/>
        </p:nvSpPr>
        <p:spPr>
          <a:xfrm>
            <a:off x="162255" y="2072538"/>
            <a:ext cx="11838940" cy="2712922"/>
          </a:xfrm>
          <a:prstGeom prst="rect">
            <a:avLst/>
          </a:prstGeom>
        </p:spPr>
        <p:txBody>
          <a:bodyPr vert="horz" wrap="square" lIns="0" tIns="133985" rIns="0" bIns="0" rtlCol="0">
            <a:spAutoFit/>
          </a:bodyPr>
          <a:lstStyle/>
          <a:p>
            <a:pPr marL="12700" algn="just">
              <a:lnSpc>
                <a:spcPct val="100000"/>
              </a:lnSpc>
              <a:spcBef>
                <a:spcPts val="1055"/>
              </a:spcBef>
            </a:pPr>
            <a:r>
              <a:rPr lang="en-US" sz="2000" b="1" spc="-5" dirty="0">
                <a:latin typeface="Tahoma"/>
                <a:cs typeface="Tahoma"/>
              </a:rPr>
              <a:t>Stage 2: Preparation and Tempering of MUD</a:t>
            </a:r>
          </a:p>
          <a:p>
            <a:pPr marL="12700" algn="just">
              <a:lnSpc>
                <a:spcPct val="100000"/>
              </a:lnSpc>
              <a:spcBef>
                <a:spcPts val="1055"/>
              </a:spcBef>
            </a:pPr>
            <a:r>
              <a:rPr lang="en-US" sz="2000" spc="-5" dirty="0">
                <a:latin typeface="Tahoma"/>
                <a:cs typeface="Tahoma"/>
              </a:rPr>
              <a:t>A series of steps are taken before the soil is ready to form bricks. First, the specific area of the brick soil is cleaned, especially its surface layer. Most of the unwanted topsoil that is always rich in gravel and organic matter must be removed. Then, from this cleaned area, the brick soil is obtained through:</a:t>
            </a:r>
          </a:p>
          <a:p>
            <a:pPr marL="12700" algn="just">
              <a:lnSpc>
                <a:spcPct val="100000"/>
              </a:lnSpc>
              <a:spcBef>
                <a:spcPts val="1055"/>
              </a:spcBef>
            </a:pPr>
            <a:r>
              <a:rPr lang="en-US" sz="2000" spc="-5" dirty="0">
                <a:latin typeface="Tahoma"/>
                <a:cs typeface="Tahoma"/>
              </a:rPr>
              <a:t>(I) Surface drilling: By using hand tools, it is the most popular method used in most countries.</a:t>
            </a:r>
          </a:p>
          <a:p>
            <a:pPr marL="12700" algn="just">
              <a:lnSpc>
                <a:spcPct val="100000"/>
              </a:lnSpc>
              <a:spcBef>
                <a:spcPts val="1055"/>
              </a:spcBef>
            </a:pPr>
            <a:r>
              <a:rPr lang="en-US" sz="2000" spc="-5" dirty="0">
                <a:latin typeface="Tahoma"/>
                <a:cs typeface="Tahoma"/>
              </a:rPr>
              <a:t>(2) Mechanical drilling: Using heavy machinery called excavators. This method is used in the manufacture of mechanical bricks on a large scale, especially when the soil layers are hard and compact.</a:t>
            </a:r>
          </a:p>
        </p:txBody>
      </p:sp>
      <p:sp>
        <p:nvSpPr>
          <p:cNvPr id="16" name="عنوان 15"/>
          <p:cNvSpPr>
            <a:spLocks noGrp="1"/>
          </p:cNvSpPr>
          <p:nvPr>
            <p:ph type="title"/>
          </p:nvPr>
        </p:nvSpPr>
        <p:spPr>
          <a:xfrm>
            <a:off x="3657600" y="479039"/>
            <a:ext cx="3898582" cy="307777"/>
          </a:xfrm>
        </p:spPr>
        <p:txBody>
          <a:bodyPr/>
          <a:lstStyle/>
          <a:p>
            <a:pPr algn="ctr"/>
            <a:r>
              <a:rPr lang="en-US" dirty="0"/>
              <a:t>Constructional Technology</a:t>
            </a:r>
          </a:p>
        </p:txBody>
      </p:sp>
      <p:sp>
        <p:nvSpPr>
          <p:cNvPr id="76" name="عنوان 15"/>
          <p:cNvSpPr txBox="1">
            <a:spLocks/>
          </p:cNvSpPr>
          <p:nvPr/>
        </p:nvSpPr>
        <p:spPr>
          <a:xfrm>
            <a:off x="102264" y="936149"/>
            <a:ext cx="3898582" cy="246221"/>
          </a:xfrm>
          <a:prstGeom prst="rect">
            <a:avLst/>
          </a:prstGeom>
        </p:spPr>
        <p:txBody>
          <a:bodyPr wrap="square" lIns="0" tIns="0" rIns="0" bIns="0">
            <a:spAutoFit/>
          </a:bodyPr>
          <a:lstStyle>
            <a:lvl1pPr>
              <a:defRPr sz="2000" b="1" i="0">
                <a:solidFill>
                  <a:schemeClr val="tx1"/>
                </a:solidFill>
                <a:latin typeface="Times New Roman"/>
                <a:ea typeface="+mj-ea"/>
                <a:cs typeface="Times New Roman"/>
              </a:defRPr>
            </a:lvl1pPr>
          </a:lstStyle>
          <a:p>
            <a:r>
              <a:rPr lang="en-US" sz="1600" kern="0" dirty="0"/>
              <a:t> </a:t>
            </a:r>
            <a:r>
              <a:rPr lang="en-US" sz="1600" kern="0" dirty="0" err="1" smtClean="0"/>
              <a:t>Asst.lec.Fatin</a:t>
            </a:r>
            <a:r>
              <a:rPr lang="en-US" sz="1600" kern="0" dirty="0" smtClean="0"/>
              <a:t> </a:t>
            </a:r>
            <a:r>
              <a:rPr lang="en-US" sz="1600" kern="0" dirty="0" err="1" smtClean="0"/>
              <a:t>Hashim</a:t>
            </a:r>
            <a:endParaRPr lang="en-US" sz="1600" kern="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609600"/>
            <a:ext cx="11811000" cy="5655394"/>
          </a:xfrm>
          <a:prstGeom prst="rect">
            <a:avLst/>
          </a:prstGeom>
        </p:spPr>
        <p:txBody>
          <a:bodyPr vert="horz" wrap="square" lIns="0" tIns="12700" rIns="0" bIns="0" rtlCol="0">
            <a:spAutoFit/>
          </a:bodyPr>
          <a:lstStyle/>
          <a:p>
            <a:pPr marL="25400" algn="just">
              <a:lnSpc>
                <a:spcPct val="100000"/>
              </a:lnSpc>
              <a:spcBef>
                <a:spcPts val="100"/>
              </a:spcBef>
            </a:pPr>
            <a:r>
              <a:rPr lang="en-US" sz="2400" dirty="0">
                <a:latin typeface="Times New Roman"/>
                <a:cs typeface="Times New Roman"/>
              </a:rPr>
              <a:t>(b)	</a:t>
            </a:r>
            <a:r>
              <a:rPr lang="en-US" sz="2400" b="1" dirty="0">
                <a:latin typeface="Times New Roman"/>
                <a:cs typeface="Times New Roman"/>
              </a:rPr>
              <a:t>For making smooth-sided, frogged bricks, this requires a stock board and pallets. The stock board has a raised</a:t>
            </a:r>
          </a:p>
          <a:p>
            <a:pPr marL="25400" algn="just">
              <a:lnSpc>
                <a:spcPct val="100000"/>
              </a:lnSpc>
              <a:spcBef>
                <a:spcPts val="100"/>
              </a:spcBef>
            </a:pPr>
            <a:r>
              <a:rPr lang="en-US" sz="2400" dirty="0">
                <a:latin typeface="Times New Roman"/>
                <a:cs typeface="Times New Roman"/>
              </a:rPr>
              <a:t>projection (6 mm) carrying impressions or marks of the manufacturer carved out in it.</a:t>
            </a:r>
          </a:p>
          <a:p>
            <a:pPr marL="25400" algn="just">
              <a:lnSpc>
                <a:spcPct val="100000"/>
              </a:lnSpc>
              <a:spcBef>
                <a:spcPts val="100"/>
              </a:spcBef>
            </a:pPr>
            <a:r>
              <a:rPr lang="en-US" sz="2400" dirty="0">
                <a:latin typeface="Times New Roman"/>
                <a:cs typeface="Times New Roman"/>
              </a:rPr>
              <a:t>For the molding bricks using the stock board, some sand is sprinkled on the inner sides of the mold (sand molding).</a:t>
            </a:r>
          </a:p>
          <a:p>
            <a:pPr marL="25400" algn="just">
              <a:lnSpc>
                <a:spcPct val="100000"/>
              </a:lnSpc>
              <a:spcBef>
                <a:spcPts val="100"/>
              </a:spcBef>
            </a:pPr>
            <a:r>
              <a:rPr lang="en-US" sz="2400" dirty="0">
                <a:latin typeface="Times New Roman"/>
                <a:cs typeface="Times New Roman"/>
              </a:rPr>
              <a:t>This (mold) is then placed on the stock board with a projection in the center and a lump of prepared clay is dashed into it.</a:t>
            </a:r>
          </a:p>
          <a:p>
            <a:pPr marL="25400" algn="just">
              <a:lnSpc>
                <a:spcPct val="100000"/>
              </a:lnSpc>
              <a:spcBef>
                <a:spcPts val="100"/>
              </a:spcBef>
            </a:pPr>
            <a:r>
              <a:rPr lang="en-US" sz="2400" dirty="0">
                <a:latin typeface="Times New Roman"/>
                <a:cs typeface="Times New Roman"/>
              </a:rPr>
              <a:t>Any surplus mud is removed by using the strike or cutting wire. A pallet is then placed on the top of the mold and the stock</a:t>
            </a:r>
          </a:p>
          <a:p>
            <a:pPr marL="25400" algn="just">
              <a:lnSpc>
                <a:spcPct val="100000"/>
              </a:lnSpc>
              <a:spcBef>
                <a:spcPts val="100"/>
              </a:spcBef>
            </a:pPr>
            <a:r>
              <a:rPr lang="en-US" sz="2400" dirty="0">
                <a:latin typeface="Times New Roman"/>
                <a:cs typeface="Times New Roman"/>
              </a:rPr>
              <a:t>board is turned over.</a:t>
            </a:r>
          </a:p>
          <a:p>
            <a:pPr marL="25400" algn="just">
              <a:lnSpc>
                <a:spcPct val="100000"/>
              </a:lnSpc>
              <a:spcBef>
                <a:spcPts val="100"/>
              </a:spcBef>
            </a:pPr>
            <a:r>
              <a:rPr lang="en-US" sz="2400" dirty="0">
                <a:latin typeface="Times New Roman"/>
                <a:cs typeface="Times New Roman"/>
              </a:rPr>
              <a:t>Thereafter, the mold is lifted up, leaving the molded brick on the pallet below.</a:t>
            </a:r>
          </a:p>
          <a:p>
            <a:pPr marL="25400" algn="just">
              <a:lnSpc>
                <a:spcPct val="100000"/>
              </a:lnSpc>
              <a:spcBef>
                <a:spcPts val="100"/>
              </a:spcBef>
            </a:pPr>
            <a:r>
              <a:rPr lang="en-US" sz="2400" dirty="0">
                <a:latin typeface="Times New Roman"/>
                <a:cs typeface="Times New Roman"/>
              </a:rPr>
              <a:t>Another pallet is placed on the upper surface of the wet brick and it is taken to the drying field, where it is placed first on its edges to dry.</a:t>
            </a:r>
          </a:p>
          <a:p>
            <a:pPr marL="25400" algn="just">
              <a:lnSpc>
                <a:spcPct val="100000"/>
              </a:lnSpc>
              <a:spcBef>
                <a:spcPts val="100"/>
              </a:spcBef>
            </a:pPr>
            <a:r>
              <a:rPr lang="en-US" sz="2400" dirty="0">
                <a:latin typeface="Times New Roman"/>
                <a:cs typeface="Times New Roman"/>
              </a:rPr>
              <a:t>The pallets are thus available for use again and again. This process, where pallets and stock boards are used is called rightly pallet molding.</a:t>
            </a:r>
          </a:p>
        </p:txBody>
      </p:sp>
    </p:spTree>
    <p:extLst>
      <p:ext uri="{BB962C8B-B14F-4D97-AF65-F5344CB8AC3E}">
        <p14:creationId xmlns:p14="http://schemas.microsoft.com/office/powerpoint/2010/main" val="3096475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609600"/>
            <a:ext cx="11811000" cy="4865434"/>
          </a:xfrm>
          <a:prstGeom prst="rect">
            <a:avLst/>
          </a:prstGeom>
        </p:spPr>
        <p:txBody>
          <a:bodyPr vert="horz" wrap="square" lIns="0" tIns="12700" rIns="0" bIns="0" rtlCol="0">
            <a:spAutoFit/>
          </a:bodyPr>
          <a:lstStyle/>
          <a:p>
            <a:pPr marL="25400" algn="just">
              <a:lnSpc>
                <a:spcPct val="100000"/>
              </a:lnSpc>
              <a:spcBef>
                <a:spcPts val="100"/>
              </a:spcBef>
            </a:pPr>
            <a:r>
              <a:rPr lang="en-US" sz="2400" dirty="0">
                <a:latin typeface="Times New Roman"/>
                <a:cs typeface="Times New Roman"/>
              </a:rPr>
              <a:t>(B)	</a:t>
            </a:r>
            <a:r>
              <a:rPr lang="en-US" sz="2400" b="1" dirty="0">
                <a:latin typeface="Times New Roman"/>
                <a:cs typeface="Times New Roman"/>
              </a:rPr>
              <a:t>Table Molding.</a:t>
            </a:r>
          </a:p>
          <a:p>
            <a:pPr marL="25400" algn="just">
              <a:lnSpc>
                <a:spcPct val="100000"/>
              </a:lnSpc>
              <a:spcBef>
                <a:spcPts val="100"/>
              </a:spcBef>
            </a:pPr>
            <a:r>
              <a:rPr lang="en-US" sz="2400" dirty="0">
                <a:latin typeface="Times New Roman"/>
                <a:cs typeface="Times New Roman"/>
              </a:rPr>
              <a:t>It is also a type of hand-molding method. The molder carries out all the operations of pallet-molding on a table of suitable dimensions and while in a standing position.</a:t>
            </a:r>
          </a:p>
          <a:p>
            <a:pPr marL="25400" algn="just">
              <a:lnSpc>
                <a:spcPct val="100000"/>
              </a:lnSpc>
              <a:spcBef>
                <a:spcPts val="100"/>
              </a:spcBef>
            </a:pPr>
            <a:r>
              <a:rPr lang="en-US" sz="2400" dirty="0">
                <a:latin typeface="Times New Roman"/>
                <a:cs typeface="Times New Roman"/>
              </a:rPr>
              <a:t>Such a table is large enough to accommodate all the materials required in the hand molding, namely: a stock board, molds, a cutting-edge bucket full of water or sand, and a supply of tempered mud. The process is similar to pallet- molding on the ground.</a:t>
            </a:r>
          </a:p>
          <a:p>
            <a:pPr marL="25400" algn="just">
              <a:lnSpc>
                <a:spcPct val="100000"/>
              </a:lnSpc>
              <a:spcBef>
                <a:spcPts val="100"/>
              </a:spcBef>
            </a:pPr>
            <a:r>
              <a:rPr lang="en-US" sz="2400" dirty="0">
                <a:latin typeface="Times New Roman"/>
                <a:cs typeface="Times New Roman"/>
              </a:rPr>
              <a:t>The molder places the stock board in front of him, sprinkles some sand on the inside of a mold or dips it into the water, places it on the stock board, dashes a lump of mud into it, presses it thoroughly, cuts any surplus mud with the strike, places a pallet over the mold and turns it over. The molder then removes the mold by lifting tool, leaving the brick on the pallet.</a:t>
            </a:r>
          </a:p>
          <a:p>
            <a:pPr marL="25400" algn="just">
              <a:lnSpc>
                <a:spcPct val="100000"/>
              </a:lnSpc>
              <a:spcBef>
                <a:spcPts val="100"/>
              </a:spcBef>
            </a:pPr>
            <a:r>
              <a:rPr lang="en-US" sz="2400" dirty="0">
                <a:latin typeface="Times New Roman"/>
                <a:cs typeface="Times New Roman"/>
              </a:rPr>
              <a:t>A helper places another pallet on the brick so molded and carries it away to the drying ground where he makes the brick stand on edge. The pallets are thus available for use again. Although the initial cost is a little higher in table molding, it is considered more efficient.</a:t>
            </a:r>
          </a:p>
        </p:txBody>
      </p:sp>
    </p:spTree>
    <p:extLst>
      <p:ext uri="{BB962C8B-B14F-4D97-AF65-F5344CB8AC3E}">
        <p14:creationId xmlns:p14="http://schemas.microsoft.com/office/powerpoint/2010/main" val="1618233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5085" y="228600"/>
            <a:ext cx="11811000" cy="3018775"/>
          </a:xfrm>
          <a:prstGeom prst="rect">
            <a:avLst/>
          </a:prstGeom>
        </p:spPr>
        <p:txBody>
          <a:bodyPr vert="horz" wrap="square" lIns="0" tIns="12700" rIns="0" bIns="0" rtlCol="0">
            <a:spAutoFit/>
          </a:bodyPr>
          <a:lstStyle/>
          <a:p>
            <a:pPr marL="25400" algn="just">
              <a:lnSpc>
                <a:spcPct val="100000"/>
              </a:lnSpc>
              <a:spcBef>
                <a:spcPts val="100"/>
              </a:spcBef>
            </a:pPr>
            <a:r>
              <a:rPr lang="en-US" sz="2400" dirty="0">
                <a:latin typeface="Times New Roman"/>
                <a:cs typeface="Times New Roman"/>
              </a:rPr>
              <a:t>(</a:t>
            </a:r>
            <a:r>
              <a:rPr lang="en-US" sz="2400" b="1" dirty="0">
                <a:latin typeface="Times New Roman"/>
                <a:cs typeface="Times New Roman"/>
              </a:rPr>
              <a:t>2)Mechanical Molding.</a:t>
            </a:r>
          </a:p>
          <a:p>
            <a:pPr marL="25400" algn="just">
              <a:lnSpc>
                <a:spcPct val="100000"/>
              </a:lnSpc>
              <a:spcBef>
                <a:spcPts val="100"/>
              </a:spcBef>
            </a:pPr>
            <a:r>
              <a:rPr lang="en-US" sz="2400" dirty="0">
                <a:latin typeface="Times New Roman"/>
                <a:cs typeface="Times New Roman"/>
              </a:rPr>
              <a:t>In advanced countries, machine molding is an essential part of the Mechanized brick making plant. It is both cheaper in</a:t>
            </a:r>
          </a:p>
          <a:p>
            <a:pPr marL="25400" algn="just">
              <a:lnSpc>
                <a:spcPct val="100000"/>
              </a:lnSpc>
              <a:spcBef>
                <a:spcPts val="100"/>
              </a:spcBef>
            </a:pPr>
            <a:r>
              <a:rPr lang="en-US" sz="2400" dirty="0">
                <a:latin typeface="Times New Roman"/>
                <a:cs typeface="Times New Roman"/>
              </a:rPr>
              <a:t>the long run and gives bricks of uniformly good quality.</a:t>
            </a:r>
          </a:p>
          <a:p>
            <a:pPr marL="25400" algn="just">
              <a:lnSpc>
                <a:spcPct val="100000"/>
              </a:lnSpc>
              <a:spcBef>
                <a:spcPts val="100"/>
              </a:spcBef>
            </a:pPr>
            <a:r>
              <a:rPr lang="en-US" sz="2400" dirty="0">
                <a:latin typeface="Times New Roman"/>
                <a:cs typeface="Times New Roman"/>
              </a:rPr>
              <a:t>There are two types of processes used in machine molding: first, stiff mud process and second, dry pressing process.</a:t>
            </a:r>
          </a:p>
          <a:p>
            <a:pPr marL="25400" algn="just">
              <a:lnSpc>
                <a:spcPct val="100000"/>
              </a:lnSpc>
              <a:spcBef>
                <a:spcPts val="100"/>
              </a:spcBef>
            </a:pPr>
            <a:r>
              <a:rPr lang="en-US" sz="2400" dirty="0">
                <a:latin typeface="Times New Roman"/>
                <a:cs typeface="Times New Roman"/>
              </a:rPr>
              <a:t>Since we are fast progressing towards modernization in all sectors, it is appropriate to understand the basic principles of both processes.</a:t>
            </a:r>
          </a:p>
        </p:txBody>
      </p:sp>
      <p:sp>
        <p:nvSpPr>
          <p:cNvPr id="3" name="مستطيل 2"/>
          <p:cNvSpPr/>
          <p:nvPr/>
        </p:nvSpPr>
        <p:spPr>
          <a:xfrm>
            <a:off x="230221" y="3352800"/>
            <a:ext cx="11811000" cy="2862322"/>
          </a:xfrm>
          <a:prstGeom prst="rect">
            <a:avLst/>
          </a:prstGeom>
        </p:spPr>
        <p:txBody>
          <a:bodyPr wrap="square">
            <a:spAutoFit/>
          </a:bodyPr>
          <a:lstStyle/>
          <a:p>
            <a:r>
              <a:rPr lang="en-US" sz="2000" b="1" dirty="0">
                <a:effectLst>
                  <a:outerShdw blurRad="38100" dist="38100" dir="2700000" algn="tl">
                    <a:srgbClr val="000000">
                      <a:alpha val="43137"/>
                    </a:srgbClr>
                  </a:outerShdw>
                </a:effectLst>
              </a:rPr>
              <a:t>STIFF MUD PROCESS</a:t>
            </a:r>
            <a:r>
              <a:rPr lang="en-US" sz="2000" dirty="0"/>
              <a:t>: The clay is mixed with only a small quantity (12-15%) of water during tempering so that it is a</a:t>
            </a:r>
          </a:p>
          <a:p>
            <a:r>
              <a:rPr lang="en-US" sz="2000" dirty="0"/>
              <a:t>quite stiff in consistency.</a:t>
            </a:r>
          </a:p>
          <a:p>
            <a:r>
              <a:rPr lang="en-US" sz="2000" dirty="0"/>
              <a:t>After thorough mixing, the tempered clay goes through the de-airing chamber in which a vacuum (375 to 725 mm) of mercury is maintained. The de-airing removes air holes and bubbles, thus resulting in greater strength. Next, the clay is extruded through a die to produce a column of clay in which two dimensions of the final unit are determined. The column then passes through an automatic cutter to make the final dimension of the brick unit. Cutter wire distances and die sizes must be carefully calculated to compensate for normal shrinkage during wet stages through drying and firing. As the clay column leaves the die, surface textures may be modified.</a:t>
            </a:r>
          </a:p>
        </p:txBody>
      </p:sp>
    </p:spTree>
    <p:extLst>
      <p:ext uri="{BB962C8B-B14F-4D97-AF65-F5344CB8AC3E}">
        <p14:creationId xmlns:p14="http://schemas.microsoft.com/office/powerpoint/2010/main" val="2951231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5085" y="228600"/>
            <a:ext cx="11811000" cy="2241639"/>
          </a:xfrm>
          <a:prstGeom prst="rect">
            <a:avLst/>
          </a:prstGeom>
        </p:spPr>
        <p:txBody>
          <a:bodyPr vert="horz" wrap="square" lIns="0" tIns="12700" rIns="0" bIns="0" rtlCol="0">
            <a:spAutoFit/>
          </a:bodyPr>
          <a:lstStyle/>
          <a:p>
            <a:pPr marL="25400" algn="just">
              <a:lnSpc>
                <a:spcPct val="100000"/>
              </a:lnSpc>
              <a:spcBef>
                <a:spcPts val="100"/>
              </a:spcBef>
            </a:pPr>
            <a:r>
              <a:rPr lang="en-US" sz="2400" b="1" dirty="0" smtClean="0">
                <a:latin typeface="Times New Roman"/>
                <a:cs typeface="Times New Roman"/>
              </a:rPr>
              <a:t>DRY </a:t>
            </a:r>
            <a:r>
              <a:rPr lang="en-US" sz="2400" b="1" dirty="0">
                <a:latin typeface="Times New Roman"/>
                <a:cs typeface="Times New Roman"/>
              </a:rPr>
              <a:t>PRESSING PROCESS</a:t>
            </a:r>
            <a:r>
              <a:rPr lang="en-US" sz="2400" dirty="0">
                <a:latin typeface="Times New Roman"/>
                <a:cs typeface="Times New Roman"/>
              </a:rPr>
              <a:t>: It is yet another common method for molding bricks in mechanized brick manufacturing making plants. In this method, only a very small quantity of water is added to finely crushed and thoroughly cleaned clay (up to 10%).</a:t>
            </a:r>
          </a:p>
          <a:p>
            <a:pPr marL="25400" algn="just">
              <a:lnSpc>
                <a:spcPct val="100000"/>
              </a:lnSpc>
              <a:spcBef>
                <a:spcPts val="100"/>
              </a:spcBef>
            </a:pPr>
            <a:r>
              <a:rPr lang="en-US" sz="2400" dirty="0">
                <a:latin typeface="Times New Roman"/>
                <a:cs typeface="Times New Roman"/>
              </a:rPr>
              <a:t>So that the resulting clay mix is not a plastic or stiff mud, but just damp enough to take a shape under pressure. Such damp clay is fed through hoppers to special brick mold under pressures (3.4 to 10.3 MPa) using hydraulic or compressed air rams.</a:t>
            </a:r>
          </a:p>
        </p:txBody>
      </p:sp>
      <p:sp>
        <p:nvSpPr>
          <p:cNvPr id="3" name="مستطيل 2"/>
          <p:cNvSpPr/>
          <p:nvPr/>
        </p:nvSpPr>
        <p:spPr>
          <a:xfrm>
            <a:off x="230221" y="3352800"/>
            <a:ext cx="11811000" cy="3170099"/>
          </a:xfrm>
          <a:prstGeom prst="rect">
            <a:avLst/>
          </a:prstGeom>
        </p:spPr>
        <p:txBody>
          <a:bodyPr wrap="square">
            <a:spAutoFit/>
          </a:bodyPr>
          <a:lstStyle/>
          <a:p>
            <a:r>
              <a:rPr lang="en-US" sz="2000" b="1" dirty="0">
                <a:effectLst>
                  <a:outerShdw blurRad="38100" dist="38100" dir="2700000" algn="tl">
                    <a:srgbClr val="000000">
                      <a:alpha val="43137"/>
                    </a:srgbClr>
                  </a:outerShdw>
                </a:effectLst>
              </a:rPr>
              <a:t>Stage 4: Drying of Bricks</a:t>
            </a:r>
          </a:p>
          <a:p>
            <a:r>
              <a:rPr lang="en-US" sz="2000" dirty="0"/>
              <a:t>After molding, the wet bricks have to be dried. This is necessary for three reasons.</a:t>
            </a:r>
          </a:p>
          <a:p>
            <a:r>
              <a:rPr lang="en-US" sz="2000" b="1" dirty="0"/>
              <a:t>Firstly</a:t>
            </a:r>
            <a:r>
              <a:rPr lang="en-US" sz="2000" dirty="0"/>
              <a:t>, to make them strong enough for rough handling during subsequent stages as for example for stacking, etc.</a:t>
            </a:r>
          </a:p>
          <a:p>
            <a:r>
              <a:rPr lang="en-US" sz="2000" b="1" dirty="0"/>
              <a:t>Secondly</a:t>
            </a:r>
            <a:r>
              <a:rPr lang="en-US" sz="2000" dirty="0"/>
              <a:t>, to allow a slow loss of moisture from the brick without disintegrating the unit. If a wet brick is put to direct burning in a kiln, the rate of loss of moisture will be so fast that the brick will crack during the burning process.</a:t>
            </a:r>
          </a:p>
          <a:p>
            <a:r>
              <a:rPr lang="en-US" sz="2000" b="1" dirty="0"/>
              <a:t>Thirdly</a:t>
            </a:r>
            <a:r>
              <a:rPr lang="en-US" sz="2000" dirty="0"/>
              <a:t>, to save fuel during the burning stage, a brick containing 20 percent moisture will require more fuel to burn</a:t>
            </a:r>
          </a:p>
          <a:p>
            <a:r>
              <a:rPr lang="en-US" sz="2000" dirty="0"/>
              <a:t>compared to a brick containing only 2-4 percent moisture</a:t>
            </a:r>
          </a:p>
        </p:txBody>
      </p:sp>
    </p:spTree>
    <p:extLst>
      <p:ext uri="{BB962C8B-B14F-4D97-AF65-F5344CB8AC3E}">
        <p14:creationId xmlns:p14="http://schemas.microsoft.com/office/powerpoint/2010/main" val="261204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5085" y="228600"/>
            <a:ext cx="11811000" cy="3770263"/>
          </a:xfrm>
          <a:prstGeom prst="rect">
            <a:avLst/>
          </a:prstGeom>
        </p:spPr>
        <p:txBody>
          <a:bodyPr vert="horz" wrap="square" lIns="0" tIns="12700" rIns="0" bIns="0" rtlCol="0">
            <a:spAutoFit/>
          </a:bodyPr>
          <a:lstStyle/>
          <a:p>
            <a:pPr marL="25400" algn="just">
              <a:lnSpc>
                <a:spcPct val="100000"/>
              </a:lnSpc>
              <a:spcBef>
                <a:spcPts val="100"/>
              </a:spcBef>
            </a:pPr>
            <a:r>
              <a:rPr lang="en-US" sz="2400" b="1" dirty="0">
                <a:latin typeface="Times New Roman"/>
                <a:cs typeface="Times New Roman"/>
              </a:rPr>
              <a:t>Drying of bricks is achieved either by natural methods or by artificial methods :</a:t>
            </a:r>
          </a:p>
          <a:p>
            <a:pPr marL="25400" algn="just">
              <a:lnSpc>
                <a:spcPct val="100000"/>
              </a:lnSpc>
              <a:spcBef>
                <a:spcPts val="100"/>
              </a:spcBef>
            </a:pPr>
            <a:r>
              <a:rPr lang="en-US" sz="2400" b="1" dirty="0">
                <a:latin typeface="Times New Roman"/>
                <a:cs typeface="Times New Roman"/>
              </a:rPr>
              <a:t>In the natural drying method, there are two distinct stages </a:t>
            </a:r>
            <a:r>
              <a:rPr lang="en-US" sz="2400" dirty="0">
                <a:latin typeface="Times New Roman"/>
                <a:cs typeface="Times New Roman"/>
              </a:rPr>
              <a:t>:</a:t>
            </a:r>
          </a:p>
          <a:p>
            <a:pPr marL="25400" algn="just">
              <a:lnSpc>
                <a:spcPct val="100000"/>
              </a:lnSpc>
              <a:spcBef>
                <a:spcPts val="100"/>
              </a:spcBef>
            </a:pPr>
            <a:r>
              <a:rPr lang="en-US" sz="2400" b="1" dirty="0">
                <a:latin typeface="Times New Roman"/>
                <a:cs typeface="Times New Roman"/>
              </a:rPr>
              <a:t>Pre-stacking stage</a:t>
            </a:r>
            <a:r>
              <a:rPr lang="en-US" sz="2400" dirty="0">
                <a:latin typeface="Times New Roman"/>
                <a:cs typeface="Times New Roman"/>
              </a:rPr>
              <a:t>, where the molded bricks are first laid edgewise, side-wise, and flat for 2-3 days so that they become hard-enough to handle without losing shape or breaking.</a:t>
            </a:r>
          </a:p>
          <a:p>
            <a:pPr marL="25400" algn="just">
              <a:lnSpc>
                <a:spcPct val="100000"/>
              </a:lnSpc>
              <a:spcBef>
                <a:spcPts val="100"/>
              </a:spcBef>
            </a:pPr>
            <a:r>
              <a:rPr lang="en-US" sz="2400" dirty="0">
                <a:latin typeface="Times New Roman"/>
                <a:cs typeface="Times New Roman"/>
              </a:rPr>
              <a:t>Stacking Stage, in which the hard bricks from the first stage are arranged in well-made layers, one layer above another.</a:t>
            </a:r>
          </a:p>
          <a:p>
            <a:pPr marL="25400" algn="just">
              <a:lnSpc>
                <a:spcPct val="100000"/>
              </a:lnSpc>
              <a:spcBef>
                <a:spcPts val="100"/>
              </a:spcBef>
            </a:pPr>
            <a:r>
              <a:rPr lang="en-US" sz="2400" dirty="0">
                <a:latin typeface="Times New Roman"/>
                <a:cs typeface="Times New Roman"/>
              </a:rPr>
              <a:t>Stacking in the manufacturing of bricks is done in specially prepared drying grounds. Each stack may be about 20 cm wide and as long as the ground allows.</a:t>
            </a:r>
          </a:p>
          <a:p>
            <a:pPr marL="25400" algn="just">
              <a:lnSpc>
                <a:spcPct val="100000"/>
              </a:lnSpc>
              <a:spcBef>
                <a:spcPts val="100"/>
              </a:spcBef>
            </a:pPr>
            <a:r>
              <a:rPr lang="en-US" sz="2400" dirty="0">
                <a:latin typeface="Times New Roman"/>
                <a:cs typeface="Times New Roman"/>
              </a:rPr>
              <a:t>The height of the stack is generally about ten brick layers. Enough space is left between the individual bricks in a stack and also between the different layers for easy circulation of air.</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43400"/>
            <a:ext cx="4189413" cy="23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287262"/>
            <a:ext cx="4014347" cy="23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2693" y="4064786"/>
            <a:ext cx="367665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791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5085" y="228600"/>
            <a:ext cx="11811000" cy="5286062"/>
          </a:xfrm>
          <a:prstGeom prst="rect">
            <a:avLst/>
          </a:prstGeom>
        </p:spPr>
        <p:txBody>
          <a:bodyPr vert="horz" wrap="square" lIns="0" tIns="12700" rIns="0" bIns="0" rtlCol="0">
            <a:spAutoFit/>
          </a:bodyPr>
          <a:lstStyle/>
          <a:p>
            <a:pPr marL="25400" algn="just">
              <a:lnSpc>
                <a:spcPct val="100000"/>
              </a:lnSpc>
              <a:spcBef>
                <a:spcPts val="100"/>
              </a:spcBef>
            </a:pPr>
            <a:r>
              <a:rPr lang="en-US" sz="2400" b="1" dirty="0">
                <a:latin typeface="Times New Roman"/>
                <a:cs typeface="Times New Roman"/>
              </a:rPr>
              <a:t>In the natural drying method</a:t>
            </a:r>
            <a:r>
              <a:rPr lang="en-US" sz="2400" dirty="0">
                <a:latin typeface="Times New Roman"/>
                <a:cs typeface="Times New Roman"/>
              </a:rPr>
              <a:t>: it is essential that the drying be carried out in groups properly protected from direct sunlight and rain. Air drying by stacking may take 4 to 12 days to reduce the moisture to 2-4 percent in the bricks. This depends on the time and place of drying.</a:t>
            </a:r>
          </a:p>
          <a:p>
            <a:pPr marL="25400" algn="just">
              <a:lnSpc>
                <a:spcPct val="100000"/>
              </a:lnSpc>
              <a:spcBef>
                <a:spcPts val="100"/>
              </a:spcBef>
            </a:pPr>
            <a:endParaRPr lang="en-US" sz="2400" dirty="0">
              <a:latin typeface="Times New Roman"/>
              <a:cs typeface="Times New Roman"/>
            </a:endParaRPr>
          </a:p>
          <a:p>
            <a:pPr marL="25400" algn="just">
              <a:lnSpc>
                <a:spcPct val="100000"/>
              </a:lnSpc>
              <a:spcBef>
                <a:spcPts val="100"/>
              </a:spcBef>
            </a:pPr>
            <a:r>
              <a:rPr lang="en-US" sz="2400" b="1" dirty="0">
                <a:latin typeface="Times New Roman"/>
                <a:cs typeface="Times New Roman"/>
              </a:rPr>
              <a:t>The Artificial Drying</a:t>
            </a:r>
            <a:r>
              <a:rPr lang="en-US" sz="2400" dirty="0">
                <a:latin typeface="Times New Roman"/>
                <a:cs typeface="Times New Roman"/>
              </a:rPr>
              <a:t>: This method becomes essential in mechanized brick making plants. It is only by this method that the</a:t>
            </a:r>
          </a:p>
          <a:p>
            <a:pPr marL="25400" algn="just">
              <a:lnSpc>
                <a:spcPct val="100000"/>
              </a:lnSpc>
              <a:spcBef>
                <a:spcPts val="100"/>
              </a:spcBef>
            </a:pPr>
            <a:r>
              <a:rPr lang="en-US" sz="2400" dirty="0">
                <a:latin typeface="Times New Roman"/>
                <a:cs typeface="Times New Roman"/>
              </a:rPr>
              <a:t>drying of bricks can be ensured throughout the year independent of weather conditions.</a:t>
            </a:r>
          </a:p>
          <a:p>
            <a:pPr marL="25400" algn="just">
              <a:lnSpc>
                <a:spcPct val="100000"/>
              </a:lnSpc>
              <a:spcBef>
                <a:spcPts val="100"/>
              </a:spcBef>
            </a:pPr>
            <a:r>
              <a:rPr lang="en-US" sz="2400" dirty="0">
                <a:latin typeface="Times New Roman"/>
                <a:cs typeface="Times New Roman"/>
              </a:rPr>
              <a:t>Artificial drying may be done either in specially designed chambers or in tunnels.</a:t>
            </a:r>
          </a:p>
          <a:p>
            <a:pPr marL="25400" algn="just">
              <a:lnSpc>
                <a:spcPct val="100000"/>
              </a:lnSpc>
              <a:spcBef>
                <a:spcPts val="100"/>
              </a:spcBef>
            </a:pPr>
            <a:r>
              <a:rPr lang="en-US" sz="2400" b="1" dirty="0">
                <a:latin typeface="Times New Roman"/>
                <a:cs typeface="Times New Roman"/>
              </a:rPr>
              <a:t>*In the chamber drying</a:t>
            </a:r>
            <a:r>
              <a:rPr lang="en-US" sz="2400" dirty="0">
                <a:latin typeface="Times New Roman"/>
                <a:cs typeface="Times New Roman"/>
              </a:rPr>
              <a:t>, bricks are arranged in stacks with sufficient spaces in between them for free circulation of air.</a:t>
            </a:r>
          </a:p>
          <a:p>
            <a:pPr marL="25400" algn="just">
              <a:lnSpc>
                <a:spcPct val="100000"/>
              </a:lnSpc>
              <a:spcBef>
                <a:spcPts val="100"/>
              </a:spcBef>
            </a:pPr>
            <a:r>
              <a:rPr lang="en-US" sz="2400" dirty="0">
                <a:latin typeface="Times New Roman"/>
                <a:cs typeface="Times New Roman"/>
              </a:rPr>
              <a:t>Hot air under controlled conditions of temperature and humidity is made to circulate through these stacks for 2-3 days or</a:t>
            </a:r>
          </a:p>
          <a:p>
            <a:pPr marL="25400" algn="just">
              <a:lnSpc>
                <a:spcPct val="100000"/>
              </a:lnSpc>
              <a:spcBef>
                <a:spcPts val="100"/>
              </a:spcBef>
            </a:pPr>
            <a:r>
              <a:rPr lang="en-US" sz="2400" dirty="0">
                <a:latin typeface="Times New Roman"/>
                <a:cs typeface="Times New Roman"/>
              </a:rPr>
              <a:t>more. The dried bricks are then taken out and next batch loaded in the chamber.</a:t>
            </a:r>
          </a:p>
          <a:p>
            <a:pPr marL="25400" algn="just">
              <a:lnSpc>
                <a:spcPct val="100000"/>
              </a:lnSpc>
              <a:spcBef>
                <a:spcPts val="100"/>
              </a:spcBef>
            </a:pPr>
            <a:endParaRPr lang="en-US" sz="2400" dirty="0">
              <a:latin typeface="Times New Roman"/>
              <a:cs typeface="Times New Roman"/>
            </a:endParaRPr>
          </a:p>
        </p:txBody>
      </p:sp>
    </p:spTree>
    <p:extLst>
      <p:ext uri="{BB962C8B-B14F-4D97-AF65-F5344CB8AC3E}">
        <p14:creationId xmlns:p14="http://schemas.microsoft.com/office/powerpoint/2010/main" val="3825265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5085" y="228600"/>
            <a:ext cx="11811000" cy="1490152"/>
          </a:xfrm>
          <a:prstGeom prst="rect">
            <a:avLst/>
          </a:prstGeom>
        </p:spPr>
        <p:txBody>
          <a:bodyPr vert="horz" wrap="square" lIns="0" tIns="12700" rIns="0" bIns="0" rtlCol="0">
            <a:spAutoFit/>
          </a:bodyPr>
          <a:lstStyle/>
          <a:p>
            <a:pPr marL="25400" algn="just">
              <a:lnSpc>
                <a:spcPct val="100000"/>
              </a:lnSpc>
              <a:spcBef>
                <a:spcPts val="100"/>
              </a:spcBef>
            </a:pPr>
            <a:r>
              <a:rPr lang="en-US" sz="2400" dirty="0">
                <a:latin typeface="Times New Roman"/>
                <a:cs typeface="Times New Roman"/>
              </a:rPr>
              <a:t>*</a:t>
            </a:r>
            <a:r>
              <a:rPr lang="en-US" sz="2400" b="1" dirty="0">
                <a:latin typeface="Times New Roman"/>
                <a:cs typeface="Times New Roman"/>
              </a:rPr>
              <a:t>In the tunnel driers</a:t>
            </a:r>
            <a:r>
              <a:rPr lang="en-US" sz="2400" dirty="0">
                <a:latin typeface="Times New Roman"/>
                <a:cs typeface="Times New Roman"/>
              </a:rPr>
              <a:t>: the brick-stacks are made on vehicles that travel on rails within a drying tunnel. The tunnel is divided into compartments and the stack-loaded vehicles are made to enter from one end, stay in each compartment for a prefixed time and come out of the other end. This process may again take 1-3 days for a car-load of bricks to dry to the required moisture content</a:t>
            </a:r>
          </a:p>
        </p:txBody>
      </p:sp>
      <p:sp>
        <p:nvSpPr>
          <p:cNvPr id="3" name="مستطيل 2"/>
          <p:cNvSpPr/>
          <p:nvPr/>
        </p:nvSpPr>
        <p:spPr>
          <a:xfrm>
            <a:off x="35668" y="2286000"/>
            <a:ext cx="11969885" cy="3416320"/>
          </a:xfrm>
          <a:prstGeom prst="rect">
            <a:avLst/>
          </a:prstGeom>
        </p:spPr>
        <p:txBody>
          <a:bodyPr wrap="square">
            <a:spAutoFit/>
          </a:bodyPr>
          <a:lstStyle/>
          <a:p>
            <a:r>
              <a:rPr lang="en-US" sz="2400" b="1" dirty="0"/>
              <a:t>Stage 5: Burning and Cooling of Bricks</a:t>
            </a:r>
          </a:p>
          <a:p>
            <a:r>
              <a:rPr lang="en-US" sz="2400" dirty="0"/>
              <a:t>This stage of manufacturing of bricks is absolutely essential to develop in them the desired bricks properties such as sufficient strength, hardness, durability, and resistance to decay and disintegration.</a:t>
            </a:r>
          </a:p>
          <a:p>
            <a:r>
              <a:rPr lang="en-US" sz="2400" dirty="0"/>
              <a:t>At least three chemical changes are known to take place in the brick-earth during the burning process: </a:t>
            </a:r>
            <a:r>
              <a:rPr lang="en-US" sz="2400" b="1" dirty="0"/>
              <a:t>dehydration, oxidation, and verification.</a:t>
            </a:r>
          </a:p>
          <a:p>
            <a:r>
              <a:rPr lang="en-US" sz="2400" b="1" dirty="0"/>
              <a:t>Dehydration(removing the water molecule from the manufactured bricks</a:t>
            </a:r>
            <a:r>
              <a:rPr lang="en-US" sz="2400" dirty="0"/>
              <a:t>): It is completed within </a:t>
            </a:r>
            <a:r>
              <a:rPr lang="en-US" sz="2400" dirty="0" smtClean="0"/>
              <a:t>the temperature </a:t>
            </a:r>
            <a:r>
              <a:rPr lang="en-US" sz="2400" dirty="0"/>
              <a:t>range of 425 – 750° C. Bricks heated to this temperature lose all the free water and most of the water of crystallization.</a:t>
            </a:r>
          </a:p>
        </p:txBody>
      </p:sp>
    </p:spTree>
    <p:extLst>
      <p:ext uri="{BB962C8B-B14F-4D97-AF65-F5344CB8AC3E}">
        <p14:creationId xmlns:p14="http://schemas.microsoft.com/office/powerpoint/2010/main" val="140824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5085" y="228600"/>
            <a:ext cx="11811000" cy="5973430"/>
          </a:xfrm>
          <a:prstGeom prst="rect">
            <a:avLst/>
          </a:prstGeom>
        </p:spPr>
        <p:txBody>
          <a:bodyPr vert="horz" wrap="square" lIns="0" tIns="12700" rIns="0" bIns="0" rtlCol="0">
            <a:spAutoFit/>
          </a:bodyPr>
          <a:lstStyle/>
          <a:p>
            <a:pPr marL="25400" algn="just">
              <a:lnSpc>
                <a:spcPct val="100000"/>
              </a:lnSpc>
              <a:spcBef>
                <a:spcPts val="100"/>
              </a:spcBef>
            </a:pPr>
            <a:r>
              <a:rPr lang="en-US" sz="2400" b="1" dirty="0">
                <a:latin typeface="Times New Roman"/>
                <a:cs typeface="Times New Roman"/>
              </a:rPr>
              <a:t>Oxidation:</a:t>
            </a:r>
            <a:r>
              <a:rPr lang="en-US" sz="2400" dirty="0">
                <a:latin typeface="Times New Roman"/>
                <a:cs typeface="Times New Roman"/>
              </a:rPr>
              <a:t> It also starts within the above range or temperature and is completed at about 900°C. All the organic matter in the brick-earth gets oxidized; carbon and </a:t>
            </a:r>
            <a:r>
              <a:rPr lang="en-US" sz="2400" dirty="0" err="1">
                <a:latin typeface="Times New Roman"/>
                <a:cs typeface="Times New Roman"/>
              </a:rPr>
              <a:t>sulphur</a:t>
            </a:r>
            <a:r>
              <a:rPr lang="en-US" sz="2400" dirty="0">
                <a:latin typeface="Times New Roman"/>
                <a:cs typeface="Times New Roman"/>
              </a:rPr>
              <a:t> are eliminated as oxides.</a:t>
            </a:r>
          </a:p>
          <a:p>
            <a:pPr marL="25400" algn="just">
              <a:lnSpc>
                <a:spcPct val="100000"/>
              </a:lnSpc>
              <a:spcBef>
                <a:spcPts val="100"/>
              </a:spcBef>
            </a:pPr>
            <a:r>
              <a:rPr lang="en-US" sz="2400" b="1" dirty="0">
                <a:latin typeface="Times New Roman"/>
                <a:cs typeface="Times New Roman"/>
              </a:rPr>
              <a:t>The fluxes </a:t>
            </a:r>
            <a:r>
              <a:rPr lang="en-US" sz="2400" dirty="0">
                <a:latin typeface="Times New Roman"/>
                <a:cs typeface="Times New Roman"/>
              </a:rPr>
              <a:t>( lime, magnesia, and iron) also become reactive at this temperature. The brick acquires the red color due to oxidation of iron in the clays.</a:t>
            </a:r>
          </a:p>
          <a:p>
            <a:pPr marL="25400" algn="just">
              <a:lnSpc>
                <a:spcPct val="100000"/>
              </a:lnSpc>
              <a:spcBef>
                <a:spcPts val="100"/>
              </a:spcBef>
            </a:pPr>
            <a:r>
              <a:rPr lang="en-US" sz="2400" b="1" dirty="0" err="1">
                <a:latin typeface="Times New Roman"/>
                <a:cs typeface="Times New Roman"/>
              </a:rPr>
              <a:t>Vetrification</a:t>
            </a:r>
            <a:r>
              <a:rPr lang="en-US" sz="2400" b="1" dirty="0">
                <a:latin typeface="Times New Roman"/>
                <a:cs typeface="Times New Roman"/>
              </a:rPr>
              <a:t>: </a:t>
            </a:r>
            <a:r>
              <a:rPr lang="en-US" sz="2400" dirty="0">
                <a:latin typeface="Times New Roman"/>
                <a:cs typeface="Times New Roman"/>
              </a:rPr>
              <a:t>It is the reaction that takes place from 900°C to 1100°C or so. The constituents of brick clay, that is alumina and clay, start softening in the presence of fluxes and getting bound together firmly.</a:t>
            </a:r>
          </a:p>
          <a:p>
            <a:pPr marL="25400" algn="just">
              <a:lnSpc>
                <a:spcPct val="100000"/>
              </a:lnSpc>
              <a:spcBef>
                <a:spcPts val="100"/>
              </a:spcBef>
            </a:pPr>
            <a:r>
              <a:rPr lang="en-US" sz="2400" b="1" dirty="0">
                <a:latin typeface="Times New Roman"/>
                <a:cs typeface="Times New Roman"/>
              </a:rPr>
              <a:t>In fact, </a:t>
            </a:r>
            <a:r>
              <a:rPr lang="en-US" sz="2400" dirty="0">
                <a:latin typeface="Times New Roman"/>
                <a:cs typeface="Times New Roman"/>
              </a:rPr>
              <a:t>this is the change that makes a brick a strong and hard unit. But when the brick is heated to the extreme temperature of </a:t>
            </a:r>
            <a:r>
              <a:rPr lang="en-US" sz="2400" dirty="0" err="1">
                <a:latin typeface="Times New Roman"/>
                <a:cs typeface="Times New Roman"/>
              </a:rPr>
              <a:t>vetrification</a:t>
            </a:r>
            <a:r>
              <a:rPr lang="en-US" sz="2400" dirty="0">
                <a:latin typeface="Times New Roman"/>
                <a:cs typeface="Times New Roman"/>
              </a:rPr>
              <a:t>, the fluxes may actually cause considerable softening of the essential components of the brick earth. At that stage, the brick may lose even its original shape and get distorted at edges and corners. Hence ordinary, building bricks are not heated to very high vitrifying temperatures.</a:t>
            </a:r>
          </a:p>
          <a:p>
            <a:pPr marL="25400" algn="just">
              <a:lnSpc>
                <a:spcPct val="100000"/>
              </a:lnSpc>
              <a:spcBef>
                <a:spcPts val="100"/>
              </a:spcBef>
            </a:pPr>
            <a:r>
              <a:rPr lang="en-US" sz="2400" b="1" dirty="0">
                <a:latin typeface="Times New Roman"/>
                <a:cs typeface="Times New Roman"/>
              </a:rPr>
              <a:t>Cooling</a:t>
            </a:r>
            <a:r>
              <a:rPr lang="en-US" sz="2400" dirty="0">
                <a:latin typeface="Times New Roman"/>
                <a:cs typeface="Times New Roman"/>
              </a:rPr>
              <a:t>: At this stage of brick manufacturing, burnt bricks are placed in special storage places for the purpose of ventilation and cooling, in order to prepare them for final storage, and sell them to people.</a:t>
            </a:r>
          </a:p>
        </p:txBody>
      </p:sp>
    </p:spTree>
    <p:extLst>
      <p:ext uri="{BB962C8B-B14F-4D97-AF65-F5344CB8AC3E}">
        <p14:creationId xmlns:p14="http://schemas.microsoft.com/office/powerpoint/2010/main" val="886974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98120" y="685800"/>
            <a:ext cx="11724945" cy="4154984"/>
          </a:xfrm>
          <a:prstGeom prst="rect">
            <a:avLst/>
          </a:prstGeom>
        </p:spPr>
        <p:txBody>
          <a:bodyPr wrap="square">
            <a:spAutoFit/>
          </a:bodyPr>
          <a:lstStyle/>
          <a:p>
            <a:pPr algn="justLow"/>
            <a:r>
              <a:rPr lang="en-US" sz="2400" dirty="0" smtClean="0"/>
              <a:t>After </a:t>
            </a:r>
            <a:r>
              <a:rPr lang="en-US" sz="2400" dirty="0"/>
              <a:t>removing the unwanted material from the soil, the clay is spread and distributed in stacks and layers above the</a:t>
            </a:r>
          </a:p>
          <a:p>
            <a:pPr algn="justLow"/>
            <a:r>
              <a:rPr lang="en-US" sz="2400" dirty="0"/>
              <a:t>ground and exposed to the air. During this period, it is also cleaned of any pebbles, stones and lime nodules.</a:t>
            </a:r>
          </a:p>
          <a:p>
            <a:pPr algn="justLow"/>
            <a:r>
              <a:rPr lang="en-US" sz="2400" dirty="0"/>
              <a:t>Moreover, any lump or clay stones are crushed into a fine powder (the clay is crushed and milled using large grinding wheels, each weighing from 4 to 8 tons, rotated in circular rings, grinding and mixing the raw materials. Then the plant parts are removed from the clay. By passing it through inclined vibrating sieves, to control particle sizes), so that soil of uniform size is prepared.</a:t>
            </a:r>
          </a:p>
          <a:p>
            <a:pPr algn="justLow"/>
            <a:r>
              <a:rPr lang="en-US" sz="2400" dirty="0"/>
              <a:t>At this stage, any additional component (sand / clay) is mixed with the soil prepared for brick making to change its composition to the required proportions.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15" y="1066800"/>
            <a:ext cx="5878285" cy="528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066800"/>
            <a:ext cx="6019800" cy="5025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163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381000"/>
            <a:ext cx="11811000" cy="2636619"/>
          </a:xfrm>
          <a:prstGeom prst="rect">
            <a:avLst/>
          </a:prstGeom>
        </p:spPr>
        <p:txBody>
          <a:bodyPr vert="horz" wrap="square" lIns="0" tIns="12700" rIns="0" bIns="0" rtlCol="0">
            <a:spAutoFit/>
          </a:bodyPr>
          <a:lstStyle/>
          <a:p>
            <a:pPr marL="25400" algn="just">
              <a:lnSpc>
                <a:spcPct val="100000"/>
              </a:lnSpc>
              <a:spcBef>
                <a:spcPts val="100"/>
              </a:spcBef>
            </a:pPr>
            <a:r>
              <a:rPr lang="en-US" sz="2400" b="1" u="sng" dirty="0" smtClean="0">
                <a:latin typeface="Times New Roman"/>
                <a:cs typeface="Times New Roman"/>
              </a:rPr>
              <a:t>Additives </a:t>
            </a:r>
            <a:r>
              <a:rPr lang="en-US" sz="2400" b="1" u="sng" dirty="0">
                <a:latin typeface="Times New Roman"/>
                <a:cs typeface="Times New Roman"/>
              </a:rPr>
              <a:t>in the manufacture of bricks:</a:t>
            </a:r>
          </a:p>
          <a:p>
            <a:pPr marL="25400" algn="just">
              <a:lnSpc>
                <a:spcPct val="100000"/>
              </a:lnSpc>
              <a:spcBef>
                <a:spcPts val="100"/>
              </a:spcBef>
            </a:pPr>
            <a:r>
              <a:rPr lang="en-US" sz="2400" dirty="0">
                <a:latin typeface="Times New Roman"/>
                <a:cs typeface="Times New Roman"/>
              </a:rPr>
              <a:t>Additives in brick making, such as fly ash, sandy loam, rice husk ash, basalt stone dust, etc.. are often required to modify the processes of forming, drying, and firing of the clay mass.</a:t>
            </a:r>
          </a:p>
          <a:p>
            <a:pPr marL="25400" algn="just">
              <a:lnSpc>
                <a:spcPct val="100000"/>
              </a:lnSpc>
              <a:spcBef>
                <a:spcPts val="100"/>
              </a:spcBef>
            </a:pPr>
            <a:r>
              <a:rPr lang="en-US" sz="2400" dirty="0">
                <a:latin typeface="Times New Roman"/>
                <a:cs typeface="Times New Roman"/>
              </a:rPr>
              <a:t>The soil or clay is said to be ready to be turned into clay intended for making bricks by mixing it with appropriate quantities of clean water.</a:t>
            </a:r>
          </a:p>
          <a:p>
            <a:pPr marL="25400" algn="just">
              <a:lnSpc>
                <a:spcPct val="100000"/>
              </a:lnSpc>
              <a:spcBef>
                <a:spcPts val="100"/>
              </a:spcBef>
            </a:pPr>
            <a:r>
              <a:rPr lang="en-US" sz="2400" dirty="0">
                <a:latin typeface="Times New Roman"/>
                <a:cs typeface="Times New Roman"/>
              </a:rPr>
              <a:t>""The processes of selecting, cleaning, digging the soil and spreading the mud are called winning of clays".</a:t>
            </a:r>
          </a:p>
        </p:txBody>
      </p:sp>
      <p:sp>
        <p:nvSpPr>
          <p:cNvPr id="3" name="مستطيل 2"/>
          <p:cNvSpPr/>
          <p:nvPr/>
        </p:nvSpPr>
        <p:spPr>
          <a:xfrm>
            <a:off x="228600" y="3429000"/>
            <a:ext cx="11811000" cy="3416320"/>
          </a:xfrm>
          <a:prstGeom prst="rect">
            <a:avLst/>
          </a:prstGeom>
        </p:spPr>
        <p:txBody>
          <a:bodyPr wrap="square">
            <a:spAutoFit/>
          </a:bodyPr>
          <a:lstStyle/>
          <a:p>
            <a:r>
              <a:rPr lang="en-US" sz="2400" b="1" dirty="0"/>
              <a:t>Tempering:</a:t>
            </a:r>
          </a:p>
          <a:p>
            <a:r>
              <a:rPr lang="en-US" sz="2400" dirty="0"/>
              <a:t>Tempering (softening) the clay "means converting the prepared clay, soil into a homogeneous mixture of the desired plasticity by mixing it well with appropriate amounts of water".</a:t>
            </a:r>
          </a:p>
          <a:p>
            <a:r>
              <a:rPr lang="en-US" sz="2400" dirty="0"/>
              <a:t>This is done either by manual labor or with the help of a specially designed mechanical device called a slurry mill (mixer) (it is a mixing chamber containing one or more rotor shafts with blades)</a:t>
            </a:r>
          </a:p>
          <a:p>
            <a:r>
              <a:rPr lang="en-US" sz="2400" dirty="0"/>
              <a:t>In manual tempering, the clay is kneaded well under the legs (both for men and animals) with gradual additions of water until the desired consistency and plasticity are obtained.</a:t>
            </a:r>
          </a:p>
          <a:p>
            <a:endParaRPr lang="en-US" sz="2400" dirty="0"/>
          </a:p>
        </p:txBody>
      </p:sp>
    </p:spTree>
    <p:extLst>
      <p:ext uri="{BB962C8B-B14F-4D97-AF65-F5344CB8AC3E}">
        <p14:creationId xmlns:p14="http://schemas.microsoft.com/office/powerpoint/2010/main" val="1883663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381000"/>
            <a:ext cx="11811000" cy="2636619"/>
          </a:xfrm>
          <a:prstGeom prst="rect">
            <a:avLst/>
          </a:prstGeom>
        </p:spPr>
        <p:txBody>
          <a:bodyPr vert="horz" wrap="square" lIns="0" tIns="12700" rIns="0" bIns="0" rtlCol="0">
            <a:spAutoFit/>
          </a:bodyPr>
          <a:lstStyle/>
          <a:p>
            <a:pPr marL="25400" algn="just">
              <a:lnSpc>
                <a:spcPct val="100000"/>
              </a:lnSpc>
              <a:spcBef>
                <a:spcPts val="100"/>
              </a:spcBef>
            </a:pPr>
            <a:r>
              <a:rPr lang="en-US" sz="2400" b="1" u="sng" dirty="0">
                <a:latin typeface="Times New Roman"/>
                <a:cs typeface="Times New Roman"/>
              </a:rPr>
              <a:t>Stage 3: Molding of Bricks (Forming)</a:t>
            </a:r>
          </a:p>
          <a:p>
            <a:pPr marL="25400" algn="just">
              <a:lnSpc>
                <a:spcPct val="100000"/>
              </a:lnSpc>
              <a:spcBef>
                <a:spcPts val="100"/>
              </a:spcBef>
            </a:pPr>
            <a:r>
              <a:rPr lang="en-US" sz="2400" dirty="0">
                <a:latin typeface="Times New Roman"/>
                <a:cs typeface="Times New Roman"/>
              </a:rPr>
              <a:t>Brick molding is the process of making correct shaped brick units from clay that has been completely softened. There are two main molding methods:</a:t>
            </a:r>
          </a:p>
          <a:p>
            <a:pPr marL="25400" algn="just">
              <a:lnSpc>
                <a:spcPct val="100000"/>
              </a:lnSpc>
              <a:spcBef>
                <a:spcPts val="100"/>
              </a:spcBef>
            </a:pPr>
            <a:r>
              <a:rPr lang="en-US" sz="2400" dirty="0">
                <a:latin typeface="Times New Roman"/>
                <a:cs typeface="Times New Roman"/>
              </a:rPr>
              <a:t>Manually forming bricks: when the work is done by skilled people.</a:t>
            </a:r>
          </a:p>
          <a:p>
            <a:pPr marL="25400" algn="just">
              <a:lnSpc>
                <a:spcPct val="100000"/>
              </a:lnSpc>
              <a:spcBef>
                <a:spcPts val="100"/>
              </a:spcBef>
            </a:pPr>
            <a:r>
              <a:rPr lang="en-US" sz="2400" dirty="0">
                <a:latin typeface="Times New Roman"/>
                <a:cs typeface="Times New Roman"/>
              </a:rPr>
              <a:t>Mechanically forming bricks: when using specially designed machines. In most developing countries, even today, the most common method of forming bricks is by hand forming. In developed countries, automatic brick making is the main process of large-scale industrialization.</a:t>
            </a:r>
          </a:p>
        </p:txBody>
      </p:sp>
      <p:sp>
        <p:nvSpPr>
          <p:cNvPr id="3" name="مستطيل 2"/>
          <p:cNvSpPr/>
          <p:nvPr/>
        </p:nvSpPr>
        <p:spPr>
          <a:xfrm>
            <a:off x="228600" y="3429000"/>
            <a:ext cx="11811000" cy="3046988"/>
          </a:xfrm>
          <a:prstGeom prst="rect">
            <a:avLst/>
          </a:prstGeom>
        </p:spPr>
        <p:txBody>
          <a:bodyPr wrap="square">
            <a:spAutoFit/>
          </a:bodyPr>
          <a:lstStyle/>
          <a:p>
            <a:r>
              <a:rPr lang="en-US" sz="2400" b="1" dirty="0">
                <a:effectLst>
                  <a:outerShdw blurRad="38100" dist="38100" dir="2700000" algn="tl">
                    <a:srgbClr val="000000">
                      <a:alpha val="43137"/>
                    </a:srgbClr>
                  </a:outerShdw>
                </a:effectLst>
              </a:rPr>
              <a:t>(1) Hand Molding of Bricks.</a:t>
            </a:r>
          </a:p>
          <a:p>
            <a:r>
              <a:rPr lang="en-US" sz="2400" dirty="0"/>
              <a:t>In hand molding, the quality of the tempered clay is invariably soft, so that it can be molded into the required shapes conveniently.</a:t>
            </a:r>
          </a:p>
          <a:p>
            <a:r>
              <a:rPr lang="en-US" sz="2400" dirty="0"/>
              <a:t>The mud contains </a:t>
            </a:r>
            <a:r>
              <a:rPr lang="en-US" sz="2400" b="1" dirty="0">
                <a:effectLst>
                  <a:outerShdw blurRad="38100" dist="38100" dir="2700000" algn="tl">
                    <a:srgbClr val="000000">
                      <a:alpha val="43137"/>
                    </a:srgbClr>
                  </a:outerShdw>
                </a:effectLst>
              </a:rPr>
              <a:t>more water </a:t>
            </a:r>
            <a:r>
              <a:rPr lang="en-US" sz="2400" dirty="0"/>
              <a:t>(18-25 percent by weight) than what is used when machine molding is to be done. It is for this reason that this method is sometimes referred as</a:t>
            </a:r>
            <a:r>
              <a:rPr lang="en-US" sz="2400" b="1" dirty="0">
                <a:effectLst>
                  <a:outerShdw blurRad="38100" dist="38100" dir="2700000" algn="tl">
                    <a:srgbClr val="000000">
                      <a:alpha val="43137"/>
                    </a:srgbClr>
                  </a:outerShdw>
                </a:effectLst>
              </a:rPr>
              <a:t> SOFT </a:t>
            </a:r>
            <a:r>
              <a:rPr lang="en-US" sz="2400" b="1" dirty="0"/>
              <a:t>MUD PROCESS.</a:t>
            </a:r>
          </a:p>
          <a:p>
            <a:r>
              <a:rPr lang="en-US" sz="2400" dirty="0"/>
              <a:t>are shaped from such a soft mud by hand either on a specially prepared ground (called ground molding) or on special tables (</a:t>
            </a:r>
            <a:r>
              <a:rPr lang="en-US" sz="2400" b="1" dirty="0">
                <a:effectLst>
                  <a:outerShdw blurRad="38100" dist="38100" dir="2700000" algn="tl">
                    <a:srgbClr val="000000">
                      <a:alpha val="43137"/>
                    </a:srgbClr>
                  </a:outerShdw>
                </a:effectLst>
              </a:rPr>
              <a:t>called table molding).</a:t>
            </a:r>
          </a:p>
        </p:txBody>
      </p:sp>
    </p:spTree>
    <p:extLst>
      <p:ext uri="{BB962C8B-B14F-4D97-AF65-F5344CB8AC3E}">
        <p14:creationId xmlns:p14="http://schemas.microsoft.com/office/powerpoint/2010/main" val="968782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609600"/>
            <a:ext cx="11811000" cy="2821285"/>
          </a:xfrm>
          <a:prstGeom prst="rect">
            <a:avLst/>
          </a:prstGeom>
        </p:spPr>
        <p:txBody>
          <a:bodyPr vert="horz" wrap="square" lIns="0" tIns="12700" rIns="0" bIns="0" rtlCol="0">
            <a:spAutoFit/>
          </a:bodyPr>
          <a:lstStyle/>
          <a:p>
            <a:pPr marL="25400" algn="just">
              <a:lnSpc>
                <a:spcPct val="100000"/>
              </a:lnSpc>
              <a:spcBef>
                <a:spcPts val="100"/>
              </a:spcBef>
            </a:pPr>
            <a:r>
              <a:rPr lang="en-US" sz="2000" b="1" u="sng" dirty="0">
                <a:effectLst>
                  <a:outerShdw blurRad="38100" dist="38100" dir="2700000" algn="tl">
                    <a:srgbClr val="000000">
                      <a:alpha val="43137"/>
                    </a:srgbClr>
                  </a:outerShdw>
                </a:effectLst>
                <a:latin typeface="Times New Roman"/>
                <a:cs typeface="Times New Roman"/>
              </a:rPr>
              <a:t>Tools: </a:t>
            </a:r>
            <a:r>
              <a:rPr lang="en-US" sz="2000" dirty="0">
                <a:latin typeface="Times New Roman"/>
                <a:cs typeface="Times New Roman"/>
              </a:rPr>
              <a:t>The essential tools used in the hand molding process are: </a:t>
            </a:r>
            <a:r>
              <a:rPr lang="en-US" sz="2000" b="1" dirty="0">
                <a:effectLst>
                  <a:outerShdw blurRad="38100" dist="38100" dir="2700000" algn="tl">
                    <a:srgbClr val="000000">
                      <a:alpha val="43137"/>
                    </a:srgbClr>
                  </a:outerShdw>
                </a:effectLst>
                <a:latin typeface="Times New Roman"/>
                <a:cs typeface="Times New Roman"/>
              </a:rPr>
              <a:t>a brick mold, cutting wire or strike, wooden plates called pallets, and a stock board.</a:t>
            </a:r>
            <a:r>
              <a:rPr lang="en-US" sz="2000" dirty="0">
                <a:latin typeface="Times New Roman"/>
                <a:cs typeface="Times New Roman"/>
              </a:rPr>
              <a:t> The mold is made either of wood or steel.</a:t>
            </a:r>
          </a:p>
          <a:p>
            <a:pPr marL="25400" algn="just">
              <a:lnSpc>
                <a:spcPct val="100000"/>
              </a:lnSpc>
              <a:spcBef>
                <a:spcPts val="100"/>
              </a:spcBef>
            </a:pPr>
            <a:r>
              <a:rPr lang="en-US" sz="2000" dirty="0">
                <a:latin typeface="Times New Roman"/>
                <a:cs typeface="Times New Roman"/>
              </a:rPr>
              <a:t>Its inside dimensions are slightly bigger (about 1/10th) than the desired dimensions of dry bricks  (because bricks will</a:t>
            </a:r>
          </a:p>
          <a:p>
            <a:pPr marL="25400" algn="just">
              <a:lnSpc>
                <a:spcPct val="100000"/>
              </a:lnSpc>
              <a:spcBef>
                <a:spcPts val="100"/>
              </a:spcBef>
            </a:pPr>
            <a:r>
              <a:rPr lang="en-US" sz="2000" dirty="0">
                <a:latin typeface="Times New Roman"/>
                <a:cs typeface="Times New Roman"/>
              </a:rPr>
              <a:t>shrink on drying due to loss of moisture). It may be a Single-unit mold or a multiple-unit mold.</a:t>
            </a:r>
          </a:p>
          <a:p>
            <a:pPr marL="25400" algn="just">
              <a:lnSpc>
                <a:spcPct val="100000"/>
              </a:lnSpc>
              <a:spcBef>
                <a:spcPts val="100"/>
              </a:spcBef>
            </a:pPr>
            <a:r>
              <a:rPr lang="en-US" sz="2000" b="1" dirty="0">
                <a:effectLst>
                  <a:outerShdw blurRad="38100" dist="38100" dir="2700000" algn="tl">
                    <a:srgbClr val="000000">
                      <a:alpha val="43137"/>
                    </a:srgbClr>
                  </a:outerShdw>
                </a:effectLst>
                <a:latin typeface="Times New Roman"/>
                <a:cs typeface="Times New Roman"/>
              </a:rPr>
              <a:t>The stock board </a:t>
            </a:r>
            <a:r>
              <a:rPr lang="en-US" sz="2000" dirty="0">
                <a:latin typeface="Times New Roman"/>
                <a:cs typeface="Times New Roman"/>
              </a:rPr>
              <a:t>also called molding block, is a small wooden block, slightly bigger in dimensions than the mold and with a raised central projection carrying the identification mark. </a:t>
            </a:r>
            <a:r>
              <a:rPr lang="en-US" sz="2000" b="1" dirty="0">
                <a:effectLst>
                  <a:outerShdw blurRad="38100" dist="38100" dir="2700000" algn="tl">
                    <a:srgbClr val="000000">
                      <a:alpha val="43137"/>
                    </a:srgbClr>
                  </a:outerShdw>
                </a:effectLst>
                <a:latin typeface="Times New Roman"/>
                <a:cs typeface="Times New Roman"/>
              </a:rPr>
              <a:t>The pallets </a:t>
            </a:r>
            <a:r>
              <a:rPr lang="en-US" sz="2000" dirty="0">
                <a:latin typeface="Times New Roman"/>
                <a:cs typeface="Times New Roman"/>
              </a:rPr>
              <a:t>are thin wooden plates for handling wet bricks</a:t>
            </a:r>
            <a:r>
              <a:rPr lang="en-US" sz="2000" b="1" dirty="0">
                <a:effectLst>
                  <a:outerShdw blurRad="38100" dist="38100" dir="2700000" algn="tl">
                    <a:srgbClr val="000000">
                      <a:alpha val="43137"/>
                    </a:srgbClr>
                  </a:outerShdw>
                </a:effectLst>
                <a:latin typeface="Times New Roman"/>
                <a:cs typeface="Times New Roman"/>
              </a:rPr>
              <a:t>. The strike </a:t>
            </a:r>
            <a:r>
              <a:rPr lang="en-US" sz="2000" dirty="0">
                <a:latin typeface="Times New Roman"/>
                <a:cs typeface="Times New Roman"/>
              </a:rPr>
              <a:t>made up of wood or metal has one edge quite thin to cut surplus mud; cutting wire is meant for the same use.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95" y="4038600"/>
            <a:ext cx="343456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038601"/>
            <a:ext cx="3234857"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1162" y="4098832"/>
            <a:ext cx="3720238" cy="212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3425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609600"/>
            <a:ext cx="11811000" cy="5221942"/>
          </a:xfrm>
          <a:prstGeom prst="rect">
            <a:avLst/>
          </a:prstGeom>
        </p:spPr>
        <p:txBody>
          <a:bodyPr vert="horz" wrap="square" lIns="0" tIns="12700" rIns="0" bIns="0" rtlCol="0">
            <a:spAutoFit/>
          </a:bodyPr>
          <a:lstStyle/>
          <a:p>
            <a:pPr marL="25400" algn="just">
              <a:lnSpc>
                <a:spcPct val="100000"/>
              </a:lnSpc>
              <a:spcBef>
                <a:spcPts val="100"/>
              </a:spcBef>
            </a:pPr>
            <a:r>
              <a:rPr lang="en-US" sz="2800" b="1" u="sng" dirty="0">
                <a:effectLst>
                  <a:outerShdw blurRad="38100" dist="38100" dir="2700000" algn="tl">
                    <a:srgbClr val="000000">
                      <a:alpha val="43137"/>
                    </a:srgbClr>
                  </a:outerShdw>
                </a:effectLst>
                <a:latin typeface="Times New Roman"/>
                <a:cs typeface="Times New Roman"/>
              </a:rPr>
              <a:t>Tools: </a:t>
            </a:r>
            <a:r>
              <a:rPr lang="en-US" sz="2800" dirty="0">
                <a:latin typeface="Times New Roman"/>
                <a:cs typeface="Times New Roman"/>
              </a:rPr>
              <a:t>The essential tools used in the hand molding process are: </a:t>
            </a:r>
            <a:r>
              <a:rPr lang="en-US" sz="2800" b="1" dirty="0">
                <a:effectLst>
                  <a:outerShdw blurRad="38100" dist="38100" dir="2700000" algn="tl">
                    <a:srgbClr val="000000">
                      <a:alpha val="43137"/>
                    </a:srgbClr>
                  </a:outerShdw>
                </a:effectLst>
                <a:latin typeface="Times New Roman"/>
                <a:cs typeface="Times New Roman"/>
              </a:rPr>
              <a:t>a brick mold, cutting wire or strike, wooden plates called pallets, and a stock board.</a:t>
            </a:r>
            <a:r>
              <a:rPr lang="en-US" sz="2800" dirty="0">
                <a:latin typeface="Times New Roman"/>
                <a:cs typeface="Times New Roman"/>
              </a:rPr>
              <a:t> The mold is made either of wood or steel.</a:t>
            </a:r>
          </a:p>
          <a:p>
            <a:pPr marL="25400" algn="just">
              <a:lnSpc>
                <a:spcPct val="100000"/>
              </a:lnSpc>
              <a:spcBef>
                <a:spcPts val="100"/>
              </a:spcBef>
            </a:pPr>
            <a:r>
              <a:rPr lang="en-US" sz="2800" dirty="0">
                <a:latin typeface="Times New Roman"/>
                <a:cs typeface="Times New Roman"/>
              </a:rPr>
              <a:t>Its inside dimensions are slightly bigger (about 1/10th) than the desired dimensions of dry bricks  (because bricks will</a:t>
            </a:r>
          </a:p>
          <a:p>
            <a:pPr marL="25400" algn="just">
              <a:lnSpc>
                <a:spcPct val="100000"/>
              </a:lnSpc>
              <a:spcBef>
                <a:spcPts val="100"/>
              </a:spcBef>
            </a:pPr>
            <a:r>
              <a:rPr lang="en-US" sz="2800" dirty="0">
                <a:latin typeface="Times New Roman"/>
                <a:cs typeface="Times New Roman"/>
              </a:rPr>
              <a:t>shrink on drying due to loss of moisture). It may be a Single-unit mold or a multiple-unit mold.</a:t>
            </a:r>
          </a:p>
          <a:p>
            <a:pPr marL="25400" algn="just">
              <a:lnSpc>
                <a:spcPct val="100000"/>
              </a:lnSpc>
              <a:spcBef>
                <a:spcPts val="100"/>
              </a:spcBef>
            </a:pPr>
            <a:r>
              <a:rPr lang="en-US" sz="2800" b="1" dirty="0">
                <a:effectLst>
                  <a:outerShdw blurRad="38100" dist="38100" dir="2700000" algn="tl">
                    <a:srgbClr val="000000">
                      <a:alpha val="43137"/>
                    </a:srgbClr>
                  </a:outerShdw>
                </a:effectLst>
                <a:latin typeface="Times New Roman"/>
                <a:cs typeface="Times New Roman"/>
              </a:rPr>
              <a:t>The stock board </a:t>
            </a:r>
            <a:r>
              <a:rPr lang="en-US" sz="2800" dirty="0">
                <a:latin typeface="Times New Roman"/>
                <a:cs typeface="Times New Roman"/>
              </a:rPr>
              <a:t>also called molding block, is a small wooden block, slightly bigger in dimensions than the mold and with a raised central projection carrying the identification mark. </a:t>
            </a:r>
            <a:r>
              <a:rPr lang="en-US" sz="2800" b="1" dirty="0">
                <a:effectLst>
                  <a:outerShdw blurRad="38100" dist="38100" dir="2700000" algn="tl">
                    <a:srgbClr val="000000">
                      <a:alpha val="43137"/>
                    </a:srgbClr>
                  </a:outerShdw>
                </a:effectLst>
                <a:latin typeface="Times New Roman"/>
                <a:cs typeface="Times New Roman"/>
              </a:rPr>
              <a:t>The pallets </a:t>
            </a:r>
            <a:r>
              <a:rPr lang="en-US" sz="2800" dirty="0">
                <a:latin typeface="Times New Roman"/>
                <a:cs typeface="Times New Roman"/>
              </a:rPr>
              <a:t>are thin wooden plates for handling wet bricks</a:t>
            </a:r>
            <a:r>
              <a:rPr lang="en-US" sz="2800" b="1" dirty="0">
                <a:effectLst>
                  <a:outerShdw blurRad="38100" dist="38100" dir="2700000" algn="tl">
                    <a:srgbClr val="000000">
                      <a:alpha val="43137"/>
                    </a:srgbClr>
                  </a:outerShdw>
                </a:effectLst>
                <a:latin typeface="Times New Roman"/>
                <a:cs typeface="Times New Roman"/>
              </a:rPr>
              <a:t>. The strike </a:t>
            </a:r>
            <a:r>
              <a:rPr lang="en-US" sz="2800" dirty="0">
                <a:latin typeface="Times New Roman"/>
                <a:cs typeface="Times New Roman"/>
              </a:rPr>
              <a:t>made up of wood or metal has one edge quite thin to cut surplus mud; cutting wire is meant for the same use.</a:t>
            </a:r>
          </a:p>
        </p:txBody>
      </p:sp>
    </p:spTree>
    <p:extLst>
      <p:ext uri="{BB962C8B-B14F-4D97-AF65-F5344CB8AC3E}">
        <p14:creationId xmlns:p14="http://schemas.microsoft.com/office/powerpoint/2010/main" val="3243224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609600"/>
            <a:ext cx="11811000" cy="4816703"/>
          </a:xfrm>
          <a:prstGeom prst="rect">
            <a:avLst/>
          </a:prstGeom>
        </p:spPr>
        <p:txBody>
          <a:bodyPr vert="horz" wrap="square" lIns="0" tIns="12700" rIns="0" bIns="0" rtlCol="0">
            <a:spAutoFit/>
          </a:bodyPr>
          <a:lstStyle/>
          <a:p>
            <a:pPr marL="25400" algn="just">
              <a:lnSpc>
                <a:spcPct val="100000"/>
              </a:lnSpc>
              <a:spcBef>
                <a:spcPts val="100"/>
              </a:spcBef>
            </a:pPr>
            <a:r>
              <a:rPr lang="en-US" sz="2800" b="1" dirty="0">
                <a:latin typeface="Times New Roman"/>
                <a:cs typeface="Times New Roman"/>
              </a:rPr>
              <a:t>Types of Hand Molding of Bricks.</a:t>
            </a:r>
          </a:p>
          <a:p>
            <a:pPr marL="25400" algn="just">
              <a:lnSpc>
                <a:spcPct val="100000"/>
              </a:lnSpc>
              <a:spcBef>
                <a:spcPts val="100"/>
              </a:spcBef>
            </a:pPr>
            <a:r>
              <a:rPr lang="en-US" sz="2800" dirty="0">
                <a:latin typeface="Times New Roman"/>
                <a:cs typeface="Times New Roman"/>
              </a:rPr>
              <a:t>There are two types of molding used in the manufacturing of bricks.</a:t>
            </a:r>
          </a:p>
          <a:p>
            <a:pPr marL="25400" algn="just">
              <a:lnSpc>
                <a:spcPct val="100000"/>
              </a:lnSpc>
              <a:spcBef>
                <a:spcPts val="100"/>
              </a:spcBef>
            </a:pPr>
            <a:r>
              <a:rPr lang="en-US" sz="2800" b="1" dirty="0">
                <a:latin typeface="Times New Roman"/>
                <a:cs typeface="Times New Roman"/>
              </a:rPr>
              <a:t>(A)	Ground Molding:</a:t>
            </a:r>
          </a:p>
          <a:p>
            <a:pPr marL="25400" algn="just">
              <a:lnSpc>
                <a:spcPct val="100000"/>
              </a:lnSpc>
              <a:spcBef>
                <a:spcPts val="100"/>
              </a:spcBef>
            </a:pPr>
            <a:r>
              <a:rPr lang="en-US" sz="2800" dirty="0">
                <a:latin typeface="Times New Roman"/>
                <a:cs typeface="Times New Roman"/>
              </a:rPr>
              <a:t>At present, this is the most common method of molding bricks in most countries. In this process a piece of the ground is first cleaned, then thoroughly leveled, and often made smooth by plastering. Some sand is sprinkled uniformly over it to make it non-sticky.</a:t>
            </a:r>
          </a:p>
          <a:p>
            <a:pPr marL="25400" algn="just">
              <a:lnSpc>
                <a:spcPct val="100000"/>
              </a:lnSpc>
              <a:spcBef>
                <a:spcPts val="100"/>
              </a:spcBef>
            </a:pPr>
            <a:r>
              <a:rPr lang="en-US" sz="2800" dirty="0">
                <a:latin typeface="Times New Roman"/>
                <a:cs typeface="Times New Roman"/>
              </a:rPr>
              <a:t>There are two variations of ground molding.</a:t>
            </a:r>
          </a:p>
          <a:p>
            <a:pPr marL="25400" algn="just">
              <a:lnSpc>
                <a:spcPct val="100000"/>
              </a:lnSpc>
              <a:spcBef>
                <a:spcPts val="100"/>
              </a:spcBef>
            </a:pPr>
            <a:r>
              <a:rPr lang="en-US" sz="2800" dirty="0">
                <a:latin typeface="Times New Roman"/>
                <a:cs typeface="Times New Roman"/>
              </a:rPr>
              <a:t>(a)	</a:t>
            </a:r>
            <a:r>
              <a:rPr lang="en-US" sz="2800" b="1" dirty="0">
                <a:latin typeface="Times New Roman"/>
                <a:cs typeface="Times New Roman"/>
              </a:rPr>
              <a:t>For making ordinary</a:t>
            </a:r>
            <a:r>
              <a:rPr lang="en-US" sz="2800" dirty="0">
                <a:latin typeface="Times New Roman"/>
                <a:cs typeface="Times New Roman"/>
              </a:rPr>
              <a:t>, rough-faced bricks without any identification marks on them. The mold is either first dipped in water or some sand is sprinkled on its inside surfaces (sand molding).</a:t>
            </a:r>
          </a:p>
        </p:txBody>
      </p:sp>
    </p:spTree>
    <p:extLst>
      <p:ext uri="{BB962C8B-B14F-4D97-AF65-F5344CB8AC3E}">
        <p14:creationId xmlns:p14="http://schemas.microsoft.com/office/powerpoint/2010/main" val="37976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609600"/>
            <a:ext cx="11811000" cy="3929281"/>
          </a:xfrm>
          <a:prstGeom prst="rect">
            <a:avLst/>
          </a:prstGeom>
        </p:spPr>
        <p:txBody>
          <a:bodyPr vert="horz" wrap="square" lIns="0" tIns="12700" rIns="0" bIns="0" rtlCol="0">
            <a:spAutoFit/>
          </a:bodyPr>
          <a:lstStyle/>
          <a:p>
            <a:pPr marL="25400" algn="just">
              <a:lnSpc>
                <a:spcPct val="100000"/>
              </a:lnSpc>
              <a:spcBef>
                <a:spcPts val="100"/>
              </a:spcBef>
            </a:pPr>
            <a:r>
              <a:rPr lang="en-US" sz="2800" b="1" dirty="0">
                <a:latin typeface="Times New Roman"/>
                <a:cs typeface="Times New Roman"/>
              </a:rPr>
              <a:t>T</a:t>
            </a:r>
            <a:r>
              <a:rPr lang="en-US" sz="2800" b="1" dirty="0" smtClean="0">
                <a:latin typeface="Times New Roman"/>
                <a:cs typeface="Times New Roman"/>
              </a:rPr>
              <a:t>his </a:t>
            </a:r>
            <a:r>
              <a:rPr lang="en-US" sz="2800" b="1" dirty="0">
                <a:latin typeface="Times New Roman"/>
                <a:cs typeface="Times New Roman"/>
              </a:rPr>
              <a:t>step is necessary to avoid sticking the mud to the sides of the mold. Then, the mold is placed on the ground</a:t>
            </a:r>
            <a:r>
              <a:rPr lang="en-US" sz="2800" dirty="0">
                <a:latin typeface="Times New Roman"/>
                <a:cs typeface="Times New Roman"/>
              </a:rPr>
              <a:t>.</a:t>
            </a:r>
          </a:p>
          <a:p>
            <a:pPr marL="25400" algn="just">
              <a:lnSpc>
                <a:spcPct val="100000"/>
              </a:lnSpc>
              <a:spcBef>
                <a:spcPts val="100"/>
              </a:spcBef>
            </a:pPr>
            <a:r>
              <a:rPr lang="en-US" sz="2800" dirty="0">
                <a:latin typeface="Times New Roman"/>
                <a:cs typeface="Times New Roman"/>
              </a:rPr>
              <a:t>A lump of mud is dashed into the mold by hand. Care is taken to see that mud reaches the edges and corners of the mold.</a:t>
            </a:r>
          </a:p>
          <a:p>
            <a:pPr marL="25400" algn="just">
              <a:lnSpc>
                <a:spcPct val="100000"/>
              </a:lnSpc>
              <a:spcBef>
                <a:spcPts val="100"/>
              </a:spcBef>
            </a:pPr>
            <a:r>
              <a:rPr lang="en-US" sz="2800" dirty="0">
                <a:latin typeface="Times New Roman"/>
                <a:cs typeface="Times New Roman"/>
              </a:rPr>
              <a:t>Any surplus mud is then removed by using either the strike or the cutting wire. After this, the mold is lifted up with a lifting tool. The molded brick is left behind on the ground. The molder man then keeps the mold at the next place.</a:t>
            </a:r>
          </a:p>
          <a:p>
            <a:pPr marL="25400" algn="just">
              <a:lnSpc>
                <a:spcPct val="100000"/>
              </a:lnSpc>
              <a:spcBef>
                <a:spcPts val="100"/>
              </a:spcBef>
            </a:pPr>
            <a:r>
              <a:rPr lang="en-US" sz="2800" dirty="0">
                <a:latin typeface="Times New Roman"/>
                <a:cs typeface="Times New Roman"/>
              </a:rPr>
              <a:t>The molder repeats this process. The face of the brick, which rests on the ground will be naturally rough and without any identification mark.</a:t>
            </a:r>
          </a:p>
        </p:txBody>
      </p:sp>
    </p:spTree>
    <p:extLst>
      <p:ext uri="{BB962C8B-B14F-4D97-AF65-F5344CB8AC3E}">
        <p14:creationId xmlns:p14="http://schemas.microsoft.com/office/powerpoint/2010/main" val="3025954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TotalTime>
  <Words>2349</Words>
  <Application>Microsoft Office PowerPoint</Application>
  <PresentationFormat>مخصص</PresentationFormat>
  <Paragraphs>101</Paragraphs>
  <Slides>17</Slides>
  <Notes>0</Notes>
  <HiddenSlides>0</HiddenSlides>
  <MMClips>0</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Office Theme</vt:lpstr>
      <vt:lpstr>Constructional Technology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ISAM</dc:creator>
  <cp:lastModifiedBy>DR.Ahmed Saker 2O11</cp:lastModifiedBy>
  <cp:revision>15</cp:revision>
  <dcterms:created xsi:type="dcterms:W3CDTF">2023-10-24T20:21:49Z</dcterms:created>
  <dcterms:modified xsi:type="dcterms:W3CDTF">2023-11-10T20:45:28Z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2020-12-17T00:00:00Z</vt:filetime>
  </property>
  <property fmtid="{D5CDD505-2E9C-101B-9397-08002B2CF9AE}" pid="3" name="Creator">
    <vt:lpwstr>Microsoft® PowerPoint® 2016</vt:lpwstr>
  </property>
  <property fmtid="{D5CDD505-2E9C-101B-9397-08002B2CF9AE}" pid="4" name="LastSaved">
    <vt:filetime>2023-10-24T00:00:00Z</vt:filetime>
  </property>
</Properties>
</file>