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1" r:id="rId3"/>
    <p:sldId id="272" r:id="rId4"/>
    <p:sldId id="274" r:id="rId5"/>
    <p:sldId id="279" r:id="rId6"/>
    <p:sldId id="280" r:id="rId7"/>
    <p:sldId id="281" r:id="rId8"/>
    <p:sldId id="284" r:id="rId9"/>
    <p:sldId id="286" r:id="rId10"/>
    <p:sldId id="287" r:id="rId11"/>
    <p:sldId id="288" r:id="rId12"/>
    <p:sldId id="292" r:id="rId13"/>
    <p:sldId id="294" r:id="rId14"/>
    <p:sldId id="257" r:id="rId15"/>
    <p:sldId id="285" r:id="rId16"/>
    <p:sldId id="289" r:id="rId17"/>
    <p:sldId id="290" r:id="rId18"/>
    <p:sldId id="262" r:id="rId19"/>
    <p:sldId id="263" r:id="rId20"/>
    <p:sldId id="265" r:id="rId21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2" autoAdjust="0"/>
    <p:restoredTop sz="94660"/>
  </p:normalViewPr>
  <p:slideViewPr>
    <p:cSldViewPr snapToGrid="0">
      <p:cViewPr>
        <p:scale>
          <a:sx n="75" d="100"/>
          <a:sy n="75" d="100"/>
        </p:scale>
        <p:origin x="8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C55E-DBA1-4267-8322-39BEA389AB4E}" type="datetimeFigureOut">
              <a:rPr lang="ar-IQ" smtClean="0"/>
              <a:t>19/04/1445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70B8-AE69-4303-9232-EDE9081CAEB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086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C55E-DBA1-4267-8322-39BEA389AB4E}" type="datetimeFigureOut">
              <a:rPr lang="ar-IQ" smtClean="0"/>
              <a:t>19/04/1445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70B8-AE69-4303-9232-EDE9081CAEB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1829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C55E-DBA1-4267-8322-39BEA389AB4E}" type="datetimeFigureOut">
              <a:rPr lang="ar-IQ" smtClean="0"/>
              <a:t>19/04/1445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70B8-AE69-4303-9232-EDE9081CAEB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520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C55E-DBA1-4267-8322-39BEA389AB4E}" type="datetimeFigureOut">
              <a:rPr lang="ar-IQ" smtClean="0"/>
              <a:t>19/04/1445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70B8-AE69-4303-9232-EDE9081CAEB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8665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C55E-DBA1-4267-8322-39BEA389AB4E}" type="datetimeFigureOut">
              <a:rPr lang="ar-IQ" smtClean="0"/>
              <a:t>19/04/1445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70B8-AE69-4303-9232-EDE9081CAEB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7099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C55E-DBA1-4267-8322-39BEA389AB4E}" type="datetimeFigureOut">
              <a:rPr lang="ar-IQ" smtClean="0"/>
              <a:t>19/04/1445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70B8-AE69-4303-9232-EDE9081CAEB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206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C55E-DBA1-4267-8322-39BEA389AB4E}" type="datetimeFigureOut">
              <a:rPr lang="ar-IQ" smtClean="0"/>
              <a:t>19/04/1445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70B8-AE69-4303-9232-EDE9081CAEB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4534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C55E-DBA1-4267-8322-39BEA389AB4E}" type="datetimeFigureOut">
              <a:rPr lang="ar-IQ" smtClean="0"/>
              <a:t>19/04/1445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70B8-AE69-4303-9232-EDE9081CAEB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0984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C55E-DBA1-4267-8322-39BEA389AB4E}" type="datetimeFigureOut">
              <a:rPr lang="ar-IQ" smtClean="0"/>
              <a:t>19/04/1445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70B8-AE69-4303-9232-EDE9081CAEB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1136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C55E-DBA1-4267-8322-39BEA389AB4E}" type="datetimeFigureOut">
              <a:rPr lang="ar-IQ" smtClean="0"/>
              <a:t>19/04/1445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70B8-AE69-4303-9232-EDE9081CAEB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103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C55E-DBA1-4267-8322-39BEA389AB4E}" type="datetimeFigureOut">
              <a:rPr lang="ar-IQ" smtClean="0"/>
              <a:t>19/04/1445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70B8-AE69-4303-9232-EDE9081CAEB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8796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EC55E-DBA1-4267-8322-39BEA389AB4E}" type="datetimeFigureOut">
              <a:rPr lang="ar-IQ" smtClean="0"/>
              <a:t>19/04/1445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70B8-AE69-4303-9232-EDE9081CAEB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3809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37" y="1704975"/>
            <a:ext cx="52673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1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Chemotaxis: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Chemotaxis of the phagocytic cells can occur by secretion of:</a:t>
            </a:r>
          </a:p>
          <a:p>
            <a:r>
              <a:rPr lang="en-US" b="1" dirty="0" smtClean="0"/>
              <a:t>1.  C5a .</a:t>
            </a:r>
          </a:p>
          <a:p>
            <a:r>
              <a:rPr lang="en-US" b="1" dirty="0" smtClean="0"/>
              <a:t>2. C3a.</a:t>
            </a:r>
          </a:p>
          <a:p>
            <a:r>
              <a:rPr lang="en-US" b="1" dirty="0" smtClean="0"/>
              <a:t>3. Acute phase proteins.</a:t>
            </a:r>
            <a:endParaRPr lang="en-US" b="1" dirty="0"/>
          </a:p>
          <a:p>
            <a:r>
              <a:rPr lang="en-US" dirty="0" smtClean="0"/>
              <a:t>This process leads to the migration of the phagocytic cells ( </a:t>
            </a:r>
            <a:r>
              <a:rPr lang="en-US" b="1" dirty="0" smtClean="0"/>
              <a:t>the macrophages and the neutrophils</a:t>
            </a:r>
            <a:r>
              <a:rPr lang="en-US" dirty="0" smtClean="0"/>
              <a:t>) to the site of infection.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1353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Adherence: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Adherence means the  adherence of the microorganism to the cell membrane of the phagocytic cells  which leads to the engulfment of the microorganism by the phagocytic cells.</a:t>
            </a:r>
          </a:p>
          <a:p>
            <a:r>
              <a:rPr lang="en-US" dirty="0" smtClean="0"/>
              <a:t>The adherence takes place by one or more of the following opsonizing factors </a:t>
            </a:r>
            <a:r>
              <a:rPr lang="en-US" b="1" dirty="0" smtClean="0"/>
              <a:t>(</a:t>
            </a:r>
            <a:r>
              <a:rPr lang="en-US" b="1" dirty="0" err="1" smtClean="0"/>
              <a:t>opsonization</a:t>
            </a:r>
            <a:r>
              <a:rPr lang="en-US" b="1" dirty="0" smtClean="0"/>
              <a:t>):</a:t>
            </a:r>
          </a:p>
          <a:p>
            <a:r>
              <a:rPr lang="en-US" b="1" dirty="0" smtClean="0"/>
              <a:t>1. C-reactive protein.</a:t>
            </a:r>
          </a:p>
          <a:p>
            <a:r>
              <a:rPr lang="en-US" b="1" dirty="0" smtClean="0"/>
              <a:t>2. C3b.</a:t>
            </a:r>
          </a:p>
          <a:p>
            <a:r>
              <a:rPr lang="en-US" b="1" dirty="0" smtClean="0"/>
              <a:t>3. Fc-receptors.</a:t>
            </a:r>
          </a:p>
          <a:p>
            <a:r>
              <a:rPr lang="en-US" b="1" dirty="0" smtClean="0"/>
              <a:t>4. Hydrophobic forces.</a:t>
            </a:r>
          </a:p>
          <a:p>
            <a:r>
              <a:rPr lang="en-US" b="1" dirty="0" smtClean="0"/>
              <a:t>5. PRRs-PAMPs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2428164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62" y="1647825"/>
            <a:ext cx="63150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2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39" y="0"/>
            <a:ext cx="61531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46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682" y="1315317"/>
            <a:ext cx="70961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97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Engulfment: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process engulfment of the foreign body happen by the bulging of the cell membrane of the phagocytic cells either by:</a:t>
            </a:r>
          </a:p>
          <a:p>
            <a:r>
              <a:rPr lang="en-US" b="1" dirty="0" smtClean="0"/>
              <a:t>The Endocytosis or</a:t>
            </a:r>
          </a:p>
          <a:p>
            <a:r>
              <a:rPr lang="en-US" b="1" dirty="0" smtClean="0"/>
              <a:t>The Pinocytosis. </a:t>
            </a:r>
            <a:endParaRPr lang="en-US" b="1" dirty="0"/>
          </a:p>
          <a:p>
            <a:r>
              <a:rPr lang="en-US" dirty="0" smtClean="0"/>
              <a:t>In this process </a:t>
            </a:r>
            <a:r>
              <a:rPr lang="en-US" b="1" dirty="0" smtClean="0"/>
              <a:t>the phagosome </a:t>
            </a:r>
            <a:r>
              <a:rPr lang="en-US" dirty="0" smtClean="0"/>
              <a:t>is formed which is a vacuole containing the ingested foreign body.</a:t>
            </a:r>
          </a:p>
          <a:p>
            <a:r>
              <a:rPr lang="en-US" dirty="0" smtClean="0"/>
              <a:t>Then fusion of the phagosome occurs with the</a:t>
            </a:r>
            <a:r>
              <a:rPr lang="en-US" b="1" dirty="0" smtClean="0"/>
              <a:t> lysosome </a:t>
            </a:r>
            <a:r>
              <a:rPr lang="en-US" dirty="0" smtClean="0"/>
              <a:t>to form:</a:t>
            </a:r>
          </a:p>
          <a:p>
            <a:r>
              <a:rPr lang="en-US" b="1" dirty="0" smtClean="0"/>
              <a:t>The </a:t>
            </a:r>
            <a:r>
              <a:rPr lang="en-US" b="1" dirty="0" err="1" smtClean="0"/>
              <a:t>phagolysosome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3309523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Killing, Digestion , Disposal, and Presentation of part of the foreign body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formation of the </a:t>
            </a:r>
            <a:r>
              <a:rPr lang="en-US" dirty="0" err="1" smtClean="0"/>
              <a:t>phagolysosome</a:t>
            </a:r>
            <a:r>
              <a:rPr lang="en-US" dirty="0" smtClean="0"/>
              <a:t> killing and lysis of the foreign body takes place. The killing process takes place by the effect of:</a:t>
            </a:r>
          </a:p>
          <a:p>
            <a:r>
              <a:rPr lang="en-US" b="1" dirty="0" smtClean="0"/>
              <a:t>1. The oxygen radicals like nitrous oxide and hydrogen peroxide.</a:t>
            </a:r>
          </a:p>
          <a:p>
            <a:r>
              <a:rPr lang="en-US" b="1" dirty="0" smtClean="0"/>
              <a:t>2. The lysis by the lysosomal hydrolytic enzymes.</a:t>
            </a:r>
          </a:p>
        </p:txBody>
      </p:sp>
    </p:spTree>
    <p:extLst>
      <p:ext uri="{BB962C8B-B14F-4D97-AF65-F5344CB8AC3E}">
        <p14:creationId xmlns:p14="http://schemas.microsoft.com/office/powerpoint/2010/main" val="2600975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smtClean="0"/>
              <a:t>Presentation and disposal of the antigens: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final stage of the phagocytosis is:</a:t>
            </a:r>
          </a:p>
          <a:p>
            <a:r>
              <a:rPr lang="en-US" dirty="0" smtClean="0"/>
              <a:t>1. The presentation of the antigen to the </a:t>
            </a:r>
            <a:r>
              <a:rPr lang="en-US" b="1" dirty="0" smtClean="0"/>
              <a:t>T-lymphocytes </a:t>
            </a:r>
            <a:r>
              <a:rPr lang="en-US" dirty="0" smtClean="0"/>
              <a:t>by the interaction between the antigen and </a:t>
            </a:r>
            <a:r>
              <a:rPr lang="en-US" b="1" dirty="0" smtClean="0"/>
              <a:t>T-cell receptors </a:t>
            </a:r>
            <a:r>
              <a:rPr lang="en-US" dirty="0" smtClean="0"/>
              <a:t>and </a:t>
            </a:r>
            <a:r>
              <a:rPr lang="en-US" b="1" dirty="0" smtClean="0"/>
              <a:t>MHC molecules.</a:t>
            </a:r>
          </a:p>
          <a:p>
            <a:r>
              <a:rPr lang="en-US" dirty="0" smtClean="0"/>
              <a:t>2. Also presentation of the </a:t>
            </a:r>
            <a:r>
              <a:rPr lang="en-US" b="1" dirty="0" smtClean="0"/>
              <a:t>antigen to the B-cells </a:t>
            </a:r>
            <a:r>
              <a:rPr lang="en-US" dirty="0" smtClean="0"/>
              <a:t>will occur</a:t>
            </a:r>
          </a:p>
          <a:p>
            <a:r>
              <a:rPr lang="en-US" dirty="0" smtClean="0"/>
              <a:t>3. Disposal of the undigested part of the foreign body will be later disposed out of the phagocytic cells.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93582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1657350"/>
            <a:ext cx="63436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29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1728787"/>
            <a:ext cx="5295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06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Phagocytosis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</a:p>
          <a:p>
            <a:r>
              <a:rPr lang="en-US" dirty="0" smtClean="0"/>
              <a:t>It refers to the process by which certain living cells called phagocytes engulf other cells, particles , pathogens( bacteria or viruses), or infected cells.</a:t>
            </a:r>
          </a:p>
          <a:p>
            <a:r>
              <a:rPr lang="en-US" dirty="0" smtClean="0"/>
              <a:t>The phagocytes engulf cells, lyse them with lytic enzymes, and destruct them.</a:t>
            </a:r>
          </a:p>
          <a:p>
            <a:r>
              <a:rPr lang="en-US" dirty="0" smtClean="0"/>
              <a:t>It protects the body by ingesting harmful pathogens like bacteria or viruses or infected cells and killing them.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80867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037" y="1645225"/>
            <a:ext cx="62579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1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phagocytic cells: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the phagocytic cells:</a:t>
            </a:r>
          </a:p>
          <a:p>
            <a:r>
              <a:rPr lang="en-US" dirty="0" smtClean="0"/>
              <a:t>A. Either monocytes and its derivatives or</a:t>
            </a:r>
          </a:p>
          <a:p>
            <a:r>
              <a:rPr lang="en-US" dirty="0" smtClean="0"/>
              <a:t>B. The neutrophils.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7702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The phagocytic cells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A.-Monocytes and their derivatives which are:</a:t>
            </a:r>
          </a:p>
          <a:p>
            <a:r>
              <a:rPr lang="en-US" dirty="0" smtClean="0"/>
              <a:t>1. Monocytes in blood.</a:t>
            </a:r>
          </a:p>
          <a:p>
            <a:r>
              <a:rPr lang="en-US" dirty="0" smtClean="0"/>
              <a:t>2. Dendritic cells in skin, surrounding tissues, and lymph nodes.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Kupfer</a:t>
            </a:r>
            <a:r>
              <a:rPr lang="en-US" dirty="0" smtClean="0"/>
              <a:t> cells in the liver.</a:t>
            </a:r>
          </a:p>
          <a:p>
            <a:r>
              <a:rPr lang="en-US" dirty="0" smtClean="0"/>
              <a:t>4. Alveolar macrophages in the lung.</a:t>
            </a:r>
          </a:p>
          <a:p>
            <a:r>
              <a:rPr lang="en-US" dirty="0" smtClean="0"/>
              <a:t>5 Microglial cells in the brain.</a:t>
            </a:r>
          </a:p>
          <a:p>
            <a:r>
              <a:rPr lang="en-US" dirty="0" smtClean="0"/>
              <a:t>6. Osteoclast in bones</a:t>
            </a:r>
          </a:p>
          <a:p>
            <a:r>
              <a:rPr lang="en-US" dirty="0" smtClean="0"/>
              <a:t>7. Synovial A cells in joints.</a:t>
            </a:r>
          </a:p>
          <a:p>
            <a:r>
              <a:rPr lang="en-US" dirty="0" smtClean="0"/>
              <a:t>8. </a:t>
            </a:r>
            <a:r>
              <a:rPr lang="en-US" dirty="0" err="1" smtClean="0"/>
              <a:t>Mesengial</a:t>
            </a:r>
            <a:r>
              <a:rPr lang="en-US" dirty="0" smtClean="0"/>
              <a:t> phagocytes in kidneys.</a:t>
            </a:r>
          </a:p>
          <a:p>
            <a:r>
              <a:rPr lang="en-US" dirty="0" smtClean="0"/>
              <a:t>9. </a:t>
            </a:r>
            <a:r>
              <a:rPr lang="en-US" dirty="0" err="1" smtClean="0"/>
              <a:t>Langerhan’s</a:t>
            </a:r>
            <a:r>
              <a:rPr lang="en-US" dirty="0" smtClean="0"/>
              <a:t> cells in skin.</a:t>
            </a:r>
          </a:p>
          <a:p>
            <a:r>
              <a:rPr lang="en-US" dirty="0" smtClean="0"/>
              <a:t>10.. Macrophages in the peripheral tissues.</a:t>
            </a:r>
          </a:p>
          <a:p>
            <a:r>
              <a:rPr lang="en-US" b="1" dirty="0" smtClean="0"/>
              <a:t>B. The neutrophils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171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535" y="1952625"/>
            <a:ext cx="7456930" cy="4351338"/>
          </a:xfrm>
        </p:spPr>
      </p:pic>
    </p:spTree>
    <p:extLst>
      <p:ext uri="{BB962C8B-B14F-4D97-AF65-F5344CB8AC3E}">
        <p14:creationId xmlns:p14="http://schemas.microsoft.com/office/powerpoint/2010/main" val="20650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Steps of phagocytosis: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1. Recognition of the foreign body.</a:t>
            </a:r>
          </a:p>
          <a:p>
            <a:r>
              <a:rPr lang="en-US" dirty="0" smtClean="0"/>
              <a:t>2. Inflammation.</a:t>
            </a:r>
          </a:p>
          <a:p>
            <a:r>
              <a:rPr lang="en-US" dirty="0" smtClean="0"/>
              <a:t>3. Chemotaxis.</a:t>
            </a:r>
          </a:p>
          <a:p>
            <a:r>
              <a:rPr lang="en-US" dirty="0" smtClean="0"/>
              <a:t>4. Adherence.</a:t>
            </a:r>
          </a:p>
          <a:p>
            <a:r>
              <a:rPr lang="en-US" dirty="0" smtClean="0"/>
              <a:t>5.Engulfment.( Endocytosis or pinocytosis).</a:t>
            </a:r>
          </a:p>
          <a:p>
            <a:r>
              <a:rPr lang="en-US" dirty="0" smtClean="0"/>
              <a:t>6. Formation of phagosome.</a:t>
            </a:r>
          </a:p>
          <a:p>
            <a:r>
              <a:rPr lang="en-US" dirty="0" smtClean="0"/>
              <a:t>7. Formation of </a:t>
            </a:r>
            <a:r>
              <a:rPr lang="en-US" dirty="0" err="1" smtClean="0"/>
              <a:t>phagolysosome</a:t>
            </a:r>
            <a:r>
              <a:rPr lang="en-US" dirty="0" smtClean="0"/>
              <a:t> (fusion of phagosome with the lysosome).</a:t>
            </a:r>
          </a:p>
          <a:p>
            <a:r>
              <a:rPr lang="en-US" dirty="0" smtClean="0"/>
              <a:t>8. killing and digesting of the microorganism.</a:t>
            </a:r>
          </a:p>
          <a:p>
            <a:r>
              <a:rPr lang="en-US" dirty="0" smtClean="0"/>
              <a:t>9. Disposal and presentation.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53281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1325563"/>
          </a:xfrm>
        </p:spPr>
        <p:txBody>
          <a:bodyPr/>
          <a:lstStyle/>
          <a:p>
            <a:r>
              <a:rPr lang="en-US" b="1" dirty="0" smtClean="0"/>
              <a:t>Recognition: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can take place by interaction of :</a:t>
            </a:r>
          </a:p>
          <a:p>
            <a:r>
              <a:rPr lang="en-US" b="1" dirty="0" smtClean="0"/>
              <a:t>The pattern recognition receptors (PRRs) and</a:t>
            </a:r>
          </a:p>
          <a:p>
            <a:r>
              <a:rPr lang="en-US" b="1" dirty="0" smtClean="0"/>
              <a:t>The pathogen associated molecular patterns(PAMPs).</a:t>
            </a:r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val="18264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670050"/>
            <a:ext cx="6477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Inflammation: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After recognition of the foreign body, the inflammatory process starting by </a:t>
            </a:r>
            <a:r>
              <a:rPr lang="en-US" b="1" dirty="0" smtClean="0"/>
              <a:t>secretion of the inflammatory mediators by the mast cells and basophils:</a:t>
            </a:r>
          </a:p>
          <a:p>
            <a:r>
              <a:rPr lang="en-US" b="1" dirty="0" smtClean="0"/>
              <a:t>Mast cells </a:t>
            </a:r>
            <a:r>
              <a:rPr lang="en-US" dirty="0" smtClean="0"/>
              <a:t>are resident in tissues near the site of infection.</a:t>
            </a:r>
          </a:p>
          <a:p>
            <a:r>
              <a:rPr lang="en-US" dirty="0" smtClean="0"/>
              <a:t>While the </a:t>
            </a:r>
            <a:r>
              <a:rPr lang="en-US" b="1" dirty="0" smtClean="0"/>
              <a:t>basophils </a:t>
            </a:r>
            <a:r>
              <a:rPr lang="en-US" dirty="0" smtClean="0"/>
              <a:t>are circulating in blood.</a:t>
            </a:r>
          </a:p>
          <a:p>
            <a:r>
              <a:rPr lang="en-US" dirty="0" smtClean="0"/>
              <a:t>The inflammatory mediators cause the following:</a:t>
            </a:r>
          </a:p>
          <a:p>
            <a:r>
              <a:rPr lang="en-US" dirty="0" smtClean="0"/>
              <a:t>1. Increase blood supply to the area of infection.</a:t>
            </a:r>
          </a:p>
          <a:p>
            <a:r>
              <a:rPr lang="en-US" dirty="0" smtClean="0"/>
              <a:t>2. Increase vascular permeability due to retraction of the endothelial cells.</a:t>
            </a:r>
          </a:p>
          <a:p>
            <a:r>
              <a:rPr lang="en-US" dirty="0" smtClean="0"/>
              <a:t>3. Migration of large molecules to reach the site of infection </a:t>
            </a:r>
            <a:r>
              <a:rPr lang="en-US" b="1" dirty="0" smtClean="0"/>
              <a:t>(C5a,C3a).</a:t>
            </a:r>
          </a:p>
          <a:p>
            <a:r>
              <a:rPr lang="en-US" dirty="0" smtClean="0"/>
              <a:t>4. Migration of the leukocytes: in early stage </a:t>
            </a:r>
            <a:r>
              <a:rPr lang="en-US" b="1" dirty="0" smtClean="0"/>
              <a:t>the neutrophils </a:t>
            </a:r>
            <a:r>
              <a:rPr lang="en-US" dirty="0" smtClean="0"/>
              <a:t>and in late stage </a:t>
            </a:r>
            <a:r>
              <a:rPr lang="en-US" b="1" dirty="0" smtClean="0"/>
              <a:t>the macrophages. </a:t>
            </a:r>
          </a:p>
          <a:p>
            <a:r>
              <a:rPr lang="en-US" b="1" dirty="0" smtClean="0"/>
              <a:t>This process is controlled by the C5a mainly ( the </a:t>
            </a:r>
            <a:r>
              <a:rPr lang="en-US" b="1" dirty="0" err="1" smtClean="0"/>
              <a:t>chemotaxin</a:t>
            </a:r>
            <a:r>
              <a:rPr lang="en-US" b="1" dirty="0" smtClean="0"/>
              <a:t>).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38807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4527</TotalTime>
  <Words>702</Words>
  <Application>Microsoft Office PowerPoint</Application>
  <PresentationFormat>Widescreen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Phagocytosis</vt:lpstr>
      <vt:lpstr>The phagocytic cells:</vt:lpstr>
      <vt:lpstr>  The phagocytic cells</vt:lpstr>
      <vt:lpstr>PowerPoint Presentation</vt:lpstr>
      <vt:lpstr>Steps of phagocytosis:</vt:lpstr>
      <vt:lpstr>Recognition:</vt:lpstr>
      <vt:lpstr>PowerPoint Presentation</vt:lpstr>
      <vt:lpstr>Inflammation:</vt:lpstr>
      <vt:lpstr>Chemotaxis:</vt:lpstr>
      <vt:lpstr>Adherence:</vt:lpstr>
      <vt:lpstr>PowerPoint Presentation</vt:lpstr>
      <vt:lpstr>PowerPoint Presentation</vt:lpstr>
      <vt:lpstr>PowerPoint Presentation</vt:lpstr>
      <vt:lpstr>Engulfment:</vt:lpstr>
      <vt:lpstr>Killing, Digestion , Disposal, and Presentation of part of the foreign body</vt:lpstr>
      <vt:lpstr>Presentation and disposal of the antigens: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Phagocytosis</dc:title>
  <dc:creator>Windows</dc:creator>
  <cp:lastModifiedBy>Windows</cp:lastModifiedBy>
  <cp:revision>42</cp:revision>
  <dcterms:created xsi:type="dcterms:W3CDTF">2023-10-23T16:29:28Z</dcterms:created>
  <dcterms:modified xsi:type="dcterms:W3CDTF">2023-11-04T06:27:30Z</dcterms:modified>
</cp:coreProperties>
</file>