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5" d="100"/>
          <a:sy n="95" d="100"/>
        </p:scale>
        <p:origin x="-10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12/10/1445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12/10/1445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12/10/1445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Department of biology</a:t>
            </a:r>
            <a:endParaRPr lang="en-US" dirty="0"/>
          </a:p>
        </p:txBody>
      </p:sp>
      <p:sp>
        <p:nvSpPr>
          <p:cNvPr id="3" name="عنوان فرعي 2"/>
          <p:cNvSpPr>
            <a:spLocks noGrp="1"/>
          </p:cNvSpPr>
          <p:nvPr>
            <p:ph type="subTitle" idx="1"/>
          </p:nvPr>
        </p:nvSpPr>
        <p:spPr/>
        <p:txBody>
          <a:bodyPr>
            <a:normAutofit fontScale="55000" lnSpcReduction="20000"/>
          </a:bodyPr>
          <a:lstStyle/>
          <a:p>
            <a:r>
              <a:rPr lang="en-US" dirty="0"/>
              <a:t>ENGLISH</a:t>
            </a:r>
          </a:p>
          <a:p>
            <a:r>
              <a:rPr lang="en-US" dirty="0"/>
              <a:t>1 stage</a:t>
            </a:r>
          </a:p>
          <a:p>
            <a:endParaRPr lang="en-US" dirty="0"/>
          </a:p>
          <a:p>
            <a:endParaRPr lang="en-US" dirty="0"/>
          </a:p>
          <a:p>
            <a:r>
              <a:rPr lang="en-US" dirty="0"/>
              <a:t>By</a:t>
            </a:r>
          </a:p>
          <a:p>
            <a:r>
              <a:rPr lang="en-US" dirty="0"/>
              <a:t>RAQIB ABBAS</a:t>
            </a:r>
          </a:p>
          <a:p>
            <a:endParaRPr lang="en-US" dirty="0"/>
          </a:p>
        </p:txBody>
      </p:sp>
    </p:spTree>
    <p:extLst>
      <p:ext uri="{BB962C8B-B14F-4D97-AF65-F5344CB8AC3E}">
        <p14:creationId xmlns:p14="http://schemas.microsoft.com/office/powerpoint/2010/main" val="4272190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present </a:t>
            </a:r>
            <a:r>
              <a:rPr lang="en-US" dirty="0" smtClean="0"/>
              <a:t>continuous</a:t>
            </a:r>
            <a:r>
              <a:rPr lang="en-US" dirty="0" smtClean="0"/>
              <a:t> </a:t>
            </a:r>
            <a:r>
              <a:rPr lang="en-US" dirty="0"/>
              <a:t>tense</a:t>
            </a:r>
          </a:p>
        </p:txBody>
      </p:sp>
      <p:sp>
        <p:nvSpPr>
          <p:cNvPr id="3" name="عنصر نائب للمحتوى 2"/>
          <p:cNvSpPr>
            <a:spLocks noGrp="1"/>
          </p:cNvSpPr>
          <p:nvPr>
            <p:ph idx="1"/>
          </p:nvPr>
        </p:nvSpPr>
        <p:spPr/>
        <p:txBody>
          <a:bodyPr>
            <a:normAutofit fontScale="55000" lnSpcReduction="20000"/>
          </a:bodyPr>
          <a:lstStyle/>
          <a:p>
            <a:pPr algn="l" rtl="0"/>
            <a:r>
              <a:rPr lang="en-US" dirty="0" smtClean="0"/>
              <a:t> </a:t>
            </a:r>
            <a:r>
              <a:rPr lang="en-US" dirty="0"/>
              <a:t>The </a:t>
            </a:r>
            <a:r>
              <a:rPr lang="en-US" dirty="0" smtClean="0"/>
              <a:t>present </a:t>
            </a:r>
            <a:r>
              <a:rPr lang="en-US" dirty="0"/>
              <a:t>continuous tense, also known as the </a:t>
            </a:r>
            <a:r>
              <a:rPr lang="en-US" dirty="0" smtClean="0"/>
              <a:t>present </a:t>
            </a:r>
            <a:r>
              <a:rPr lang="en-US" dirty="0"/>
              <a:t>progressive tense, is used to describe an ongoing action or event that </a:t>
            </a:r>
            <a:r>
              <a:rPr lang="en-US" dirty="0" smtClean="0"/>
              <a:t>are </a:t>
            </a:r>
            <a:r>
              <a:rPr lang="en-US" dirty="0"/>
              <a:t>happening in   the </a:t>
            </a:r>
            <a:r>
              <a:rPr lang="en-US" dirty="0" smtClean="0"/>
              <a:t>present.</a:t>
            </a:r>
          </a:p>
          <a:p>
            <a:pPr algn="l" rtl="0"/>
            <a:r>
              <a:rPr lang="en-US" dirty="0"/>
              <a:t>It is formed using the present tense of the verb "to be" (am, is, are) followed by the -</a:t>
            </a:r>
            <a:r>
              <a:rPr lang="en-US" dirty="0" err="1"/>
              <a:t>ing</a:t>
            </a:r>
            <a:r>
              <a:rPr lang="en-US" dirty="0"/>
              <a:t> form of the main verb.</a:t>
            </a:r>
          </a:p>
          <a:p>
            <a:pPr algn="l" rtl="0"/>
            <a:endParaRPr lang="en-US" dirty="0"/>
          </a:p>
          <a:p>
            <a:pPr marL="0" indent="0" algn="l" rtl="0">
              <a:buNone/>
            </a:pPr>
            <a:r>
              <a:rPr lang="en-US" dirty="0" smtClean="0"/>
              <a:t> </a:t>
            </a:r>
            <a:r>
              <a:rPr lang="en-US" dirty="0"/>
              <a:t>examples:</a:t>
            </a:r>
          </a:p>
          <a:p>
            <a:pPr algn="l" rtl="0"/>
            <a:endParaRPr lang="en-US" dirty="0"/>
          </a:p>
          <a:p>
            <a:pPr algn="l" rtl="0"/>
            <a:r>
              <a:rPr lang="en-US" dirty="0"/>
              <a:t>I am studying for my exams</a:t>
            </a:r>
            <a:r>
              <a:rPr lang="en-US" dirty="0" smtClean="0"/>
              <a:t>.</a:t>
            </a:r>
            <a:endParaRPr lang="en-US" dirty="0"/>
          </a:p>
          <a:p>
            <a:pPr algn="l" rtl="0"/>
            <a:r>
              <a:rPr lang="en-US" dirty="0"/>
              <a:t>She is working late tonight</a:t>
            </a:r>
            <a:r>
              <a:rPr lang="en-US" dirty="0" smtClean="0"/>
              <a:t>.</a:t>
            </a:r>
            <a:endParaRPr lang="en-US" dirty="0"/>
          </a:p>
          <a:p>
            <a:pPr algn="l" rtl="0"/>
            <a:r>
              <a:rPr lang="en-US" dirty="0"/>
              <a:t>They are playing soccer </a:t>
            </a:r>
            <a:r>
              <a:rPr lang="en-US" dirty="0" smtClean="0"/>
              <a:t>now</a:t>
            </a:r>
          </a:p>
          <a:p>
            <a:pPr algn="l" rtl="0"/>
            <a:r>
              <a:rPr lang="en-US" dirty="0"/>
              <a:t>I </a:t>
            </a:r>
            <a:r>
              <a:rPr lang="en-US" dirty="0" smtClean="0"/>
              <a:t>am studying for </a:t>
            </a:r>
            <a:r>
              <a:rPr lang="en-US" dirty="0"/>
              <a:t>my exam.</a:t>
            </a:r>
          </a:p>
          <a:p>
            <a:pPr algn="l" rtl="0"/>
            <a:r>
              <a:rPr lang="en-US" dirty="0" smtClean="0"/>
              <a:t>They are building</a:t>
            </a:r>
            <a:r>
              <a:rPr lang="en-US" dirty="0"/>
              <a:t> </a:t>
            </a:r>
            <a:r>
              <a:rPr lang="en-US" dirty="0" smtClean="0"/>
              <a:t> </a:t>
            </a:r>
            <a:r>
              <a:rPr lang="en-US" dirty="0"/>
              <a:t>a new house.</a:t>
            </a:r>
          </a:p>
          <a:p>
            <a:pPr algn="l" rtl="0"/>
            <a:r>
              <a:rPr lang="en-US" dirty="0" smtClean="0"/>
              <a:t> </a:t>
            </a:r>
            <a:r>
              <a:rPr lang="en-US" dirty="0"/>
              <a:t>We </a:t>
            </a:r>
            <a:r>
              <a:rPr lang="en-US" dirty="0" smtClean="0"/>
              <a:t>are waiting</a:t>
            </a:r>
            <a:r>
              <a:rPr lang="en-US" dirty="0"/>
              <a:t> </a:t>
            </a:r>
            <a:r>
              <a:rPr lang="en-US" dirty="0" smtClean="0"/>
              <a:t> </a:t>
            </a:r>
            <a:r>
              <a:rPr lang="en-US" dirty="0"/>
              <a:t>for the bus.</a:t>
            </a:r>
          </a:p>
          <a:p>
            <a:pPr algn="l" rtl="0"/>
            <a:r>
              <a:rPr lang="en-US" dirty="0" smtClean="0"/>
              <a:t>The </a:t>
            </a:r>
            <a:r>
              <a:rPr lang="en-US" dirty="0"/>
              <a:t>students </a:t>
            </a:r>
            <a:r>
              <a:rPr lang="en-US" dirty="0" smtClean="0"/>
              <a:t>are learning </a:t>
            </a:r>
            <a:r>
              <a:rPr lang="en-US" dirty="0"/>
              <a:t>about grammar.</a:t>
            </a:r>
          </a:p>
          <a:p>
            <a:pPr algn="l" rtl="0"/>
            <a:r>
              <a:rPr lang="en-US" dirty="0" smtClean="0"/>
              <a:t> </a:t>
            </a:r>
            <a:r>
              <a:rPr lang="en-US" dirty="0"/>
              <a:t>The company </a:t>
            </a:r>
            <a:r>
              <a:rPr lang="en-US" dirty="0" smtClean="0"/>
              <a:t>is expanding </a:t>
            </a:r>
            <a:r>
              <a:rPr lang="en-US" dirty="0"/>
              <a:t>rapidly.</a:t>
            </a:r>
          </a:p>
          <a:p>
            <a:pPr algn="l" rtl="0"/>
            <a:r>
              <a:rPr lang="en-US" dirty="0" smtClean="0"/>
              <a:t> </a:t>
            </a:r>
            <a:r>
              <a:rPr lang="en-US" dirty="0"/>
              <a:t>It </a:t>
            </a:r>
            <a:r>
              <a:rPr lang="en-US" dirty="0" smtClean="0"/>
              <a:t>is getting </a:t>
            </a:r>
            <a:r>
              <a:rPr lang="en-US" dirty="0"/>
              <a:t>dark outside.</a:t>
            </a:r>
          </a:p>
          <a:p>
            <a:pPr algn="l" rtl="0"/>
            <a:endParaRPr lang="en-US" dirty="0"/>
          </a:p>
          <a:p>
            <a:pPr marL="0" indent="0" algn="l" rtl="0">
              <a:buNone/>
            </a:pPr>
            <a:endParaRPr lang="en-US" dirty="0"/>
          </a:p>
        </p:txBody>
      </p:sp>
    </p:spTree>
    <p:extLst>
      <p:ext uri="{BB962C8B-B14F-4D97-AF65-F5344CB8AC3E}">
        <p14:creationId xmlns:p14="http://schemas.microsoft.com/office/powerpoint/2010/main" val="164462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Negative</a:t>
            </a:r>
            <a:endParaRPr lang="en-US" dirty="0"/>
          </a:p>
        </p:txBody>
      </p:sp>
      <p:sp>
        <p:nvSpPr>
          <p:cNvPr id="3" name="عنصر نائب للمحتوى 2"/>
          <p:cNvSpPr>
            <a:spLocks noGrp="1"/>
          </p:cNvSpPr>
          <p:nvPr>
            <p:ph idx="1"/>
          </p:nvPr>
        </p:nvSpPr>
        <p:spPr/>
        <p:txBody>
          <a:bodyPr>
            <a:normAutofit fontScale="62500" lnSpcReduction="20000"/>
          </a:bodyPr>
          <a:lstStyle/>
          <a:p>
            <a:pPr algn="l" rtl="0"/>
            <a:r>
              <a:rPr lang="en-US" dirty="0"/>
              <a:t>The negative form of the present continuous tense is used to describe actions that are not happening at the moment of </a:t>
            </a:r>
            <a:r>
              <a:rPr lang="en-US" dirty="0" smtClean="0"/>
              <a:t>speaking…</a:t>
            </a:r>
          </a:p>
          <a:p>
            <a:pPr algn="l" rtl="0"/>
            <a:endParaRPr lang="en-US" dirty="0" smtClean="0"/>
          </a:p>
          <a:p>
            <a:pPr algn="l" rtl="0"/>
            <a:r>
              <a:rPr lang="en-US" dirty="0"/>
              <a:t>The formula is: Subject + am/is/are + not + verb(-</a:t>
            </a:r>
            <a:r>
              <a:rPr lang="en-US" dirty="0" err="1"/>
              <a:t>ing</a:t>
            </a:r>
            <a:r>
              <a:rPr lang="en-US" dirty="0" smtClean="0"/>
              <a:t>)</a:t>
            </a:r>
          </a:p>
          <a:p>
            <a:pPr marL="0" indent="0" algn="l" rtl="0">
              <a:buNone/>
            </a:pPr>
            <a:r>
              <a:rPr lang="en-US" dirty="0" smtClean="0"/>
              <a:t>EX</a:t>
            </a:r>
            <a:r>
              <a:rPr lang="en-US" dirty="0"/>
              <a:t> :</a:t>
            </a:r>
            <a:endParaRPr lang="en-US" dirty="0" smtClean="0"/>
          </a:p>
          <a:p>
            <a:pPr algn="l" rtl="0"/>
            <a:r>
              <a:rPr lang="en-US" dirty="0"/>
              <a:t>I am not studying right now.</a:t>
            </a:r>
          </a:p>
          <a:p>
            <a:pPr algn="l" rtl="0"/>
            <a:r>
              <a:rPr lang="en-US" dirty="0"/>
              <a:t>You are not listening to me.</a:t>
            </a:r>
          </a:p>
          <a:p>
            <a:pPr algn="l" rtl="0"/>
            <a:r>
              <a:rPr lang="en-US" dirty="0"/>
              <a:t>He is not working today.</a:t>
            </a:r>
          </a:p>
          <a:p>
            <a:pPr algn="l" rtl="0"/>
            <a:r>
              <a:rPr lang="en-US" dirty="0"/>
              <a:t>She is not coming to the party.</a:t>
            </a:r>
          </a:p>
          <a:p>
            <a:pPr algn="l" rtl="0"/>
            <a:r>
              <a:rPr lang="en-US" dirty="0"/>
              <a:t>It is not raining at the moment.</a:t>
            </a:r>
          </a:p>
          <a:p>
            <a:pPr algn="l" rtl="0"/>
            <a:r>
              <a:rPr lang="en-US" dirty="0"/>
              <a:t>We are not going to the movie tonight.</a:t>
            </a:r>
          </a:p>
          <a:p>
            <a:pPr algn="l" rtl="0"/>
            <a:r>
              <a:rPr lang="en-US" dirty="0"/>
              <a:t>They are not playing soccer today</a:t>
            </a:r>
            <a:r>
              <a:rPr lang="en-US" dirty="0" smtClean="0"/>
              <a:t>.</a:t>
            </a:r>
          </a:p>
          <a:p>
            <a:pPr algn="l" rtl="0"/>
            <a:r>
              <a:rPr lang="en-US" dirty="0"/>
              <a:t>I am not watching TV right </a:t>
            </a:r>
            <a:r>
              <a:rPr lang="en-US" dirty="0" smtClean="0"/>
              <a:t>now</a:t>
            </a:r>
          </a:p>
          <a:p>
            <a:pPr algn="l" rtl="0"/>
            <a:r>
              <a:rPr lang="en-US" dirty="0"/>
              <a:t>The cat is not playing with its toy</a:t>
            </a:r>
          </a:p>
        </p:txBody>
      </p:sp>
    </p:spTree>
    <p:extLst>
      <p:ext uri="{BB962C8B-B14F-4D97-AF65-F5344CB8AC3E}">
        <p14:creationId xmlns:p14="http://schemas.microsoft.com/office/powerpoint/2010/main" val="1763683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r>
              <a:rPr lang="en-US" dirty="0" smtClean="0"/>
              <a:t>Question</a:t>
            </a:r>
            <a:endParaRPr lang="en-US" dirty="0"/>
          </a:p>
        </p:txBody>
      </p:sp>
      <p:sp>
        <p:nvSpPr>
          <p:cNvPr id="3" name="عنصر نائب للمحتوى 2"/>
          <p:cNvSpPr>
            <a:spLocks noGrp="1"/>
          </p:cNvSpPr>
          <p:nvPr>
            <p:ph idx="1"/>
          </p:nvPr>
        </p:nvSpPr>
        <p:spPr/>
        <p:txBody>
          <a:bodyPr>
            <a:normAutofit fontScale="47500" lnSpcReduction="20000"/>
          </a:bodyPr>
          <a:lstStyle/>
          <a:p>
            <a:pPr algn="l" rtl="0"/>
            <a:r>
              <a:rPr lang="en-US" dirty="0"/>
              <a:t>The question form of the present continuous tense is used to inquire about actions that are currently happening, ongoing situations, or future arrangements. It is formed by inverting the subject and the form of the verb "to be," placing the auxiliary verb before the </a:t>
            </a:r>
            <a:r>
              <a:rPr lang="en-US" dirty="0" smtClean="0"/>
              <a:t>subject</a:t>
            </a:r>
            <a:endParaRPr lang="en-US" dirty="0"/>
          </a:p>
          <a:p>
            <a:pPr algn="l" rtl="0"/>
            <a:endParaRPr lang="en-US" dirty="0"/>
          </a:p>
          <a:p>
            <a:pPr algn="l" rtl="0"/>
            <a:r>
              <a:rPr lang="en-US" dirty="0"/>
              <a:t>The general structure for forming questions in the present continuous is:</a:t>
            </a:r>
          </a:p>
          <a:p>
            <a:pPr algn="l" rtl="0"/>
            <a:r>
              <a:rPr lang="en-US" dirty="0"/>
              <a:t>Am/Is/Are + subject + verb(-</a:t>
            </a:r>
            <a:r>
              <a:rPr lang="en-US" dirty="0" err="1"/>
              <a:t>ing</a:t>
            </a:r>
            <a:r>
              <a:rPr lang="en-US" dirty="0"/>
              <a:t>) + (optional complement) + ?</a:t>
            </a:r>
          </a:p>
          <a:p>
            <a:pPr algn="l" rtl="0"/>
            <a:endParaRPr lang="en-US" dirty="0"/>
          </a:p>
          <a:p>
            <a:pPr algn="l" rtl="0"/>
            <a:r>
              <a:rPr lang="en-US" dirty="0" smtClean="0"/>
              <a:t>examples </a:t>
            </a:r>
          </a:p>
          <a:p>
            <a:pPr algn="l" rtl="0"/>
            <a:r>
              <a:rPr lang="en-US" dirty="0" smtClean="0"/>
              <a:t>Are </a:t>
            </a:r>
            <a:r>
              <a:rPr lang="en-US" dirty="0"/>
              <a:t>you watching the new series on Netflix</a:t>
            </a:r>
            <a:r>
              <a:rPr lang="en-US" dirty="0" smtClean="0"/>
              <a:t>?</a:t>
            </a:r>
            <a:endParaRPr lang="en-US" dirty="0"/>
          </a:p>
          <a:p>
            <a:pPr algn="l" rtl="0"/>
            <a:r>
              <a:rPr lang="en-US" dirty="0"/>
              <a:t>Is he eating at the cafeteria today</a:t>
            </a:r>
            <a:r>
              <a:rPr lang="en-US" dirty="0" smtClean="0"/>
              <a:t>?</a:t>
            </a:r>
            <a:endParaRPr lang="en-US" dirty="0"/>
          </a:p>
          <a:p>
            <a:pPr algn="l" rtl="0"/>
            <a:r>
              <a:rPr lang="en-US" dirty="0"/>
              <a:t>Is she coming with us to the movies tonight</a:t>
            </a:r>
            <a:r>
              <a:rPr lang="en-US" dirty="0" smtClean="0"/>
              <a:t>?</a:t>
            </a:r>
            <a:endParaRPr lang="en-US" dirty="0"/>
          </a:p>
          <a:p>
            <a:pPr algn="l" rtl="0"/>
            <a:r>
              <a:rPr lang="en-US" dirty="0"/>
              <a:t>Is it raining outside right now</a:t>
            </a:r>
            <a:r>
              <a:rPr lang="en-US" dirty="0" smtClean="0"/>
              <a:t>?</a:t>
            </a:r>
            <a:endParaRPr lang="en-US" dirty="0"/>
          </a:p>
          <a:p>
            <a:pPr algn="l" rtl="0"/>
            <a:r>
              <a:rPr lang="en-US" dirty="0"/>
              <a:t>Are we meeting them at 7 PM</a:t>
            </a:r>
            <a:r>
              <a:rPr lang="en-US" dirty="0" smtClean="0"/>
              <a:t>?</a:t>
            </a:r>
            <a:endParaRPr lang="en-US" dirty="0"/>
          </a:p>
          <a:p>
            <a:pPr algn="l" rtl="0"/>
            <a:r>
              <a:rPr lang="en-US" dirty="0"/>
              <a:t>Are they playing soccer in the park</a:t>
            </a:r>
            <a:r>
              <a:rPr lang="en-US" dirty="0" smtClean="0"/>
              <a:t>?</a:t>
            </a:r>
            <a:endParaRPr lang="en-US" dirty="0"/>
          </a:p>
          <a:p>
            <a:pPr algn="l" rtl="0"/>
            <a:r>
              <a:rPr lang="en-US" dirty="0"/>
              <a:t>Are the children sleeping in their room</a:t>
            </a:r>
            <a:r>
              <a:rPr lang="en-US" dirty="0" smtClean="0"/>
              <a:t>?</a:t>
            </a:r>
            <a:endParaRPr lang="en-US" dirty="0"/>
          </a:p>
          <a:p>
            <a:pPr algn="l" rtl="0"/>
            <a:r>
              <a:rPr lang="en-US" dirty="0"/>
              <a:t>Is your brother working on his project this weekend</a:t>
            </a:r>
            <a:r>
              <a:rPr lang="en-US" dirty="0" smtClean="0"/>
              <a:t>?</a:t>
            </a:r>
            <a:endParaRPr lang="en-US" dirty="0"/>
          </a:p>
          <a:p>
            <a:pPr algn="l" rtl="0"/>
            <a:r>
              <a:rPr lang="en-US" dirty="0"/>
              <a:t>Are your parents traveling to Europe this summer?</a:t>
            </a:r>
          </a:p>
        </p:txBody>
      </p:sp>
    </p:spTree>
    <p:extLst>
      <p:ext uri="{BB962C8B-B14F-4D97-AF65-F5344CB8AC3E}">
        <p14:creationId xmlns:p14="http://schemas.microsoft.com/office/powerpoint/2010/main" val="329480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How do we add </a:t>
            </a:r>
            <a:r>
              <a:rPr lang="en-US" dirty="0" err="1"/>
              <a:t>ing</a:t>
            </a:r>
            <a:endParaRPr lang="en-US" dirty="0"/>
          </a:p>
        </p:txBody>
      </p:sp>
      <p:sp>
        <p:nvSpPr>
          <p:cNvPr id="3" name="عنصر نائب للمحتوى 2"/>
          <p:cNvSpPr>
            <a:spLocks noGrp="1"/>
          </p:cNvSpPr>
          <p:nvPr>
            <p:ph idx="1"/>
          </p:nvPr>
        </p:nvSpPr>
        <p:spPr/>
        <p:txBody>
          <a:bodyPr>
            <a:normAutofit fontScale="32500" lnSpcReduction="20000"/>
          </a:bodyPr>
          <a:lstStyle/>
          <a:p>
            <a:pPr algn="l" rtl="0"/>
            <a:r>
              <a:rPr lang="en-US" dirty="0"/>
              <a:t>1. For verbs ending in "e," drop the "e" and add "</a:t>
            </a:r>
            <a:r>
              <a:rPr lang="en-US" dirty="0" err="1"/>
              <a:t>ing</a:t>
            </a:r>
            <a:r>
              <a:rPr lang="en-US" dirty="0"/>
              <a:t>."</a:t>
            </a:r>
          </a:p>
          <a:p>
            <a:pPr algn="l" rtl="0"/>
            <a:r>
              <a:rPr lang="en-US" dirty="0"/>
              <a:t>   Example: Dance → Dancing</a:t>
            </a:r>
          </a:p>
          <a:p>
            <a:pPr algn="l" rtl="0"/>
            <a:r>
              <a:rPr lang="en-US" dirty="0"/>
              <a:t>             Drive → Driving</a:t>
            </a:r>
          </a:p>
          <a:p>
            <a:pPr algn="l" rtl="0"/>
            <a:endParaRPr lang="en-US" dirty="0"/>
          </a:p>
          <a:p>
            <a:pPr algn="l" rtl="0"/>
            <a:r>
              <a:rPr lang="en-US" dirty="0"/>
              <a:t>2. the  verb that ends  with a consonant-vowel-consonant pattern, double the final consonant before adding "</a:t>
            </a:r>
            <a:r>
              <a:rPr lang="en-US" dirty="0" err="1"/>
              <a:t>ing</a:t>
            </a:r>
            <a:r>
              <a:rPr lang="en-US" dirty="0"/>
              <a:t>."</a:t>
            </a:r>
          </a:p>
          <a:p>
            <a:pPr algn="l" rtl="0"/>
            <a:r>
              <a:rPr lang="en-US" dirty="0"/>
              <a:t>   Example:</a:t>
            </a:r>
          </a:p>
          <a:p>
            <a:pPr algn="l" rtl="0"/>
            <a:r>
              <a:rPr lang="en-US" dirty="0"/>
              <a:t> Run → Running</a:t>
            </a:r>
          </a:p>
          <a:p>
            <a:pPr marL="0" indent="0" algn="l" rtl="0">
              <a:buNone/>
            </a:pPr>
            <a:r>
              <a:rPr lang="en-US" dirty="0"/>
              <a:t>       Swim → Swimming</a:t>
            </a:r>
          </a:p>
          <a:p>
            <a:pPr marL="0" indent="0" algn="l" rtl="0">
              <a:buNone/>
            </a:pPr>
            <a:endParaRPr lang="en-US" dirty="0"/>
          </a:p>
          <a:p>
            <a:pPr marL="0" indent="0" algn="l" rtl="0">
              <a:buNone/>
            </a:pPr>
            <a:r>
              <a:rPr lang="en-US" dirty="0"/>
              <a:t>If a two-syllable verb ends in a consonant + vowel + consonant, we do not double the final consonant when the stress is on the first syllable.</a:t>
            </a:r>
          </a:p>
          <a:p>
            <a:pPr marL="0" indent="0" algn="l" rtl="0">
              <a:buNone/>
            </a:pPr>
            <a:endParaRPr lang="en-US" dirty="0"/>
          </a:p>
          <a:p>
            <a:pPr marL="0" indent="0" algn="l" rtl="0">
              <a:buNone/>
            </a:pPr>
            <a:r>
              <a:rPr lang="en-US" dirty="0"/>
              <a:t> happen……. happening</a:t>
            </a:r>
          </a:p>
          <a:p>
            <a:pPr marL="0" indent="0" algn="l" rtl="0">
              <a:buNone/>
            </a:pPr>
            <a:r>
              <a:rPr lang="en-US" dirty="0"/>
              <a:t> enter …..entering</a:t>
            </a:r>
          </a:p>
          <a:p>
            <a:pPr marL="0" indent="0" algn="l" rtl="0">
              <a:buNone/>
            </a:pPr>
            <a:r>
              <a:rPr lang="en-US" dirty="0"/>
              <a:t> offer…… offering</a:t>
            </a:r>
          </a:p>
          <a:p>
            <a:pPr marL="0" indent="0" algn="l" rtl="0">
              <a:buNone/>
            </a:pPr>
            <a:endParaRPr lang="en-US" dirty="0"/>
          </a:p>
          <a:p>
            <a:pPr algn="l" rtl="0"/>
            <a:r>
              <a:rPr lang="en-US" dirty="0"/>
              <a:t>3. For verbs ending in "</a:t>
            </a:r>
            <a:r>
              <a:rPr lang="en-US" dirty="0" err="1"/>
              <a:t>ie</a:t>
            </a:r>
            <a:r>
              <a:rPr lang="en-US" dirty="0"/>
              <a:t>," change the "</a:t>
            </a:r>
            <a:r>
              <a:rPr lang="en-US" dirty="0" err="1"/>
              <a:t>ie</a:t>
            </a:r>
            <a:r>
              <a:rPr lang="en-US" dirty="0"/>
              <a:t>" to "y" before adding "</a:t>
            </a:r>
            <a:r>
              <a:rPr lang="en-US" dirty="0" err="1"/>
              <a:t>ing</a:t>
            </a:r>
            <a:r>
              <a:rPr lang="en-US" dirty="0"/>
              <a:t>."</a:t>
            </a:r>
          </a:p>
          <a:p>
            <a:pPr algn="l" rtl="0"/>
            <a:r>
              <a:rPr lang="en-US" dirty="0"/>
              <a:t>   Example: Lie → Lying</a:t>
            </a:r>
          </a:p>
          <a:p>
            <a:pPr algn="l" rtl="0"/>
            <a:r>
              <a:rPr lang="en-US" dirty="0"/>
              <a:t>             Die → Dying</a:t>
            </a:r>
          </a:p>
          <a:p>
            <a:pPr algn="l" rtl="0"/>
            <a:endParaRPr lang="en-US" dirty="0"/>
          </a:p>
          <a:p>
            <a:pPr algn="l" rtl="0"/>
            <a:endParaRPr lang="en-US" dirty="0"/>
          </a:p>
          <a:p>
            <a:pPr marL="0" indent="0" algn="l" rtl="0">
              <a:buNone/>
            </a:pPr>
            <a:r>
              <a:rPr lang="en-US" dirty="0"/>
              <a:t>But, we do not double the final consonant when the verb ends in W, X or Y or when the final syllable is not emphasized.</a:t>
            </a:r>
          </a:p>
          <a:p>
            <a:pPr marL="0" indent="0" algn="l" rtl="0">
              <a:buNone/>
            </a:pPr>
            <a:endParaRPr lang="en-US" dirty="0"/>
          </a:p>
          <a:p>
            <a:pPr marL="0" indent="0" algn="l" rtl="0">
              <a:buNone/>
            </a:pPr>
            <a:r>
              <a:rPr lang="en-US" dirty="0"/>
              <a:t>Infinitive ING form</a:t>
            </a:r>
          </a:p>
          <a:p>
            <a:pPr marL="0" indent="0" algn="l" rtl="0">
              <a:buNone/>
            </a:pPr>
            <a:r>
              <a:rPr lang="en-US" dirty="0"/>
              <a:t> fix…. fixing</a:t>
            </a:r>
          </a:p>
          <a:p>
            <a:pPr marL="0" indent="0" algn="l" rtl="0">
              <a:buNone/>
            </a:pPr>
            <a:r>
              <a:rPr lang="en-US" dirty="0"/>
              <a:t> enjoy…. enjoying</a:t>
            </a:r>
          </a:p>
          <a:p>
            <a:pPr marL="0" indent="0" algn="l" rtl="0">
              <a:buNone/>
            </a:pPr>
            <a:r>
              <a:rPr lang="en-US" dirty="0"/>
              <a:t> snow….. </a:t>
            </a:r>
            <a:r>
              <a:rPr lang="en-US" dirty="0" smtClean="0"/>
              <a:t>Snowing             </a:t>
            </a:r>
            <a:endParaRPr lang="en-US" dirty="0"/>
          </a:p>
          <a:p>
            <a:pPr algn="l" rtl="0"/>
            <a:endParaRPr lang="en-US" dirty="0"/>
          </a:p>
        </p:txBody>
      </p:sp>
    </p:spTree>
    <p:extLst>
      <p:ext uri="{BB962C8B-B14F-4D97-AF65-F5344CB8AC3E}">
        <p14:creationId xmlns:p14="http://schemas.microsoft.com/office/powerpoint/2010/main" val="50061590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582</Words>
  <Application>Microsoft Office PowerPoint</Application>
  <PresentationFormat>عرض على الشاشة (3:4)‏</PresentationFormat>
  <Paragraphs>79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Department of biology</vt:lpstr>
      <vt:lpstr>present continuous tense</vt:lpstr>
      <vt:lpstr>Negative</vt:lpstr>
      <vt:lpstr> Question</vt:lpstr>
      <vt:lpstr>How do we add 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prog</dc:creator>
  <cp:lastModifiedBy>Maher</cp:lastModifiedBy>
  <cp:revision>5</cp:revision>
  <dcterms:created xsi:type="dcterms:W3CDTF">2024-04-17T17:59:58Z</dcterms:created>
  <dcterms:modified xsi:type="dcterms:W3CDTF">2024-04-19T22:14:48Z</dcterms:modified>
</cp:coreProperties>
</file>