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0074" autoAdjust="0"/>
    <p:restoredTop sz="94660"/>
  </p:normalViewPr>
  <p:slideViewPr>
    <p:cSldViewPr snapToGrid="0">
      <p:cViewPr varScale="1">
        <p:scale>
          <a:sx n="45" d="100"/>
          <a:sy n="45" d="100"/>
        </p:scale>
        <p:origin x="6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F07D-5D82-4436-9FCB-D9DC6955B843}" type="datetimeFigureOut">
              <a:rPr lang="ar-IQ" smtClean="0"/>
              <a:t>06/05/1445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BBC8-EE71-4535-8F5F-03E6D294D4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49738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F07D-5D82-4436-9FCB-D9DC6955B843}" type="datetimeFigureOut">
              <a:rPr lang="ar-IQ" smtClean="0"/>
              <a:t>06/05/1445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BBC8-EE71-4535-8F5F-03E6D294D4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36652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F07D-5D82-4436-9FCB-D9DC6955B843}" type="datetimeFigureOut">
              <a:rPr lang="ar-IQ" smtClean="0"/>
              <a:t>06/05/1445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BBC8-EE71-4535-8F5F-03E6D294D4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5660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F07D-5D82-4436-9FCB-D9DC6955B843}" type="datetimeFigureOut">
              <a:rPr lang="ar-IQ" smtClean="0"/>
              <a:t>06/05/1445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BBC8-EE71-4535-8F5F-03E6D294D4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812223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F07D-5D82-4436-9FCB-D9DC6955B843}" type="datetimeFigureOut">
              <a:rPr lang="ar-IQ" smtClean="0"/>
              <a:t>06/05/1445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BBC8-EE71-4535-8F5F-03E6D294D4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6172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F07D-5D82-4436-9FCB-D9DC6955B843}" type="datetimeFigureOut">
              <a:rPr lang="ar-IQ" smtClean="0"/>
              <a:t>06/05/1445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BBC8-EE71-4535-8F5F-03E6D294D4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00322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F07D-5D82-4436-9FCB-D9DC6955B843}" type="datetimeFigureOut">
              <a:rPr lang="ar-IQ" smtClean="0"/>
              <a:t>06/05/1445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BBC8-EE71-4535-8F5F-03E6D294D4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03667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F07D-5D82-4436-9FCB-D9DC6955B843}" type="datetimeFigureOut">
              <a:rPr lang="ar-IQ" smtClean="0"/>
              <a:t>06/05/1445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BBC8-EE71-4535-8F5F-03E6D294D4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74346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F07D-5D82-4436-9FCB-D9DC6955B843}" type="datetimeFigureOut">
              <a:rPr lang="ar-IQ" smtClean="0"/>
              <a:t>06/05/1445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BBC8-EE71-4535-8F5F-03E6D294D4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9855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F07D-5D82-4436-9FCB-D9DC6955B843}" type="datetimeFigureOut">
              <a:rPr lang="ar-IQ" smtClean="0"/>
              <a:t>06/05/1445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BBC8-EE71-4535-8F5F-03E6D294D4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37472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F07D-5D82-4436-9FCB-D9DC6955B843}" type="datetimeFigureOut">
              <a:rPr lang="ar-IQ" smtClean="0"/>
              <a:t>06/05/1445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3BBC8-EE71-4535-8F5F-03E6D294D4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2744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FF07D-5D82-4436-9FCB-D9DC6955B843}" type="datetimeFigureOut">
              <a:rPr lang="ar-IQ" smtClean="0"/>
              <a:t>06/05/1445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3BBC8-EE71-4535-8F5F-03E6D294D4E8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04654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The Antigen</a:t>
            </a:r>
            <a:endParaRPr lang="ar-IQ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Definition:</a:t>
            </a:r>
          </a:p>
          <a:p>
            <a:r>
              <a:rPr lang="en-US" dirty="0" smtClean="0"/>
              <a:t> Any foreign substance can stimulate the immune system of a living individual </a:t>
            </a:r>
          </a:p>
          <a:p>
            <a:r>
              <a:rPr lang="en-US" dirty="0"/>
              <a:t> </a:t>
            </a:r>
            <a:r>
              <a:rPr lang="en-US" dirty="0" smtClean="0"/>
              <a:t>     resulting an immune response by stimulating  either the B- lymphocytes </a:t>
            </a:r>
          </a:p>
          <a:p>
            <a:r>
              <a:rPr lang="en-US" dirty="0"/>
              <a:t> </a:t>
            </a:r>
            <a:r>
              <a:rPr lang="en-US" dirty="0" smtClean="0"/>
              <a:t>   to produce antibodies or activation of sensitized T-lymphocytes or both.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80200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Determinants of immunogenicity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 smtClean="0"/>
              <a:t>1.  Foreignness:</a:t>
            </a:r>
          </a:p>
          <a:p>
            <a:r>
              <a:rPr lang="en-US" b="1" dirty="0" smtClean="0"/>
              <a:t> </a:t>
            </a:r>
            <a:r>
              <a:rPr lang="en-US" dirty="0" smtClean="0"/>
              <a:t>The first and the most important factor for immunogenicity is the foreignness of antigen. As recognition of self and non-self is an essential function of immune system, Therefore, the more dissimilar molecule from host molecules have greater immunogenicity. </a:t>
            </a:r>
          </a:p>
          <a:p>
            <a:r>
              <a:rPr lang="en-US" b="1" dirty="0" smtClean="0"/>
              <a:t>2. Size (Molecular Weight):</a:t>
            </a:r>
          </a:p>
          <a:p>
            <a:r>
              <a:rPr lang="en-US" dirty="0" smtClean="0"/>
              <a:t> The most potent </a:t>
            </a:r>
            <a:r>
              <a:rPr lang="en-US" dirty="0" err="1" smtClean="0"/>
              <a:t>immunogens</a:t>
            </a:r>
            <a:r>
              <a:rPr lang="en-US" dirty="0" smtClean="0"/>
              <a:t> are usually large proteins. Large molecules (</a:t>
            </a:r>
            <a:r>
              <a:rPr lang="en-US" dirty="0" err="1" smtClean="0"/>
              <a:t>hemocyanins</a:t>
            </a:r>
            <a:r>
              <a:rPr lang="en-US" dirty="0" smtClean="0"/>
              <a:t>, molecular weight 6.75 million) are highly antigenic. Molecular weight less than 10,000 are weakly immunogenic. They become immunogenic only when linked to carrier protein.</a:t>
            </a:r>
            <a:endParaRPr lang="en-US" b="1" dirty="0" smtClean="0"/>
          </a:p>
          <a:p>
            <a:r>
              <a:rPr lang="en-US" b="1" dirty="0" smtClean="0"/>
              <a:t> 3. Chemical Complexity:</a:t>
            </a:r>
          </a:p>
          <a:p>
            <a:r>
              <a:rPr lang="en-US" dirty="0" smtClean="0"/>
              <a:t> Protein </a:t>
            </a:r>
            <a:r>
              <a:rPr lang="en-US" dirty="0" err="1" smtClean="0"/>
              <a:t>Ags</a:t>
            </a:r>
            <a:r>
              <a:rPr lang="en-US" dirty="0" smtClean="0"/>
              <a:t> are more effective than polysaccharide </a:t>
            </a:r>
            <a:r>
              <a:rPr lang="en-US" dirty="0" err="1" smtClean="0"/>
              <a:t>Ags</a:t>
            </a:r>
            <a:r>
              <a:rPr lang="en-US" dirty="0" smtClean="0"/>
              <a:t>, Lipids and nucleic acids are less antigenic and their antigenicity can be enhanced by coupling them with proteins, Not all proteins are however antigenic A well known exception is gelatin.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4. Susceptibility to Tissue Enzymes:( degradability):</a:t>
            </a:r>
          </a:p>
          <a:p>
            <a:r>
              <a:rPr lang="en-US" dirty="0" smtClean="0"/>
              <a:t> Substances, which are metabolized and are susceptible to enzymatic action, are antigenic or immunogenic.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651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antigens according to the degree of </a:t>
            </a:r>
            <a:r>
              <a:rPr lang="en-US" b="1" dirty="0" smtClean="0"/>
              <a:t>foreignness</a:t>
            </a:r>
            <a:r>
              <a:rPr lang="en-US" b="1" dirty="0" smtClean="0"/>
              <a:t>: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1. Autologous antigens:</a:t>
            </a:r>
            <a:endParaRPr lang="en-US" b="1" dirty="0"/>
          </a:p>
          <a:p>
            <a:r>
              <a:rPr lang="en-US" dirty="0" smtClean="0"/>
              <a:t>  Antigens from the same individual. e.g. skin transplant from thigh to the face.</a:t>
            </a:r>
          </a:p>
          <a:p>
            <a:r>
              <a:rPr lang="en-US" b="1" dirty="0" smtClean="0"/>
              <a:t>2. </a:t>
            </a:r>
            <a:r>
              <a:rPr lang="en-US" b="1" dirty="0" err="1" smtClean="0"/>
              <a:t>Syngenic</a:t>
            </a:r>
            <a:r>
              <a:rPr lang="en-US" b="1" dirty="0" smtClean="0"/>
              <a:t> antigens:</a:t>
            </a:r>
          </a:p>
          <a:p>
            <a:pPr marL="0" indent="0">
              <a:buNone/>
            </a:pPr>
            <a:r>
              <a:rPr lang="en-US" b="1" dirty="0" smtClean="0"/>
              <a:t>       </a:t>
            </a:r>
            <a:r>
              <a:rPr lang="en-US" dirty="0" smtClean="0"/>
              <a:t>Antigens from identical twins.</a:t>
            </a:r>
          </a:p>
          <a:p>
            <a:r>
              <a:rPr lang="en-US" b="1" dirty="0" smtClean="0"/>
              <a:t>3. Allogenic antigens:</a:t>
            </a:r>
          </a:p>
          <a:p>
            <a:pPr marL="0" indent="0">
              <a:buNone/>
            </a:pPr>
            <a:r>
              <a:rPr lang="en-US" dirty="0" smtClean="0"/>
              <a:t>      Antigens from different individuals within the same species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4. </a:t>
            </a:r>
            <a:r>
              <a:rPr lang="en-US" b="1" dirty="0" err="1" smtClean="0"/>
              <a:t>Xenogenic</a:t>
            </a:r>
            <a:r>
              <a:rPr lang="en-US" b="1" dirty="0" smtClean="0"/>
              <a:t> antigens: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Antigens from different species.( transplant from sheep to horse).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939142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Antigens receptors: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 The receptors, which recognize antigen and allow the antigen to bind are different in innate or adaptive immune system.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1.pattern recognition receptors (PRRs):</a:t>
            </a:r>
          </a:p>
          <a:p>
            <a:r>
              <a:rPr lang="en-US" b="1" dirty="0" smtClean="0"/>
              <a:t> </a:t>
            </a:r>
            <a:r>
              <a:rPr lang="en-US" dirty="0" smtClean="0"/>
              <a:t>found on the cell membrane of macrophages, neutrophils and dendritic cells, and present in bloodstream and tissue fluid as soluble circulating proteins bind to the </a:t>
            </a:r>
            <a:r>
              <a:rPr lang="en-US" b="1" dirty="0" smtClean="0"/>
              <a:t>pathogen-associated molecular pattern (PAMP</a:t>
            </a:r>
            <a:r>
              <a:rPr lang="en-US" dirty="0" smtClean="0"/>
              <a:t>) </a:t>
            </a:r>
          </a:p>
          <a:p>
            <a:r>
              <a:rPr lang="en-US" b="1" dirty="0" smtClean="0"/>
              <a:t>2. B-cell receptors BCR:</a:t>
            </a:r>
          </a:p>
          <a:p>
            <a:r>
              <a:rPr lang="en-US" b="1" dirty="0" smtClean="0"/>
              <a:t> </a:t>
            </a:r>
            <a:r>
              <a:rPr lang="en-US" dirty="0" smtClean="0"/>
              <a:t>antibodies recognize soluble antigen.</a:t>
            </a:r>
          </a:p>
          <a:p>
            <a:r>
              <a:rPr lang="en-US" b="1" dirty="0" smtClean="0"/>
              <a:t>3. T-cell receptors (TCR):</a:t>
            </a:r>
          </a:p>
          <a:p>
            <a:r>
              <a:rPr lang="en-US" dirty="0" smtClean="0"/>
              <a:t>recognize peptides (antigen) when combined with major histocompatibility complex (MHC) molecules on the surface of antigen presenting cells (APC).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45215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Antigenic specificity: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b="1" dirty="0" smtClean="0"/>
              <a:t> The specificity of natural tissue antigens of human and animals may be of various types: </a:t>
            </a:r>
          </a:p>
          <a:p>
            <a:r>
              <a:rPr lang="en-US" b="1" dirty="0" smtClean="0"/>
              <a:t>1. Species specificity:</a:t>
            </a:r>
          </a:p>
          <a:p>
            <a:r>
              <a:rPr lang="en-US" b="1" dirty="0" smtClean="0"/>
              <a:t> </a:t>
            </a:r>
            <a:r>
              <a:rPr lang="en-US" dirty="0" smtClean="0"/>
              <a:t>Tissues of all members in a species possess species specific antigen. Some degree of cross-reaction may exist between antigens from related species. </a:t>
            </a:r>
            <a:endParaRPr lang="en-US" dirty="0"/>
          </a:p>
          <a:p>
            <a:r>
              <a:rPr lang="en-US" b="1" dirty="0" smtClean="0"/>
              <a:t>2. </a:t>
            </a:r>
            <a:r>
              <a:rPr lang="en-US" b="1" dirty="0" err="1" smtClean="0"/>
              <a:t>Isospecificity</a:t>
            </a:r>
            <a:r>
              <a:rPr lang="en-US" b="1" dirty="0" smtClean="0"/>
              <a:t>:</a:t>
            </a:r>
          </a:p>
          <a:p>
            <a:r>
              <a:rPr lang="en-US" b="1" dirty="0" smtClean="0"/>
              <a:t> </a:t>
            </a:r>
            <a:r>
              <a:rPr lang="en-US" dirty="0" err="1" smtClean="0"/>
              <a:t>Isoantigens</a:t>
            </a:r>
            <a:r>
              <a:rPr lang="en-US" dirty="0" smtClean="0"/>
              <a:t> are found in some, but not in all members of a species, Such human erythrocyte antigens in different individuals are classified into different blood groups .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3. </a:t>
            </a:r>
            <a:r>
              <a:rPr lang="en-US" b="1" dirty="0" err="1" smtClean="0"/>
              <a:t>Autospecificity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 self-antigens are ordinarily non-antigenic, but behave as foreign antigens. Lens protein and sperm when released into the circulation (by injury to lens or damage to the testis) antibodies are produced against them</a:t>
            </a:r>
            <a:r>
              <a:rPr lang="en-US" b="1" dirty="0" smtClean="0"/>
              <a:t>( sequestered antigens). </a:t>
            </a:r>
            <a:endParaRPr lang="en-US" dirty="0" smtClean="0"/>
          </a:p>
          <a:p>
            <a:r>
              <a:rPr lang="en-US" b="1" dirty="0" smtClean="0"/>
              <a:t> 4. Organ specificity:</a:t>
            </a:r>
          </a:p>
          <a:p>
            <a:r>
              <a:rPr lang="en-US" dirty="0" smtClean="0"/>
              <a:t> Some organs such as brain, kidney, lens protein of different species share a common antigen. For example, brain tissue antigen of man, shares antigenicity with brain tissue antigen of sheep. </a:t>
            </a:r>
            <a:endParaRPr lang="en-US" dirty="0"/>
          </a:p>
          <a:p>
            <a:r>
              <a:rPr lang="en-US" b="1" dirty="0" smtClean="0"/>
              <a:t>5. Heterogenetic specificity:</a:t>
            </a:r>
          </a:p>
          <a:p>
            <a:r>
              <a:rPr lang="en-US" dirty="0" smtClean="0"/>
              <a:t> The same or closely related antigens present in different biological species, such Proteus strains (OX-19, OX-2, OX-K) used as antigens in the diagnosis of typhus fever caused by </a:t>
            </a:r>
            <a:r>
              <a:rPr lang="en-US" dirty="0" err="1" smtClean="0"/>
              <a:t>Rickettsiae</a:t>
            </a:r>
            <a:r>
              <a:rPr lang="en-US" dirty="0" smtClean="0"/>
              <a:t> in (Weil-Felix) test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282676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Super antigens: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/>
              <a:t>SAgs</a:t>
            </a:r>
            <a:r>
              <a:rPr lang="en-US" dirty="0"/>
              <a:t> are a class of antigens that result in excessive activation of the immune system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Specifically it causes non-specific activation of T-cells resulting in polyclonal T cell activation and massive cytokine release. </a:t>
            </a:r>
            <a:endParaRPr lang="en-US" dirty="0" smtClean="0"/>
          </a:p>
          <a:p>
            <a:r>
              <a:rPr lang="en-US" dirty="0" err="1" smtClean="0"/>
              <a:t>SAgs</a:t>
            </a:r>
            <a:r>
              <a:rPr lang="en-US" dirty="0" smtClean="0"/>
              <a:t> </a:t>
            </a:r>
            <a:r>
              <a:rPr lang="en-US" dirty="0"/>
              <a:t>are produced by some pathogenic viruses and bacteria most likely as a defense mechanism against the immune system.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755832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544" y="365125"/>
            <a:ext cx="10453255" cy="1325563"/>
          </a:xfrm>
        </p:spPr>
        <p:txBody>
          <a:bodyPr/>
          <a:lstStyle/>
          <a:p>
            <a:r>
              <a:rPr lang="en-US" dirty="0" smtClean="0"/>
              <a:t>External and internal antigens: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Two major types of antigens according to their location  whether intracellular or extracellular antigens.</a:t>
            </a:r>
          </a:p>
          <a:p>
            <a:pPr marL="0" indent="0">
              <a:buNone/>
            </a:pPr>
            <a:r>
              <a:rPr lang="en-US" b="1" dirty="0" err="1" smtClean="0"/>
              <a:t>A.External</a:t>
            </a:r>
            <a:r>
              <a:rPr lang="en-US" b="1" dirty="0" smtClean="0"/>
              <a:t> antigens:</a:t>
            </a:r>
          </a:p>
          <a:p>
            <a:r>
              <a:rPr lang="en-US" dirty="0" smtClean="0"/>
              <a:t>Most bacterial antigens are extracellular antigens.</a:t>
            </a:r>
          </a:p>
          <a:p>
            <a:r>
              <a:rPr lang="en-US" dirty="0" smtClean="0"/>
              <a:t>Some types of bacteria can live intracellularly like Listeria and Mycobacterium Tb.</a:t>
            </a:r>
          </a:p>
          <a:p>
            <a:r>
              <a:rPr lang="en-US" dirty="0" smtClean="0"/>
              <a:t>The external antigens are presented by Antigen presenting cells(macrophages) in combination with class II MHC molecules.</a:t>
            </a:r>
          </a:p>
          <a:p>
            <a:r>
              <a:rPr lang="en-US" b="1" dirty="0" smtClean="0"/>
              <a:t>B. The intracellular antigens:</a:t>
            </a:r>
          </a:p>
          <a:p>
            <a:r>
              <a:rPr lang="en-US" dirty="0"/>
              <a:t> </a:t>
            </a:r>
            <a:r>
              <a:rPr lang="en-US" dirty="0" smtClean="0"/>
              <a:t> Most viral antigens are presented by the infected cells and macrophages in combination with class I MHC molecules.</a:t>
            </a:r>
          </a:p>
          <a:p>
            <a:r>
              <a:rPr lang="en-US" dirty="0" smtClean="0"/>
              <a:t>Also tumor antigens are considered as internal antigens. the immune response to tumors is like viral immune response. Presentation of antigens is accomplished with class I MHC molecules.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823017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Samples of antigens: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Some foreign substances that act as antigens:</a:t>
            </a:r>
          </a:p>
          <a:p>
            <a:r>
              <a:rPr lang="en-US" dirty="0" smtClean="0"/>
              <a:t>-Dead or living microorganisms.</a:t>
            </a:r>
          </a:p>
          <a:p>
            <a:r>
              <a:rPr lang="en-US" dirty="0" smtClean="0"/>
              <a:t>- Vegetable proteins.</a:t>
            </a:r>
          </a:p>
          <a:p>
            <a:r>
              <a:rPr lang="en-US" dirty="0" smtClean="0"/>
              <a:t>-Egg albumin and milk.</a:t>
            </a:r>
          </a:p>
          <a:p>
            <a:r>
              <a:rPr lang="en-US" dirty="0" smtClean="0"/>
              <a:t>- plant or animal tissues.</a:t>
            </a:r>
          </a:p>
          <a:p>
            <a:r>
              <a:rPr lang="en-US" dirty="0" smtClean="0"/>
              <a:t>-Bacterial toxins.</a:t>
            </a:r>
          </a:p>
          <a:p>
            <a:r>
              <a:rPr lang="en-US" dirty="0" smtClean="0"/>
              <a:t>- Serum and Red Blood Cells.</a:t>
            </a:r>
          </a:p>
          <a:p>
            <a:r>
              <a:rPr lang="en-US" dirty="0" smtClean="0"/>
              <a:t>- Snake venom.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964514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Antigenic Determinants: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b="1" dirty="0" smtClean="0"/>
              <a:t>Antigenic determinant:</a:t>
            </a:r>
          </a:p>
          <a:p>
            <a:r>
              <a:rPr lang="en-US" b="1" dirty="0" smtClean="0"/>
              <a:t> </a:t>
            </a:r>
            <a:r>
              <a:rPr lang="en-US" dirty="0" smtClean="0"/>
              <a:t>is the smallest unit of antigenicity represented by a small area on the antigen molecule possessing a specific chemical structure and steric configuration, which determines the specific immune response and reacts specifically with antibody also called </a:t>
            </a:r>
            <a:r>
              <a:rPr lang="en-US" b="1" dirty="0" smtClean="0"/>
              <a:t>epitope.</a:t>
            </a:r>
          </a:p>
          <a:p>
            <a:r>
              <a:rPr lang="en-US" b="1" dirty="0" smtClean="0"/>
              <a:t>The epitope </a:t>
            </a:r>
            <a:r>
              <a:rPr lang="en-US" dirty="0" smtClean="0"/>
              <a:t>is captured by a suitable part of antibody called</a:t>
            </a:r>
          </a:p>
          <a:p>
            <a:pPr marL="0" indent="0">
              <a:buNone/>
            </a:pPr>
            <a:r>
              <a:rPr lang="en-US" b="1" dirty="0" smtClean="0"/>
              <a:t>   The </a:t>
            </a:r>
            <a:r>
              <a:rPr lang="en-US" b="1" dirty="0" err="1" smtClean="0"/>
              <a:t>Paratope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The relationship between the </a:t>
            </a:r>
            <a:r>
              <a:rPr lang="en-US" b="1" dirty="0" smtClean="0"/>
              <a:t>epitope</a:t>
            </a:r>
            <a:r>
              <a:rPr lang="en-US" dirty="0" smtClean="0"/>
              <a:t> and the </a:t>
            </a:r>
            <a:r>
              <a:rPr lang="en-US" b="1" dirty="0" err="1" smtClean="0"/>
              <a:t>paratope</a:t>
            </a:r>
            <a:r>
              <a:rPr lang="en-US" b="1" dirty="0" smtClean="0"/>
              <a:t> </a:t>
            </a:r>
            <a:r>
              <a:rPr lang="en-US" dirty="0" smtClean="0"/>
              <a:t>is similar to </a:t>
            </a:r>
            <a:r>
              <a:rPr lang="en-US" b="1" dirty="0" smtClean="0"/>
              <a:t>the lock and key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3370326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6612" y="1776412"/>
            <a:ext cx="5438775" cy="330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59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6855" y="309707"/>
            <a:ext cx="10515600" cy="1325563"/>
          </a:xfrm>
        </p:spPr>
        <p:txBody>
          <a:bodyPr/>
          <a:lstStyle/>
          <a:p>
            <a:r>
              <a:rPr lang="en-US" b="1" dirty="0" smtClean="0"/>
              <a:t>The Classification of antigens/ epitope according to the  functional groups:(1)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Immunogens</a:t>
            </a:r>
            <a:r>
              <a:rPr lang="en-US" b="1" dirty="0" smtClean="0"/>
              <a:t>. (Complete Antigens) </a:t>
            </a:r>
            <a:r>
              <a:rPr lang="en-US" dirty="0" smtClean="0"/>
              <a:t>antigens/epitopes that induce immune response either by producing antibody or sensitized lymphocytes, which in turn react specifically with the </a:t>
            </a:r>
            <a:r>
              <a:rPr lang="en-US" dirty="0" err="1" smtClean="0"/>
              <a:t>immunogens</a:t>
            </a:r>
            <a:r>
              <a:rPr lang="en-US" dirty="0" smtClean="0"/>
              <a:t>, which produced them</a:t>
            </a:r>
            <a:r>
              <a:rPr lang="en-US" b="1" dirty="0" smtClean="0"/>
              <a:t>. Although all molecules that have the property of immunogenicity also have the property of antigenicity, the reverse is not true.</a:t>
            </a:r>
          </a:p>
          <a:p>
            <a:r>
              <a:rPr lang="en-US" b="1" dirty="0" smtClean="0"/>
              <a:t> 2. </a:t>
            </a:r>
            <a:r>
              <a:rPr lang="en-US" b="1" dirty="0" err="1" smtClean="0"/>
              <a:t>Haptens</a:t>
            </a:r>
            <a:r>
              <a:rPr lang="en-US" b="1" dirty="0" smtClean="0"/>
              <a:t>. (Partial Antigens) </a:t>
            </a:r>
            <a:r>
              <a:rPr lang="en-US" dirty="0" smtClean="0"/>
              <a:t>is a molecule too small to stimulate antibody formation by itself. When combined with a larger carrier molecule, together function as an antigen and can stimulate an immune response. 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2954844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 of Antigens/</a:t>
            </a:r>
            <a:r>
              <a:rPr lang="en-US" b="1" dirty="0" err="1" smtClean="0"/>
              <a:t>haptens</a:t>
            </a:r>
            <a:r>
              <a:rPr lang="en-US" b="1" dirty="0" smtClean="0"/>
              <a:t> according to the functional groups(2):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3. </a:t>
            </a:r>
            <a:r>
              <a:rPr lang="en-US" b="1" dirty="0" err="1" smtClean="0"/>
              <a:t>Tolerogens</a:t>
            </a:r>
            <a:r>
              <a:rPr lang="en-US" b="1" dirty="0" smtClean="0">
                <a:sym typeface="Wingdings" panose="05000000000000000000" pitchFamily="2" charset="2"/>
              </a:rPr>
              <a:t>:(usually self antigens):</a:t>
            </a:r>
          </a:p>
          <a:p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  It is usually non immunogenic because it is self antigens.</a:t>
            </a:r>
          </a:p>
          <a:p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 When self tolerance is removed, the </a:t>
            </a:r>
            <a:r>
              <a:rPr lang="en-US" dirty="0" err="1" smtClean="0">
                <a:sym typeface="Wingdings" panose="05000000000000000000" pitchFamily="2" charset="2"/>
              </a:rPr>
              <a:t>tolerogens</a:t>
            </a:r>
            <a:r>
              <a:rPr lang="en-US" dirty="0" smtClean="0">
                <a:sym typeface="Wingdings" panose="05000000000000000000" pitchFamily="2" charset="2"/>
              </a:rPr>
              <a:t> become 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      immunogenic causing autoimmune diseases.</a:t>
            </a:r>
          </a:p>
          <a:p>
            <a:pPr marL="0" indent="0">
              <a:buNone/>
            </a:pPr>
            <a:r>
              <a:rPr lang="en-US" b="1" dirty="0" smtClean="0">
                <a:sym typeface="Wingdings" panose="05000000000000000000" pitchFamily="2" charset="2"/>
              </a:rPr>
              <a:t>4. Allergens:</a:t>
            </a:r>
          </a:p>
          <a:p>
            <a:pPr marL="0" indent="0">
              <a:buNone/>
            </a:pPr>
            <a:r>
              <a:rPr lang="en-US" b="1" dirty="0">
                <a:sym typeface="Wingdings" panose="05000000000000000000" pitchFamily="2" charset="2"/>
              </a:rPr>
              <a:t> </a:t>
            </a:r>
            <a:r>
              <a:rPr lang="en-US" b="1" dirty="0" smtClean="0">
                <a:sym typeface="Wingdings" panose="05000000000000000000" pitchFamily="2" charset="2"/>
              </a:rPr>
              <a:t>   </a:t>
            </a:r>
            <a:r>
              <a:rPr lang="en-US" dirty="0" smtClean="0">
                <a:sym typeface="Wingdings" panose="05000000000000000000" pitchFamily="2" charset="2"/>
              </a:rPr>
              <a:t>Are foreign and apparently harmless molecules that induce abnormal immunological </a:t>
            </a:r>
            <a:r>
              <a:rPr lang="en-US" b="1" dirty="0" smtClean="0">
                <a:sym typeface="Wingdings" panose="05000000000000000000" pitchFamily="2" charset="2"/>
              </a:rPr>
              <a:t>response allergic reaction </a:t>
            </a:r>
            <a:r>
              <a:rPr lang="en-US" dirty="0" smtClean="0">
                <a:sym typeface="Wingdings" panose="05000000000000000000" pitchFamily="2" charset="2"/>
              </a:rPr>
              <a:t>involving </a:t>
            </a:r>
            <a:r>
              <a:rPr lang="en-US" dirty="0" err="1" smtClean="0">
                <a:sym typeface="Wingdings" panose="05000000000000000000" pitchFamily="2" charset="2"/>
              </a:rPr>
              <a:t>IgE</a:t>
            </a:r>
            <a:r>
              <a:rPr lang="en-US" dirty="0" smtClean="0">
                <a:sym typeface="Wingdings" panose="05000000000000000000" pitchFamily="2" charset="2"/>
              </a:rPr>
              <a:t> antibodies.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77865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 of Antigens: (1):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A. Based on Origin: 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Microbial .</a:t>
            </a:r>
          </a:p>
          <a:p>
            <a:pPr marL="514350" indent="-514350"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Fimbrial</a:t>
            </a:r>
            <a:r>
              <a:rPr lang="en-US" dirty="0" smtClean="0"/>
              <a:t>.</a:t>
            </a:r>
          </a:p>
          <a:p>
            <a:pPr marL="514350" indent="-514350">
              <a:buAutoNum type="arabicPeriod"/>
            </a:pPr>
            <a:r>
              <a:rPr lang="en-US" dirty="0" smtClean="0"/>
              <a:t> Somatic.</a:t>
            </a:r>
          </a:p>
          <a:p>
            <a:pPr marL="514350" indent="-514350">
              <a:buAutoNum type="arabicPeriod"/>
            </a:pPr>
            <a:r>
              <a:rPr lang="en-US" dirty="0" smtClean="0"/>
              <a:t> </a:t>
            </a:r>
            <a:r>
              <a:rPr lang="en-US" dirty="0" err="1" smtClean="0"/>
              <a:t>Flagellar</a:t>
            </a:r>
            <a:r>
              <a:rPr lang="en-US" dirty="0"/>
              <a:t>.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 Capsular.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76743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5564" y="365125"/>
            <a:ext cx="9788236" cy="1325563"/>
          </a:xfrm>
        </p:spPr>
        <p:txBody>
          <a:bodyPr/>
          <a:lstStyle/>
          <a:p>
            <a:r>
              <a:rPr lang="en-US" b="1" dirty="0" smtClean="0"/>
              <a:t> Classification of antigens:</a:t>
            </a:r>
            <a:r>
              <a:rPr lang="en-US" b="1" dirty="0" smtClean="0">
                <a:sym typeface="Wingdings" panose="05000000000000000000" pitchFamily="2" charset="2"/>
              </a:rPr>
              <a:t> (</a:t>
            </a:r>
            <a:r>
              <a:rPr lang="en-US" b="1" dirty="0" smtClean="0"/>
              <a:t>2)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B. </a:t>
            </a:r>
            <a:r>
              <a:rPr lang="en-US" b="1" dirty="0" smtClean="0"/>
              <a:t>Based on Immune Response: </a:t>
            </a:r>
          </a:p>
          <a:p>
            <a:r>
              <a:rPr lang="en-US" b="1" dirty="0" smtClean="0"/>
              <a:t>1- T-independent Antigen:</a:t>
            </a:r>
          </a:p>
          <a:p>
            <a:r>
              <a:rPr lang="en-US" b="1" dirty="0" smtClean="0"/>
              <a:t> </a:t>
            </a:r>
            <a:r>
              <a:rPr lang="en-US" dirty="0" smtClean="0"/>
              <a:t> immunoglobulin production without the help of T lymphocytes, e.g. large molecular weight antigens such (pneumococcal polysaccharide, bacterial lipopolysaccharide, </a:t>
            </a:r>
            <a:r>
              <a:rPr lang="en-US" dirty="0" err="1" smtClean="0"/>
              <a:t>fimbrial</a:t>
            </a:r>
            <a:r>
              <a:rPr lang="en-US" dirty="0" smtClean="0"/>
              <a:t> and </a:t>
            </a:r>
            <a:r>
              <a:rPr lang="en-US" dirty="0" err="1" smtClean="0"/>
              <a:t>flagellar</a:t>
            </a:r>
            <a:r>
              <a:rPr lang="en-US" dirty="0" smtClean="0"/>
              <a:t> antigen) produce IgM is the main antibody and has a </a:t>
            </a:r>
            <a:r>
              <a:rPr lang="en-US" b="1" dirty="0" smtClean="0"/>
              <a:t>Short term memory.</a:t>
            </a:r>
          </a:p>
          <a:p>
            <a:r>
              <a:rPr lang="en-US" b="1" dirty="0" smtClean="0"/>
              <a:t> 2- T-dependent Antigens:</a:t>
            </a:r>
          </a:p>
          <a:p>
            <a:r>
              <a:rPr lang="en-US" dirty="0" smtClean="0"/>
              <a:t> • Do not stimulate antibody production without the help of T lymphocytes, e.g. serum proteins, erythrocytes, </a:t>
            </a:r>
            <a:r>
              <a:rPr lang="en-US" dirty="0" err="1" smtClean="0"/>
              <a:t>haptens</a:t>
            </a:r>
            <a:r>
              <a:rPr lang="en-US" dirty="0" smtClean="0"/>
              <a:t>, etc. produce IgM, IgG, IgA and </a:t>
            </a:r>
            <a:r>
              <a:rPr lang="en-US" dirty="0" err="1" smtClean="0"/>
              <a:t>IgE</a:t>
            </a:r>
            <a:r>
              <a:rPr lang="en-US" dirty="0" smtClean="0"/>
              <a:t> and </a:t>
            </a:r>
            <a:r>
              <a:rPr lang="en-US" b="1" dirty="0" smtClean="0"/>
              <a:t>has a Long term memory.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3041351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9112" y="1071562"/>
            <a:ext cx="3533775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41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1834</TotalTime>
  <Words>1234</Words>
  <Application>Microsoft Office PowerPoint</Application>
  <PresentationFormat>Widescreen</PresentationFormat>
  <Paragraphs>94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Office Theme</vt:lpstr>
      <vt:lpstr>The Antigen</vt:lpstr>
      <vt:lpstr>Samples of antigens:</vt:lpstr>
      <vt:lpstr>Antigenic Determinants:</vt:lpstr>
      <vt:lpstr>PowerPoint Presentation</vt:lpstr>
      <vt:lpstr>The Classification of antigens/ epitope according to the  functional groups:(1)</vt:lpstr>
      <vt:lpstr>Classification of Antigens/haptens according to the functional groups(2):</vt:lpstr>
      <vt:lpstr>Classification of Antigens: (1):</vt:lpstr>
      <vt:lpstr> Classification of antigens: (2)</vt:lpstr>
      <vt:lpstr>PowerPoint Presentation</vt:lpstr>
      <vt:lpstr>Determinants of immunogenicity</vt:lpstr>
      <vt:lpstr>Types of antigens according to the degree of foreignness:</vt:lpstr>
      <vt:lpstr>Antigens receptors:</vt:lpstr>
      <vt:lpstr>Antigenic specificity:</vt:lpstr>
      <vt:lpstr>Super antigens:</vt:lpstr>
      <vt:lpstr>External and internal antigens: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Antigen</dc:title>
  <dc:creator>Windows</dc:creator>
  <cp:lastModifiedBy>Windows</cp:lastModifiedBy>
  <cp:revision>30</cp:revision>
  <dcterms:created xsi:type="dcterms:W3CDTF">2023-10-30T16:05:58Z</dcterms:created>
  <dcterms:modified xsi:type="dcterms:W3CDTF">2023-11-18T17:24:17Z</dcterms:modified>
</cp:coreProperties>
</file>