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70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3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47A3A-F3A6-465B-B5A0-45BB7FEA97F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00DDE-DBF6-4851-822E-1DA72D232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23/09/1445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23/09/1445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23/09/1445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067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332656"/>
            <a:ext cx="482453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06" y="3789040"/>
            <a:ext cx="4280757" cy="197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2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0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879" y="1124744"/>
            <a:ext cx="548643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dirty="0"/>
              <a:t> Liquid </a:t>
            </a:r>
            <a:r>
              <a:rPr lang="en-US" sz="4000" b="1" dirty="0" smtClean="0"/>
              <a:t>mixture</a:t>
            </a:r>
            <a:endParaRPr lang="en-US" sz="4000" b="1" dirty="0"/>
          </a:p>
          <a:p>
            <a:pPr algn="l"/>
            <a:endParaRPr lang="en-US" sz="4000" b="1" dirty="0" smtClean="0"/>
          </a:p>
          <a:p>
            <a:pPr algn="l"/>
            <a:r>
              <a:rPr lang="en-US" sz="4000" b="1" dirty="0" smtClean="0"/>
              <a:t> </a:t>
            </a:r>
            <a:r>
              <a:rPr lang="en-US" sz="4000" b="1" dirty="0"/>
              <a:t> Buffer solutions-types </a:t>
            </a:r>
          </a:p>
        </p:txBody>
      </p:sp>
    </p:spTree>
    <p:extLst>
      <p:ext uri="{BB962C8B-B14F-4D97-AF65-F5344CB8AC3E}">
        <p14:creationId xmlns:p14="http://schemas.microsoft.com/office/powerpoint/2010/main" val="14368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803296"/>
            <a:ext cx="6246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Goals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Understand </a:t>
            </a:r>
            <a:r>
              <a:rPr lang="en-US" dirty="0">
                <a:solidFill>
                  <a:srgbClr val="000000"/>
                </a:solidFill>
              </a:rPr>
              <a:t>the importance and properties </a:t>
            </a:r>
            <a:r>
              <a:rPr lang="en-US" dirty="0" smtClean="0">
                <a:solidFill>
                  <a:srgbClr val="000000"/>
                </a:solidFill>
              </a:rPr>
              <a:t>of    solutions</a:t>
            </a:r>
            <a:endParaRPr lang="en-US" dirty="0">
              <a:solidFill>
                <a:srgbClr val="000000"/>
              </a:solidFill>
            </a:endParaRP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Express concentration various ways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Understand properties of emulsions, </a:t>
            </a:r>
            <a:r>
              <a:rPr lang="en-US" dirty="0" smtClean="0">
                <a:solidFill>
                  <a:srgbClr val="000000"/>
                </a:solidFill>
              </a:rPr>
              <a:t>suspensions,  and </a:t>
            </a:r>
            <a:r>
              <a:rPr lang="en-US" dirty="0">
                <a:solidFill>
                  <a:srgbClr val="000000"/>
                </a:solidFill>
              </a:rPr>
              <a:t>colloids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Understand osmosis and dialysis</a:t>
            </a:r>
          </a:p>
          <a:p>
            <a:pPr algn="l" rt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5576" y="315200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General Properties of </a:t>
            </a:r>
            <a:r>
              <a:rPr lang="en-US" b="1" dirty="0" smtClean="0">
                <a:solidFill>
                  <a:srgbClr val="000000"/>
                </a:solidFill>
              </a:rPr>
              <a:t>Solutions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Solute </a:t>
            </a:r>
            <a:r>
              <a:rPr lang="en-US" dirty="0">
                <a:solidFill>
                  <a:srgbClr val="000000"/>
                </a:solidFill>
              </a:rPr>
              <a:t>- what is dissolved in the solvent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Solvent - what dissolves the solute</a:t>
            </a:r>
          </a:p>
          <a:p>
            <a:pPr algn="l" rtl="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Doesnt</a:t>
            </a:r>
            <a:r>
              <a:rPr lang="en-US" dirty="0">
                <a:solidFill>
                  <a:srgbClr val="000000"/>
                </a:solidFill>
              </a:rPr>
              <a:t> have to be water. Alcohol, ether etc.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Variable concentration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Clear - may have color (</a:t>
            </a:r>
            <a:r>
              <a:rPr lang="en-US" dirty="0" err="1">
                <a:solidFill>
                  <a:srgbClr val="000000"/>
                </a:solidFill>
              </a:rPr>
              <a:t>jello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Homogeneous</a:t>
            </a:r>
          </a:p>
          <a:p>
            <a:pPr algn="l" rtl="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Dont</a:t>
            </a:r>
            <a:r>
              <a:rPr lang="en-US" dirty="0">
                <a:solidFill>
                  <a:srgbClr val="000000"/>
                </a:solidFill>
              </a:rPr>
              <a:t> settle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Can be separated by physical means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Pass through filter paper</a:t>
            </a:r>
          </a:p>
          <a:p>
            <a:pPr algn="l" rt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74" y="269896"/>
            <a:ext cx="40290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2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66678"/>
            <a:ext cx="64087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Factors Affecting </a:t>
            </a:r>
            <a:r>
              <a:rPr lang="en-US" sz="2000" b="1" dirty="0" smtClean="0">
                <a:solidFill>
                  <a:srgbClr val="000000"/>
                </a:solidFill>
              </a:rPr>
              <a:t>Solubility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Temperature</a:t>
            </a:r>
            <a:endParaRPr lang="en-US" dirty="0">
              <a:solidFill>
                <a:srgbClr val="000000"/>
              </a:solidFill>
            </a:endParaRP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High temp solids more soluble, gases less.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Pressure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Only affects gases. High p more soluble.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Surface Area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Only affects rate of dissolving.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Stirring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Only affects rate of dissolving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Nature of Solvent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Like dissolves like.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4077072"/>
            <a:ext cx="7632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Importance of </a:t>
            </a:r>
            <a:r>
              <a:rPr lang="en-US" sz="2000" b="1" dirty="0" smtClean="0">
                <a:solidFill>
                  <a:srgbClr val="000000"/>
                </a:solidFill>
              </a:rPr>
              <a:t>Solutions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Drugs </a:t>
            </a:r>
            <a:r>
              <a:rPr lang="en-US" dirty="0">
                <a:solidFill>
                  <a:srgbClr val="000000"/>
                </a:solidFill>
              </a:rPr>
              <a:t>must be in solution to be absorbed into </a:t>
            </a:r>
            <a:r>
              <a:rPr lang="en-US" dirty="0" smtClean="0">
                <a:solidFill>
                  <a:srgbClr val="000000"/>
                </a:solidFill>
              </a:rPr>
              <a:t>the GI </a:t>
            </a:r>
            <a:r>
              <a:rPr lang="en-US" dirty="0">
                <a:solidFill>
                  <a:srgbClr val="000000"/>
                </a:solidFill>
              </a:rPr>
              <a:t>tract.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Liquids (syrups, elixirs) are more rapidly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absorbed than powders (tablets).</a:t>
            </a:r>
          </a:p>
          <a:p>
            <a:pPr algn="l" rt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332656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Strength of Solutions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Unsaturated - amount of solute less than maximum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solution can hold (dilute)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One package, two hands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Saturated - amount of solute is the maximum solution can hold (concentrated)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Two </a:t>
            </a:r>
            <a:r>
              <a:rPr lang="en-US" dirty="0">
                <a:solidFill>
                  <a:srgbClr val="000000"/>
                </a:solidFill>
              </a:rPr>
              <a:t>packages, two hands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Supersaturated - holds more than maximum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Many packages, two hands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Heat solution with lots of solute then </a:t>
            </a:r>
            <a:r>
              <a:rPr lang="en-US" dirty="0" smtClean="0">
                <a:solidFill>
                  <a:srgbClr val="000000"/>
                </a:solidFill>
              </a:rPr>
              <a:t>cool slowly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algn="l" rt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15616" y="3488779"/>
            <a:ext cx="68407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 algn="l" rtl="0"/>
            <a:r>
              <a:rPr lang="en-US" sz="2000" b="1" dirty="0">
                <a:solidFill>
                  <a:srgbClr val="000000"/>
                </a:solidFill>
              </a:rPr>
              <a:t>Expressing Concentration                           </a:t>
            </a:r>
          </a:p>
          <a:p>
            <a:pPr algn="l" rtl="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Percent </a:t>
            </a:r>
            <a:r>
              <a:rPr lang="en-US" dirty="0">
                <a:solidFill>
                  <a:srgbClr val="000000"/>
                </a:solidFill>
              </a:rPr>
              <a:t>solutions (w/v)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Grams solute/volume solvent 100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Parts per million (ppm)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Same as mg/L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Ratio Solutions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number is </a:t>
            </a:r>
            <a:r>
              <a:rPr lang="en-US" dirty="0" err="1">
                <a:solidFill>
                  <a:srgbClr val="000000"/>
                </a:solidFill>
              </a:rPr>
              <a:t>amout</a:t>
            </a:r>
            <a:r>
              <a:rPr lang="en-US" dirty="0">
                <a:solidFill>
                  <a:srgbClr val="000000"/>
                </a:solidFill>
              </a:rPr>
              <a:t> solute, second is solvent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1100 means 1g solute in 100g solvent.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Molar Solutions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Moles solute/ volume solvent in L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82013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Special Properties of </a:t>
            </a:r>
            <a:r>
              <a:rPr lang="en-US" b="1" dirty="0" smtClean="0">
                <a:solidFill>
                  <a:srgbClr val="000000"/>
                </a:solidFill>
              </a:rPr>
              <a:t>Solutions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Solutes </a:t>
            </a:r>
            <a:r>
              <a:rPr lang="en-US" dirty="0">
                <a:solidFill>
                  <a:srgbClr val="000000"/>
                </a:solidFill>
              </a:rPr>
              <a:t>increase boiling point and </a:t>
            </a:r>
            <a:r>
              <a:rPr lang="en-US" dirty="0" smtClean="0">
                <a:solidFill>
                  <a:srgbClr val="000000"/>
                </a:solidFill>
              </a:rPr>
              <a:t>decrease freezing </a:t>
            </a:r>
            <a:r>
              <a:rPr lang="en-US" dirty="0">
                <a:solidFill>
                  <a:srgbClr val="000000"/>
                </a:solidFill>
              </a:rPr>
              <a:t>point compared to pure solvent.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Solutes decrease surface tension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Detergents, bile, lung function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5576" y="2132855"/>
            <a:ext cx="8388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Osmotic </a:t>
            </a:r>
            <a:r>
              <a:rPr lang="en-US" b="1" dirty="0" smtClean="0">
                <a:solidFill>
                  <a:srgbClr val="000000"/>
                </a:solidFill>
              </a:rPr>
              <a:t>Pressure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Diffusion </a:t>
            </a:r>
            <a:r>
              <a:rPr lang="en-US" dirty="0">
                <a:solidFill>
                  <a:srgbClr val="000000"/>
                </a:solidFill>
              </a:rPr>
              <a:t>- molecules move from areas of </a:t>
            </a:r>
            <a:r>
              <a:rPr lang="en-US" dirty="0" smtClean="0">
                <a:solidFill>
                  <a:srgbClr val="000000"/>
                </a:solidFill>
              </a:rPr>
              <a:t>high concentration </a:t>
            </a:r>
            <a:r>
              <a:rPr lang="en-US" dirty="0">
                <a:solidFill>
                  <a:srgbClr val="000000"/>
                </a:solidFill>
              </a:rPr>
              <a:t>to areas of low concentration.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Osmosis - when diffusion happens across </a:t>
            </a:r>
            <a:r>
              <a:rPr lang="en-US" dirty="0" smtClean="0">
                <a:solidFill>
                  <a:srgbClr val="000000"/>
                </a:solidFill>
              </a:rPr>
              <a:t>a membrane </a:t>
            </a:r>
            <a:r>
              <a:rPr lang="en-US" dirty="0">
                <a:solidFill>
                  <a:srgbClr val="000000"/>
                </a:solidFill>
              </a:rPr>
              <a:t>(cells, dialysis) Reverse Osmosis?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Osmotic Pressure - amount of pressure we </a:t>
            </a:r>
            <a:r>
              <a:rPr lang="en-US" dirty="0" smtClean="0">
                <a:solidFill>
                  <a:srgbClr val="000000"/>
                </a:solidFill>
              </a:rPr>
              <a:t>must apply </a:t>
            </a:r>
            <a:r>
              <a:rPr lang="en-US" dirty="0">
                <a:solidFill>
                  <a:srgbClr val="000000"/>
                </a:solidFill>
              </a:rPr>
              <a:t>to stop diffusion.</a:t>
            </a:r>
          </a:p>
          <a:p>
            <a:pPr algn="l" rtl="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Osmolarity</a:t>
            </a:r>
            <a:r>
              <a:rPr lang="en-US" dirty="0">
                <a:solidFill>
                  <a:srgbClr val="000000"/>
                </a:solidFill>
              </a:rPr>
              <a:t> molarity particles per </a:t>
            </a:r>
            <a:r>
              <a:rPr lang="en-US" dirty="0" smtClean="0">
                <a:solidFill>
                  <a:srgbClr val="000000"/>
                </a:solidFill>
              </a:rPr>
              <a:t>molecule Or </a:t>
            </a:r>
            <a:r>
              <a:rPr lang="en-US" dirty="0">
                <a:solidFill>
                  <a:srgbClr val="000000"/>
                </a:solidFill>
              </a:rPr>
              <a:t>p MRT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Body fluids about 300 </a:t>
            </a:r>
            <a:r>
              <a:rPr lang="en-US" dirty="0" err="1">
                <a:solidFill>
                  <a:srgbClr val="000000"/>
                </a:solidFill>
              </a:rPr>
              <a:t>miliosmol</a:t>
            </a:r>
            <a:endParaRPr lang="en-US" dirty="0">
              <a:solidFill>
                <a:srgbClr val="000000"/>
              </a:solidFill>
            </a:endParaRP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Plasma proteins (albumin) regulate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osmotic pressure in blood</a:t>
            </a:r>
          </a:p>
          <a:p>
            <a:pPr algn="l" rt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60648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Solutions for diffusion - or </a:t>
            </a:r>
            <a:r>
              <a:rPr lang="en-US" b="1" dirty="0" smtClean="0">
                <a:solidFill>
                  <a:srgbClr val="000000"/>
                </a:solidFill>
              </a:rPr>
              <a:t>not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Hypotonic </a:t>
            </a:r>
            <a:r>
              <a:rPr lang="en-US" dirty="0">
                <a:solidFill>
                  <a:srgbClr val="000000"/>
                </a:solidFill>
              </a:rPr>
              <a:t>solution - the solution you are </a:t>
            </a:r>
            <a:r>
              <a:rPr lang="en-US" dirty="0" smtClean="0">
                <a:solidFill>
                  <a:srgbClr val="000000"/>
                </a:solidFill>
              </a:rPr>
              <a:t>adding is </a:t>
            </a:r>
            <a:r>
              <a:rPr lang="en-US" dirty="0">
                <a:solidFill>
                  <a:srgbClr val="000000"/>
                </a:solidFill>
              </a:rPr>
              <a:t>less concentrated than what </a:t>
            </a:r>
            <a:r>
              <a:rPr lang="en-US" dirty="0" err="1">
                <a:solidFill>
                  <a:srgbClr val="000000"/>
                </a:solidFill>
              </a:rPr>
              <a:t>youre</a:t>
            </a:r>
            <a:r>
              <a:rPr lang="en-US" dirty="0">
                <a:solidFill>
                  <a:srgbClr val="000000"/>
                </a:solidFill>
              </a:rPr>
              <a:t> putting </a:t>
            </a:r>
            <a:r>
              <a:rPr lang="en-US" dirty="0" smtClean="0">
                <a:solidFill>
                  <a:srgbClr val="000000"/>
                </a:solidFill>
              </a:rPr>
              <a:t>it into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Hypertonic solution - the solution you are </a:t>
            </a:r>
            <a:r>
              <a:rPr lang="en-US" dirty="0" smtClean="0">
                <a:solidFill>
                  <a:srgbClr val="000000"/>
                </a:solidFill>
              </a:rPr>
              <a:t>adding is </a:t>
            </a:r>
            <a:r>
              <a:rPr lang="en-US" dirty="0">
                <a:solidFill>
                  <a:srgbClr val="000000"/>
                </a:solidFill>
              </a:rPr>
              <a:t>more concentrated than what </a:t>
            </a:r>
            <a:r>
              <a:rPr lang="en-US" dirty="0" err="1">
                <a:solidFill>
                  <a:srgbClr val="000000"/>
                </a:solidFill>
              </a:rPr>
              <a:t>youre</a:t>
            </a:r>
            <a:r>
              <a:rPr lang="en-US" dirty="0">
                <a:solidFill>
                  <a:srgbClr val="000000"/>
                </a:solidFill>
              </a:rPr>
              <a:t> putting </a:t>
            </a:r>
            <a:r>
              <a:rPr lang="en-US" dirty="0" smtClean="0">
                <a:solidFill>
                  <a:srgbClr val="000000"/>
                </a:solidFill>
              </a:rPr>
              <a:t>it into</a:t>
            </a:r>
            <a:endParaRPr lang="en-US" dirty="0">
              <a:solidFill>
                <a:srgbClr val="000000"/>
              </a:solidFill>
            </a:endParaRP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do these affect blood cells?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Isotonic solutions - two solutions with </a:t>
            </a:r>
            <a:r>
              <a:rPr lang="en-US" dirty="0" smtClean="0">
                <a:solidFill>
                  <a:srgbClr val="000000"/>
                </a:solidFill>
              </a:rPr>
              <a:t>same concentration</a:t>
            </a:r>
            <a:endParaRPr lang="en-US" dirty="0">
              <a:solidFill>
                <a:srgbClr val="000000"/>
              </a:solidFill>
            </a:endParaRP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Used after surgery, to prevent dehydration.</a:t>
            </a:r>
          </a:p>
          <a:p>
            <a:pPr algn="l" rtl="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Dont</a:t>
            </a:r>
            <a:r>
              <a:rPr lang="en-US" dirty="0">
                <a:solidFill>
                  <a:srgbClr val="000000"/>
                </a:solidFill>
              </a:rPr>
              <a:t> effect blood cells.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15616" y="3700632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Suspensions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Many </a:t>
            </a:r>
            <a:r>
              <a:rPr lang="en-US" dirty="0">
                <a:solidFill>
                  <a:srgbClr val="000000"/>
                </a:solidFill>
              </a:rPr>
              <a:t>medications are suspensions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Milk of magnesia, antibiotics, nebulized </a:t>
            </a:r>
            <a:r>
              <a:rPr lang="en-US" dirty="0" smtClean="0">
                <a:solidFill>
                  <a:srgbClr val="000000"/>
                </a:solidFill>
              </a:rPr>
              <a:t>drugs suspended </a:t>
            </a:r>
            <a:r>
              <a:rPr lang="en-US" dirty="0">
                <a:solidFill>
                  <a:srgbClr val="000000"/>
                </a:solidFill>
              </a:rPr>
              <a:t>in air</a:t>
            </a:r>
          </a:p>
          <a:p>
            <a:pPr algn="l" rtl="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Properties</a:t>
            </a:r>
          </a:p>
          <a:p>
            <a:pPr algn="l" rtl="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Dont</a:t>
            </a:r>
            <a:r>
              <a:rPr lang="en-US" dirty="0">
                <a:solidFill>
                  <a:srgbClr val="000000"/>
                </a:solidFill>
              </a:rPr>
              <a:t> dissolve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Heterogeneous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Not clear</a:t>
            </a:r>
          </a:p>
          <a:p>
            <a:pPr algn="l" rtl="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Settle</a:t>
            </a:r>
          </a:p>
          <a:p>
            <a:pPr algn="l" rtl="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Dont</a:t>
            </a:r>
            <a:r>
              <a:rPr lang="en-US" dirty="0">
                <a:solidFill>
                  <a:srgbClr val="000000"/>
                </a:solidFill>
              </a:rPr>
              <a:t> pass through filter paper or membranes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289679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Colloids, </a:t>
            </a:r>
            <a:r>
              <a:rPr lang="en-US" b="1" dirty="0" smtClean="0">
                <a:solidFill>
                  <a:srgbClr val="000000"/>
                </a:solidFill>
              </a:rPr>
              <a:t>continued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Tyndall </a:t>
            </a:r>
            <a:r>
              <a:rPr lang="en-US" dirty="0">
                <a:solidFill>
                  <a:srgbClr val="000000"/>
                </a:solidFill>
              </a:rPr>
              <a:t>effect - laser passes straight </a:t>
            </a:r>
            <a:r>
              <a:rPr lang="en-US" dirty="0" smtClean="0">
                <a:solidFill>
                  <a:srgbClr val="000000"/>
                </a:solidFill>
              </a:rPr>
              <a:t>through solutions</a:t>
            </a:r>
            <a:r>
              <a:rPr lang="en-US" dirty="0">
                <a:solidFill>
                  <a:srgbClr val="000000"/>
                </a:solidFill>
              </a:rPr>
              <a:t>, scatters in colloids and suspensions.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Brownian Motion - molecules are always moving </a:t>
            </a:r>
            <a:r>
              <a:rPr lang="en-US" dirty="0" smtClean="0">
                <a:solidFill>
                  <a:srgbClr val="000000"/>
                </a:solidFill>
              </a:rPr>
              <a:t>by haphazard </a:t>
            </a:r>
            <a:r>
              <a:rPr lang="en-US" dirty="0">
                <a:solidFill>
                  <a:srgbClr val="000000"/>
                </a:solidFill>
              </a:rPr>
              <a:t>collisions. This keeps molecules </a:t>
            </a:r>
            <a:r>
              <a:rPr lang="en-US" dirty="0" smtClean="0">
                <a:solidFill>
                  <a:srgbClr val="000000"/>
                </a:solidFill>
              </a:rPr>
              <a:t>from settling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Watch dust in a sun beam.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19672" y="2551837"/>
            <a:ext cx="5238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Subclasses of </a:t>
            </a:r>
            <a:r>
              <a:rPr lang="en-US" b="1" dirty="0" smtClean="0">
                <a:solidFill>
                  <a:srgbClr val="000000"/>
                </a:solidFill>
              </a:rPr>
              <a:t>Colloids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Gels </a:t>
            </a:r>
            <a:r>
              <a:rPr lang="en-US" dirty="0">
                <a:solidFill>
                  <a:srgbClr val="000000"/>
                </a:solidFill>
              </a:rPr>
              <a:t>- </a:t>
            </a:r>
            <a:r>
              <a:rPr lang="en-US" dirty="0" err="1">
                <a:solidFill>
                  <a:srgbClr val="000000"/>
                </a:solidFill>
              </a:rPr>
              <a:t>hydrophillic</a:t>
            </a:r>
            <a:r>
              <a:rPr lang="en-US" dirty="0">
                <a:solidFill>
                  <a:srgbClr val="000000"/>
                </a:solidFill>
              </a:rPr>
              <a:t>, semisolid, </a:t>
            </a:r>
            <a:r>
              <a:rPr lang="en-US" dirty="0" err="1">
                <a:solidFill>
                  <a:srgbClr val="000000"/>
                </a:solidFill>
              </a:rPr>
              <a:t>dont</a:t>
            </a:r>
            <a:r>
              <a:rPr lang="en-US" dirty="0">
                <a:solidFill>
                  <a:srgbClr val="000000"/>
                </a:solidFill>
              </a:rPr>
              <a:t> flow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Sols - hydrophobic, pour easily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Aerosols colloidal dispersions in air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6988" y="3861048"/>
            <a:ext cx="71094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Hemodialysis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Dialysis </a:t>
            </a:r>
            <a:r>
              <a:rPr lang="en-US" dirty="0">
                <a:solidFill>
                  <a:srgbClr val="000000"/>
                </a:solidFill>
              </a:rPr>
              <a:t>separates colloids from solutes </a:t>
            </a:r>
            <a:r>
              <a:rPr lang="en-US" dirty="0" smtClean="0">
                <a:solidFill>
                  <a:srgbClr val="000000"/>
                </a:solidFill>
              </a:rPr>
              <a:t>by semipermeable </a:t>
            </a:r>
            <a:r>
              <a:rPr lang="en-US" dirty="0">
                <a:solidFill>
                  <a:srgbClr val="000000"/>
                </a:solidFill>
              </a:rPr>
              <a:t>membrane.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Colloids are RBCs and proteins, solutes </a:t>
            </a:r>
            <a:r>
              <a:rPr lang="en-US" dirty="0" smtClean="0">
                <a:solidFill>
                  <a:srgbClr val="000000"/>
                </a:solidFill>
              </a:rPr>
              <a:t>are sodium </a:t>
            </a:r>
            <a:r>
              <a:rPr lang="en-US" dirty="0">
                <a:solidFill>
                  <a:srgbClr val="000000"/>
                </a:solidFill>
              </a:rPr>
              <a:t>chloride</a:t>
            </a:r>
            <a:r>
              <a:rPr lang="en-US" dirty="0" smtClean="0">
                <a:solidFill>
                  <a:srgbClr val="000000"/>
                </a:solidFill>
              </a:rPr>
              <a:t>, other </a:t>
            </a:r>
            <a:r>
              <a:rPr lang="en-US" dirty="0">
                <a:solidFill>
                  <a:srgbClr val="000000"/>
                </a:solidFill>
              </a:rPr>
              <a:t>inorganic salts, </a:t>
            </a:r>
            <a:r>
              <a:rPr lang="en-US" dirty="0" smtClean="0">
                <a:solidFill>
                  <a:srgbClr val="000000"/>
                </a:solidFill>
              </a:rPr>
              <a:t>and metabolic </a:t>
            </a:r>
            <a:r>
              <a:rPr lang="en-US" dirty="0">
                <a:solidFill>
                  <a:srgbClr val="000000"/>
                </a:solidFill>
              </a:rPr>
              <a:t>waste products.</a:t>
            </a:r>
          </a:p>
          <a:p>
            <a:pPr algn="l" rt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476672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/>
              <a:buChar char="•"/>
            </a:pPr>
            <a:r>
              <a:rPr lang="en-US" b="1" dirty="0" smtClean="0"/>
              <a:t>Emulsions</a:t>
            </a:r>
          </a:p>
          <a:p>
            <a:pPr algn="l" rt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Two </a:t>
            </a:r>
            <a:r>
              <a:rPr lang="en-US" dirty="0">
                <a:solidFill>
                  <a:srgbClr val="000000"/>
                </a:solidFill>
              </a:rPr>
              <a:t>immiscible compounds mixed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Temporary if they settle on standing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Oil and water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Permanent if they </a:t>
            </a:r>
            <a:r>
              <a:rPr lang="en-US" dirty="0" err="1">
                <a:solidFill>
                  <a:srgbClr val="000000"/>
                </a:solidFill>
              </a:rPr>
              <a:t>dont</a:t>
            </a:r>
            <a:endParaRPr lang="en-US" dirty="0">
              <a:solidFill>
                <a:srgbClr val="000000"/>
              </a:solidFill>
            </a:endParaRP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Mayonnaise (oil and water with an </a:t>
            </a:r>
            <a:r>
              <a:rPr lang="en-US" dirty="0" smtClean="0">
                <a:solidFill>
                  <a:srgbClr val="000000"/>
                </a:solidFill>
              </a:rPr>
              <a:t>emulsifying agent </a:t>
            </a:r>
            <a:r>
              <a:rPr lang="en-US" dirty="0">
                <a:solidFill>
                  <a:srgbClr val="000000"/>
                </a:solidFill>
              </a:rPr>
              <a:t>- egg white)</a:t>
            </a:r>
          </a:p>
          <a:p>
            <a:pPr algn="l" rt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Neither are clear.</a:t>
            </a:r>
          </a:p>
          <a:p>
            <a:pPr algn="l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62568</TotalTime>
  <Words>536</Words>
  <Application>Microsoft Office PowerPoint</Application>
  <PresentationFormat>On-screen Show (4:3)</PresentationFormat>
  <Paragraphs>110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2023-12-11T19:19:16Z</dcterms:created>
  <dcterms:modified xsi:type="dcterms:W3CDTF">2024-04-21T06:35:28Z</dcterms:modified>
</cp:coreProperties>
</file>