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70" r:id="rId2"/>
    <p:sldId id="285" r:id="rId3"/>
    <p:sldId id="264" r:id="rId4"/>
    <p:sldId id="265" r:id="rId5"/>
    <p:sldId id="271" r:id="rId6"/>
    <p:sldId id="272" r:id="rId7"/>
    <p:sldId id="273" r:id="rId8"/>
    <p:sldId id="274" r:id="rId9"/>
    <p:sldId id="275" r:id="rId10"/>
    <p:sldId id="266" r:id="rId11"/>
    <p:sldId id="267" r:id="rId12"/>
    <p:sldId id="268" r:id="rId13"/>
    <p:sldId id="283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47A3A-F3A6-465B-B5A0-45BB7FEA97F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00DDE-DBF6-4851-822E-1DA72D232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2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00DDE-DBF6-4851-822E-1DA72D232B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3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00DDE-DBF6-4851-822E-1DA72D232B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30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13/10/1445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13/10/1445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13/10/1445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13/10/1445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13/10/1445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13/10/1445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13/10/1445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13/10/1445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13/10/1445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13/10/1445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13/10/1445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13/10/1445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06794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6" y="332656"/>
            <a:ext cx="482453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706" y="3789040"/>
            <a:ext cx="4280757" cy="197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2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032" y="0"/>
            <a:ext cx="9289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8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5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0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879" y="1124744"/>
            <a:ext cx="548643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000" b="1" dirty="0"/>
              <a:t> Liquid </a:t>
            </a:r>
            <a:r>
              <a:rPr lang="en-US" sz="4000" b="1" dirty="0" smtClean="0"/>
              <a:t>mixture</a:t>
            </a:r>
            <a:endParaRPr lang="en-US" sz="4000" b="1" dirty="0"/>
          </a:p>
          <a:p>
            <a:pPr algn="l"/>
            <a:endParaRPr lang="en-US" sz="4000" b="1" dirty="0" smtClean="0"/>
          </a:p>
          <a:p>
            <a:pPr algn="l"/>
            <a:r>
              <a:rPr lang="en-US" sz="4000" b="1" dirty="0" smtClean="0"/>
              <a:t> </a:t>
            </a:r>
            <a:r>
              <a:rPr lang="en-US" sz="4000" b="1" dirty="0"/>
              <a:t> Buffer solutions-types </a:t>
            </a:r>
          </a:p>
        </p:txBody>
      </p:sp>
    </p:spTree>
    <p:extLst>
      <p:ext uri="{BB962C8B-B14F-4D97-AF65-F5344CB8AC3E}">
        <p14:creationId xmlns:p14="http://schemas.microsoft.com/office/powerpoint/2010/main" val="14368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780928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3C4852"/>
                </a:solidFill>
                <a:latin typeface="AvertaStd"/>
              </a:rPr>
              <a:t>Properties and Types of buffer solutions</a:t>
            </a:r>
          </a:p>
          <a:p>
            <a:pPr algn="l"/>
            <a:r>
              <a:rPr lang="en-US" dirty="0">
                <a:solidFill>
                  <a:srgbClr val="3C4852"/>
                </a:solidFill>
                <a:latin typeface="AvertaStd"/>
              </a:rPr>
              <a:t>Properties of buffer solution are: </a:t>
            </a:r>
          </a:p>
          <a:p>
            <a:pPr algn="l">
              <a:buFont typeface="Arial"/>
              <a:buChar char="•"/>
            </a:pPr>
            <a:r>
              <a:rPr lang="en-US" dirty="0">
                <a:solidFill>
                  <a:srgbClr val="3C4852"/>
                </a:solidFill>
                <a:latin typeface="AvertaStd"/>
              </a:rPr>
              <a:t>It has specific pH importance. Its pH doesn’t change even when kept for a long time.</a:t>
            </a:r>
          </a:p>
          <a:p>
            <a:pPr algn="l">
              <a:buFont typeface="Arial"/>
              <a:buChar char="•"/>
            </a:pPr>
            <a:r>
              <a:rPr lang="en-US" dirty="0">
                <a:solidFill>
                  <a:srgbClr val="3C4852"/>
                </a:solidFill>
                <a:latin typeface="AvertaStd"/>
              </a:rPr>
              <a:t>On diluting the solution, its pH value doesn’t change. Also, the solution doesn’t shift by adding a little proportion of acid or base. In addition to a small proportion of acid or base, a solution that resists the pH change is a buffer solution. </a:t>
            </a:r>
          </a:p>
          <a:p>
            <a:pPr algn="l"/>
            <a:r>
              <a:rPr lang="en-US" dirty="0">
                <a:solidFill>
                  <a:srgbClr val="3C4852"/>
                </a:solidFill>
                <a:latin typeface="AvertaStd"/>
              </a:rPr>
              <a:t>There are two types of buffer solutions: acidic buffer and basic buffer:</a:t>
            </a:r>
          </a:p>
          <a:p>
            <a:pPr algn="l">
              <a:buFont typeface="Arial"/>
              <a:buChar char="•"/>
            </a:pPr>
            <a:r>
              <a:rPr lang="en-US" dirty="0">
                <a:solidFill>
                  <a:srgbClr val="3C4852"/>
                </a:solidFill>
                <a:latin typeface="AvertaStd"/>
              </a:rPr>
              <a:t>A solution with weak acid and its salts containing strong bases is called an acidic buffer solution. E.g., A solution with CH3COOH, which is weak acid and CH3COONa, which is its salt is an acidic buffer solution. </a:t>
            </a:r>
          </a:p>
          <a:p>
            <a:pPr algn="l">
              <a:buFont typeface="Arial"/>
              <a:buChar char="•"/>
            </a:pPr>
            <a:r>
              <a:rPr lang="en-US" dirty="0">
                <a:solidFill>
                  <a:srgbClr val="3C4852"/>
                </a:solidFill>
                <a:latin typeface="AvertaStd"/>
              </a:rPr>
              <a:t>A solution with a weak base and its salt-containing strong acids is called a basic buffer solution. E.g., A solution with NH4OH as a weak base and NH4CL, which is its salt, is an essential buffer solution. </a:t>
            </a:r>
            <a:endParaRPr lang="en-US" b="0" i="0" u="none" strike="noStrike" dirty="0">
              <a:solidFill>
                <a:srgbClr val="3C4852"/>
              </a:solidFill>
              <a:effectLst/>
              <a:latin typeface="AvertaSt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0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444444"/>
                </a:solidFill>
                <a:latin typeface="Open Sans"/>
              </a:rPr>
              <a:t>Buffer solutions - Brief introduction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444444"/>
                </a:solidFill>
                <a:latin typeface="Open Sans"/>
              </a:rPr>
              <a:t>Definition “Solutions which resist changes in pH </a:t>
            </a:r>
            <a:r>
              <a:rPr lang="en-US" dirty="0" smtClean="0">
                <a:solidFill>
                  <a:srgbClr val="444444"/>
                </a:solidFill>
                <a:latin typeface="Open Sans"/>
              </a:rPr>
              <a:t>when small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quantities of acid or alkali are added</a:t>
            </a:r>
            <a:r>
              <a:rPr lang="en-US" dirty="0" smtClean="0">
                <a:solidFill>
                  <a:srgbClr val="444444"/>
                </a:solidFill>
                <a:latin typeface="Open Sans"/>
              </a:rPr>
              <a:t>. ”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Acidic Buffer (pH &lt; 7) made from a weak acid its conjugate base </a:t>
            </a:r>
            <a:r>
              <a:rPr lang="en-US" dirty="0" err="1">
                <a:solidFill>
                  <a:srgbClr val="444444"/>
                </a:solidFill>
                <a:latin typeface="Open Sans"/>
              </a:rPr>
              <a:t>ethanoic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 acid sodium </a:t>
            </a:r>
            <a:r>
              <a:rPr lang="en-US" dirty="0" err="1" smtClean="0">
                <a:solidFill>
                  <a:srgbClr val="444444"/>
                </a:solidFill>
                <a:latin typeface="Open Sans"/>
              </a:rPr>
              <a:t>ethanoate</a:t>
            </a:r>
            <a:r>
              <a:rPr lang="en-US" dirty="0" smtClean="0">
                <a:solidFill>
                  <a:srgbClr val="444444"/>
                </a:solidFill>
                <a:latin typeface="Open Sans"/>
              </a:rPr>
              <a:t> Alkaline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Buffer (pH &gt; 7) made from a weak base its conjugate acid ammonia ammonium </a:t>
            </a:r>
            <a:r>
              <a:rPr lang="en-US" dirty="0" smtClean="0">
                <a:solidFill>
                  <a:srgbClr val="444444"/>
                </a:solidFill>
                <a:latin typeface="Open Sans"/>
              </a:rPr>
              <a:t>chloride Uses </a:t>
            </a:r>
            <a:r>
              <a:rPr lang="en-US" dirty="0" err="1">
                <a:solidFill>
                  <a:srgbClr val="444444"/>
                </a:solidFill>
                <a:latin typeface="Open Sans"/>
              </a:rPr>
              <a:t>Standardising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 pH </a:t>
            </a:r>
            <a:r>
              <a:rPr lang="en-US" dirty="0" smtClean="0">
                <a:solidFill>
                  <a:srgbClr val="444444"/>
                </a:solidFill>
                <a:latin typeface="Open Sans"/>
              </a:rPr>
              <a:t>meters Buffering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biological systems (</a:t>
            </a:r>
            <a:r>
              <a:rPr lang="en-US" dirty="0" err="1">
                <a:solidFill>
                  <a:srgbClr val="444444"/>
                </a:solidFill>
                <a:latin typeface="Open Sans"/>
              </a:rPr>
              <a:t>eg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 in blood)Maintaining the pH of </a:t>
            </a:r>
            <a:r>
              <a:rPr lang="en-US" dirty="0" smtClean="0">
                <a:solidFill>
                  <a:srgbClr val="444444"/>
                </a:solidFill>
                <a:latin typeface="Open Sans"/>
              </a:rPr>
              <a:t>shampoos Maintaining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the pH of hydroponic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16632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444444"/>
                </a:solidFill>
                <a:latin typeface="Open Sans"/>
              </a:rPr>
              <a:t>Buffer solutions - uses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444444"/>
                </a:solidFill>
                <a:latin typeface="Open Sans"/>
              </a:rPr>
              <a:t>.”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Biological </a:t>
            </a:r>
            <a:r>
              <a:rPr lang="en-US" dirty="0" smtClean="0">
                <a:solidFill>
                  <a:srgbClr val="444444"/>
                </a:solidFill>
                <a:latin typeface="Open Sans"/>
              </a:rPr>
              <a:t>Uses In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biological systems (saliva, stomach, and blood) it is essential </a:t>
            </a:r>
            <a:r>
              <a:rPr lang="en-US" dirty="0" smtClean="0">
                <a:solidFill>
                  <a:srgbClr val="444444"/>
                </a:solidFill>
                <a:latin typeface="Open Sans"/>
              </a:rPr>
              <a:t>that the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pH stays ‘constant’ in order for any processes to work properly</a:t>
            </a:r>
            <a:r>
              <a:rPr lang="en-US" dirty="0" smtClean="0">
                <a:solidFill>
                  <a:srgbClr val="444444"/>
                </a:solidFill>
                <a:latin typeface="Open Sans"/>
              </a:rPr>
              <a:t>. e.g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. If the pH of blood varies by 0.5 it can lead to unconsciousness and </a:t>
            </a:r>
            <a:r>
              <a:rPr lang="en-US" dirty="0" smtClean="0">
                <a:solidFill>
                  <a:srgbClr val="444444"/>
                </a:solidFill>
                <a:latin typeface="Open Sans"/>
              </a:rPr>
              <a:t>coma Most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enzymes work best at particular pH values</a:t>
            </a:r>
            <a:r>
              <a:rPr lang="en-US" dirty="0" smtClean="0">
                <a:solidFill>
                  <a:srgbClr val="444444"/>
                </a:solidFill>
                <a:latin typeface="Open Sans"/>
              </a:rPr>
              <a:t>. Other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Uses Many household and cosmetic products need to control their pH values</a:t>
            </a:r>
            <a:r>
              <a:rPr lang="en-US" dirty="0" smtClean="0">
                <a:solidFill>
                  <a:srgbClr val="444444"/>
                </a:solidFill>
                <a:latin typeface="Open Sans"/>
              </a:rPr>
              <a:t>. Shampoo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Buffer solutions counteract the alkalinity of the soap and prevent </a:t>
            </a:r>
            <a:r>
              <a:rPr lang="en-US" dirty="0" smtClean="0">
                <a:solidFill>
                  <a:srgbClr val="444444"/>
                </a:solidFill>
                <a:latin typeface="Open Sans"/>
              </a:rPr>
              <a:t>irritation Baby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lotion Buffer solutions maintain a pH of about 6 to prevent bacteria </a:t>
            </a:r>
            <a:r>
              <a:rPr lang="en-US" dirty="0" smtClean="0">
                <a:solidFill>
                  <a:srgbClr val="444444"/>
                </a:solidFill>
                <a:latin typeface="Open Sans"/>
              </a:rPr>
              <a:t>multiplying Others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Washing powder, eye drops, fizzy lemonade, hydroponic solutions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849694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9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5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0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77" y="0"/>
            <a:ext cx="9144000" cy="683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0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0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7" y="-8415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8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7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35182</TotalTime>
  <Words>30</Words>
  <Application>Microsoft Office PowerPoint</Application>
  <PresentationFormat>On-screen Show (4:3)</PresentationFormat>
  <Paragraphs>14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2023-12-11T19:19:16Z</dcterms:created>
  <dcterms:modified xsi:type="dcterms:W3CDTF">2024-04-21T06:37:53Z</dcterms:modified>
</cp:coreProperties>
</file>